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D945D43C.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4B_85F92D62.xml" ContentType="application/vnd.ms-powerpoint.comments+xml"/>
  <Override PartName="/ppt/notesSlides/notesSlide18.xml" ContentType="application/vnd.openxmlformats-officedocument.presentationml.notesSlide+xml"/>
  <Override PartName="/ppt/comments/modernComment_14C_363AE491.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6"/>
  </p:notesMasterIdLst>
  <p:handoutMasterIdLst>
    <p:handoutMasterId r:id="rId87"/>
  </p:handoutMasterIdLst>
  <p:sldIdLst>
    <p:sldId id="256" r:id="rId2"/>
    <p:sldId id="296" r:id="rId3"/>
    <p:sldId id="257" r:id="rId4"/>
    <p:sldId id="295" r:id="rId5"/>
    <p:sldId id="259" r:id="rId6"/>
    <p:sldId id="335" r:id="rId7"/>
    <p:sldId id="321" r:id="rId8"/>
    <p:sldId id="336" r:id="rId9"/>
    <p:sldId id="325" r:id="rId10"/>
    <p:sldId id="262" r:id="rId11"/>
    <p:sldId id="317" r:id="rId12"/>
    <p:sldId id="318" r:id="rId13"/>
    <p:sldId id="337" r:id="rId14"/>
    <p:sldId id="316" r:id="rId15"/>
    <p:sldId id="339" r:id="rId16"/>
    <p:sldId id="320" r:id="rId17"/>
    <p:sldId id="326" r:id="rId18"/>
    <p:sldId id="331" r:id="rId19"/>
    <p:sldId id="332" r:id="rId20"/>
    <p:sldId id="342" r:id="rId21"/>
    <p:sldId id="333" r:id="rId22"/>
    <p:sldId id="334" r:id="rId23"/>
    <p:sldId id="327" r:id="rId24"/>
    <p:sldId id="328" r:id="rId25"/>
    <p:sldId id="329" r:id="rId26"/>
    <p:sldId id="264" r:id="rId27"/>
    <p:sldId id="340" r:id="rId28"/>
    <p:sldId id="294" r:id="rId29"/>
    <p:sldId id="341" r:id="rId30"/>
    <p:sldId id="271" r:id="rId31"/>
    <p:sldId id="272" r:id="rId32"/>
    <p:sldId id="273" r:id="rId33"/>
    <p:sldId id="276" r:id="rId34"/>
    <p:sldId id="277" r:id="rId35"/>
    <p:sldId id="304" r:id="rId36"/>
    <p:sldId id="305" r:id="rId37"/>
    <p:sldId id="306" r:id="rId38"/>
    <p:sldId id="309" r:id="rId39"/>
    <p:sldId id="307" r:id="rId40"/>
    <p:sldId id="308" r:id="rId41"/>
    <p:sldId id="310" r:id="rId42"/>
    <p:sldId id="311" r:id="rId43"/>
    <p:sldId id="312" r:id="rId44"/>
    <p:sldId id="313" r:id="rId45"/>
    <p:sldId id="279" r:id="rId46"/>
    <p:sldId id="381" r:id="rId47"/>
    <p:sldId id="380" r:id="rId48"/>
    <p:sldId id="382" r:id="rId49"/>
    <p:sldId id="383" r:id="rId50"/>
    <p:sldId id="386" r:id="rId51"/>
    <p:sldId id="388" r:id="rId52"/>
    <p:sldId id="389" r:id="rId53"/>
    <p:sldId id="390" r:id="rId54"/>
    <p:sldId id="387" r:id="rId55"/>
    <p:sldId id="385" r:id="rId56"/>
    <p:sldId id="384" r:id="rId57"/>
    <p:sldId id="391" r:id="rId58"/>
    <p:sldId id="280" r:id="rId59"/>
    <p:sldId id="281" r:id="rId60"/>
    <p:sldId id="358" r:id="rId61"/>
    <p:sldId id="348" r:id="rId62"/>
    <p:sldId id="349" r:id="rId63"/>
    <p:sldId id="351" r:id="rId64"/>
    <p:sldId id="352" r:id="rId65"/>
    <p:sldId id="353" r:id="rId66"/>
    <p:sldId id="354" r:id="rId67"/>
    <p:sldId id="355" r:id="rId68"/>
    <p:sldId id="356" r:id="rId69"/>
    <p:sldId id="357" r:id="rId70"/>
    <p:sldId id="359" r:id="rId71"/>
    <p:sldId id="362" r:id="rId72"/>
    <p:sldId id="363" r:id="rId73"/>
    <p:sldId id="366" r:id="rId74"/>
    <p:sldId id="367" r:id="rId75"/>
    <p:sldId id="365" r:id="rId76"/>
    <p:sldId id="377" r:id="rId77"/>
    <p:sldId id="378" r:id="rId78"/>
    <p:sldId id="369" r:id="rId79"/>
    <p:sldId id="368" r:id="rId80"/>
    <p:sldId id="370" r:id="rId81"/>
    <p:sldId id="371" r:id="rId82"/>
    <p:sldId id="374" r:id="rId83"/>
    <p:sldId id="360" r:id="rId84"/>
    <p:sldId id="375" r:id="rId8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8" userDrawn="1">
          <p15:clr>
            <a:srgbClr val="A4A3A4"/>
          </p15:clr>
        </p15:guide>
        <p15:guide id="2" pos="461" userDrawn="1">
          <p15:clr>
            <a:srgbClr val="A4A3A4"/>
          </p15:clr>
        </p15:guide>
        <p15:guide id="3" pos="7219" userDrawn="1">
          <p15:clr>
            <a:srgbClr val="A4A3A4"/>
          </p15:clr>
        </p15:guide>
        <p15:guide id="4" orient="horz" pos="3884" userDrawn="1">
          <p15:clr>
            <a:srgbClr val="A4A3A4"/>
          </p15:clr>
        </p15:guide>
        <p15:guide id="8" pos="2139" userDrawn="1">
          <p15:clr>
            <a:srgbClr val="A4A3A4"/>
          </p15:clr>
        </p15:guide>
        <p15:guide id="15" orient="horz" pos="3022" userDrawn="1">
          <p15:clr>
            <a:srgbClr val="A4A3A4"/>
          </p15:clr>
        </p15:guide>
        <p15:guide id="16" pos="5586" userDrawn="1">
          <p15:clr>
            <a:srgbClr val="A4A3A4"/>
          </p15:clr>
        </p15:guide>
        <p15:guide id="17" orient="horz" pos="1412" userDrawn="1">
          <p15:clr>
            <a:srgbClr val="A4A3A4"/>
          </p15:clr>
        </p15:guide>
        <p15:guide id="18" pos="86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BA5A0A-64F8-08DC-15D0-7FCE9E57441F}" name="Simon Jean" initials="SJ" userId="S::simon.jean@agroparistech.fr::ddf3a95a-6cf2-4662-aaa9-ca5cca2bffb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595959"/>
    <a:srgbClr val="D9D9D9"/>
    <a:srgbClr val="05646D"/>
    <a:srgbClr val="33D733"/>
    <a:srgbClr val="ADFCAD"/>
    <a:srgbClr val="FFFFFF"/>
    <a:srgbClr val="006400"/>
    <a:srgbClr val="00CD00"/>
    <a:srgbClr val="98FB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35" autoAdjust="0"/>
    <p:restoredTop sz="68000" autoAdjust="0"/>
  </p:normalViewPr>
  <p:slideViewPr>
    <p:cSldViewPr snapToGrid="0">
      <p:cViewPr>
        <p:scale>
          <a:sx n="50" d="100"/>
          <a:sy n="50" d="100"/>
        </p:scale>
        <p:origin x="840" y="182"/>
      </p:cViewPr>
      <p:guideLst>
        <p:guide orient="horz" pos="368"/>
        <p:guide pos="461"/>
        <p:guide pos="7219"/>
        <p:guide orient="horz" pos="3884"/>
        <p:guide pos="2139"/>
        <p:guide orient="horz" pos="3022"/>
        <p:guide pos="5586"/>
        <p:guide orient="horz" pos="1412"/>
        <p:guide pos="869"/>
      </p:guideLst>
    </p:cSldViewPr>
  </p:slideViewPr>
  <p:outlineViewPr>
    <p:cViewPr>
      <p:scale>
        <a:sx n="33" d="100"/>
        <a:sy n="33" d="100"/>
      </p:scale>
      <p:origin x="0" y="-277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61" d="100"/>
          <a:sy n="61" d="100"/>
        </p:scale>
        <p:origin x="3168"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8/10/relationships/authors" Targe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modernComment_101_D945D43C.xml><?xml version="1.0" encoding="utf-8"?>
<p188:cmLst xmlns:a="http://schemas.openxmlformats.org/drawingml/2006/main" xmlns:r="http://schemas.openxmlformats.org/officeDocument/2006/relationships" xmlns:p188="http://schemas.microsoft.com/office/powerpoint/2018/8/main">
  <p188:cm id="{1B5B50E5-9DB6-4F93-AB8F-E4A41005A5C1}" authorId="{5BBA5A0A-64F8-08DC-15D0-7FCE9E57441F}" created="2024-11-21T14:46:48.770">
    <ac:txMkLst xmlns:ac="http://schemas.microsoft.com/office/drawing/2013/main/command">
      <pc:docMk xmlns:pc="http://schemas.microsoft.com/office/powerpoint/2013/main/command"/>
      <pc:sldMk xmlns:pc="http://schemas.microsoft.com/office/powerpoint/2013/main/command" cId="3645232188" sldId="257"/>
      <ac:spMk id="12" creationId="{E542986B-623D-5548-3E5B-762793A2D6A4}"/>
      <ac:txMk cp="99" len="32">
        <ac:context len="132" hash="3724330879"/>
      </ac:txMk>
    </ac:txMkLst>
    <p188:pos x="3222171" y="2912837"/>
    <p188:txBody>
      <a:bodyPr/>
      <a:lstStyle/>
      <a:p>
        <a:r>
          <a:rPr lang="fr-FR"/>
          <a:t>Changer ce mot</a:t>
        </a:r>
      </a:p>
    </p188:txBody>
  </p188:cm>
  <p188:cm id="{C3FF457A-0520-4DB7-A4BD-8FA2F2349C44}" authorId="{5BBA5A0A-64F8-08DC-15D0-7FCE9E57441F}" created="2024-11-21T14:46:52.590">
    <ac:txMkLst xmlns:ac="http://schemas.microsoft.com/office/drawing/2013/main/command">
      <pc:docMk xmlns:pc="http://schemas.microsoft.com/office/powerpoint/2013/main/command"/>
      <pc:sldMk xmlns:pc="http://schemas.microsoft.com/office/powerpoint/2013/main/command" cId="3645232188" sldId="257"/>
      <ac:spMk id="12" creationId="{E542986B-623D-5548-3E5B-762793A2D6A4}"/>
      <ac:txMk cp="99" len="32">
        <ac:context len="132" hash="3724330879"/>
      </ac:txMk>
    </ac:txMkLst>
    <p188:pos x="3222171" y="2912837"/>
    <p188:txBody>
      <a:bodyPr/>
      <a:lstStyle/>
      <a:p>
        <a:r>
          <a:rPr lang="fr-FR"/>
          <a:t>Pas assez spécifique</a:t>
        </a:r>
      </a:p>
    </p188:txBody>
  </p188:cm>
  <p188:cm id="{CC7BBF42-6717-4203-9BE0-3C2FF3565BAC}" authorId="{5BBA5A0A-64F8-08DC-15D0-7FCE9E57441F}" created="2024-11-21T14:47:00.809">
    <ac:txMkLst xmlns:ac="http://schemas.microsoft.com/office/drawing/2013/main/command">
      <pc:docMk xmlns:pc="http://schemas.microsoft.com/office/powerpoint/2013/main/command"/>
      <pc:sldMk xmlns:pc="http://schemas.microsoft.com/office/powerpoint/2013/main/command" cId="3645232188" sldId="257"/>
      <ac:spMk id="13" creationId="{F1AD3DE1-1E17-DE98-2CA7-9E76AD28F790}"/>
      <ac:txMk cp="89" len="32">
        <ac:context len="122" hash="1756560999"/>
      </ac:txMk>
    </ac:txMkLst>
    <p188:pos x="3313906" y="2902893"/>
    <p188:txBody>
      <a:bodyPr/>
      <a:lstStyle/>
      <a:p>
        <a:r>
          <a:rPr lang="fr-FR"/>
          <a:t>Pas assez spécifique non plus. </a:t>
        </a:r>
      </a:p>
    </p188:txBody>
  </p188:cm>
  <p188:cm id="{CA6903B4-2A33-4635-A862-271D99C129AD}" authorId="{5BBA5A0A-64F8-08DC-15D0-7FCE9E57441F}" created="2024-11-21T19:40:30.603">
    <ac:txMkLst xmlns:ac="http://schemas.microsoft.com/office/drawing/2013/main/command">
      <pc:docMk xmlns:pc="http://schemas.microsoft.com/office/powerpoint/2013/main/command"/>
      <pc:sldMk xmlns:pc="http://schemas.microsoft.com/office/powerpoint/2013/main/command" cId="3645232188" sldId="257"/>
      <ac:spMk id="12" creationId="{E542986B-623D-5548-3E5B-762793A2D6A4}"/>
      <ac:txMk cp="42" len="55">
        <ac:context len="132" hash="3724330879"/>
      </ac:txMk>
    </ac:txMkLst>
    <p188:pos x="3133271" y="1452337"/>
    <p188:txBody>
      <a:bodyPr/>
      <a:lstStyle/>
      <a:p>
        <a:r>
          <a:rPr lang="fr-FR"/>
          <a:t>Commencer par les exemples, pour aller ensuite vers le principe</a:t>
        </a:r>
      </a:p>
    </p188:txBody>
  </p188:cm>
</p188:cmLst>
</file>

<file path=ppt/comments/modernComment_14B_85F92D62.xml><?xml version="1.0" encoding="utf-8"?>
<p188:cmLst xmlns:a="http://schemas.openxmlformats.org/drawingml/2006/main" xmlns:r="http://schemas.openxmlformats.org/officeDocument/2006/relationships" xmlns:p188="http://schemas.microsoft.com/office/powerpoint/2018/8/main">
  <p188:cm id="{BBB28BB0-FD81-4C48-BD99-F19A5432DDF5}" authorId="{5BBA5A0A-64F8-08DC-15D0-7FCE9E57441F}" created="2024-11-21T21:22:29.258">
    <ac:deMkLst xmlns:ac="http://schemas.microsoft.com/office/drawing/2013/main/command">
      <pc:docMk xmlns:pc="http://schemas.microsoft.com/office/powerpoint/2013/main/command"/>
      <pc:sldMk xmlns:pc="http://schemas.microsoft.com/office/powerpoint/2013/main/command" cId="2247699810" sldId="331"/>
      <ac:spMk id="13" creationId="{7A5A0649-A06B-160F-2701-304788BB5DCE}"/>
    </ac:deMkLst>
    <p188:txBody>
      <a:bodyPr/>
      <a:lstStyle/>
      <a:p>
        <a:r>
          <a:rPr lang="fr-FR"/>
          <a:t>Enlever ça peut etre, et voir comment on peut le faire avec l’autre slide? </a:t>
        </a:r>
      </a:p>
    </p188:txBody>
  </p188:cm>
</p188:cmLst>
</file>

<file path=ppt/comments/modernComment_14C_363AE491.xml><?xml version="1.0" encoding="utf-8"?>
<p188:cmLst xmlns:a="http://schemas.openxmlformats.org/drawingml/2006/main" xmlns:r="http://schemas.openxmlformats.org/officeDocument/2006/relationships" xmlns:p188="http://schemas.microsoft.com/office/powerpoint/2018/8/main">
  <p188:cm id="{C625874D-499F-4EDC-B9AA-2F57E0EDB2DD}" authorId="{5BBA5A0A-64F8-08DC-15D0-7FCE9E57441F}" created="2024-11-21T20:24:20.111">
    <ac:deMkLst xmlns:ac="http://schemas.microsoft.com/office/drawing/2013/main/command">
      <pc:docMk xmlns:pc="http://schemas.microsoft.com/office/powerpoint/2013/main/command"/>
      <pc:sldMk xmlns:pc="http://schemas.microsoft.com/office/powerpoint/2013/main/command" cId="909829265" sldId="332"/>
      <ac:spMk id="11" creationId="{1245449B-7F06-EF15-35BE-560D5AE5A2D0}"/>
    </ac:deMkLst>
    <p188:txBody>
      <a:bodyPr/>
      <a:lstStyle/>
      <a:p>
        <a:r>
          <a:rPr lang="fr-FR"/>
          <a:t>Explain more the effect of fencing : what it does, and how.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E4820ED-78DC-3D18-BD0E-CA1347317D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412FD64-686B-77CA-1570-643464C0DAC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346713-AFFF-4356-9E57-39F5194F753B}" type="datetimeFigureOut">
              <a:rPr lang="fr-FR" smtClean="0"/>
              <a:t>22/11/2024</a:t>
            </a:fld>
            <a:endParaRPr lang="fr-FR"/>
          </a:p>
        </p:txBody>
      </p:sp>
      <p:sp>
        <p:nvSpPr>
          <p:cNvPr id="4" name="Espace réservé du pied de page 3">
            <a:extLst>
              <a:ext uri="{FF2B5EF4-FFF2-40B4-BE49-F238E27FC236}">
                <a16:creationId xmlns:a16="http://schemas.microsoft.com/office/drawing/2014/main" id="{558EA4E8-9F89-02E2-F11A-AB6B9DD1AF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7B9B6A8-B7EE-392E-9878-AB6EC895EB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3809B4-495F-409A-8347-B4A599D1F130}" type="slidenum">
              <a:rPr lang="fr-FR" smtClean="0"/>
              <a:t>‹N°›</a:t>
            </a:fld>
            <a:endParaRPr lang="fr-FR"/>
          </a:p>
        </p:txBody>
      </p:sp>
    </p:spTree>
    <p:extLst>
      <p:ext uri="{BB962C8B-B14F-4D97-AF65-F5344CB8AC3E}">
        <p14:creationId xmlns:p14="http://schemas.microsoft.com/office/powerpoint/2010/main" val="417121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7DE83-667B-4782-AF7F-96864211F648}" type="datetimeFigureOut">
              <a:rPr lang="fr-FR" smtClean="0"/>
              <a:t>22/11/2024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092EA-CB49-4499-A44B-926B8CF9594C}" type="slidenum">
              <a:rPr lang="fr-FR" smtClean="0"/>
              <a:t>‹N°›</a:t>
            </a:fld>
            <a:endParaRPr lang="fr-FR"/>
          </a:p>
        </p:txBody>
      </p:sp>
    </p:spTree>
    <p:extLst>
      <p:ext uri="{BB962C8B-B14F-4D97-AF65-F5344CB8AC3E}">
        <p14:creationId xmlns:p14="http://schemas.microsoft.com/office/powerpoint/2010/main" val="273166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341E4-1993-A12A-56DA-AE1A2B125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6D2306D-914B-1574-4BB6-97624CA2504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1138ED9-FF03-A046-6F6F-41DD35F2D924}"/>
              </a:ext>
            </a:extLst>
          </p:cNvPr>
          <p:cNvSpPr>
            <a:spLocks noGrp="1"/>
          </p:cNvSpPr>
          <p:nvPr>
            <p:ph type="body" idx="1"/>
          </p:nvPr>
        </p:nvSpPr>
        <p:spPr/>
        <p:txBody>
          <a:bodyPr/>
          <a:lstStyle/>
          <a:p>
            <a:pPr marL="171450" indent="-171450">
              <a:buFontTx/>
              <a:buChar char="-"/>
            </a:pPr>
            <a:r>
              <a:rPr lang="fr-FR" dirty="0" err="1"/>
              <a:t>Biodiversity</a:t>
            </a:r>
            <a:r>
              <a:rPr lang="fr-FR" dirty="0"/>
              <a:t> i.e. the </a:t>
            </a:r>
            <a:r>
              <a:rPr lang="fr-FR" dirty="0" err="1"/>
              <a:t>variety</a:t>
            </a:r>
            <a:r>
              <a:rPr lang="fr-FR" dirty="0"/>
              <a:t> of life </a:t>
            </a:r>
            <a:r>
              <a:rPr lang="fr-FR" dirty="0" err="1"/>
              <a:t>forms</a:t>
            </a:r>
            <a:r>
              <a:rPr lang="fr-FR" dirty="0"/>
              <a:t> at diverse </a:t>
            </a:r>
            <a:r>
              <a:rPr lang="fr-FR" dirty="0" err="1"/>
              <a:t>taxonomic</a:t>
            </a:r>
            <a:r>
              <a:rPr lang="fr-FR" dirty="0"/>
              <a:t> </a:t>
            </a:r>
            <a:r>
              <a:rPr lang="fr-FR" dirty="0" err="1"/>
              <a:t>levels</a:t>
            </a:r>
            <a:r>
              <a:rPr lang="fr-FR" dirty="0"/>
              <a:t> (</a:t>
            </a:r>
            <a:r>
              <a:rPr lang="fr-FR" dirty="0" err="1"/>
              <a:t>gene</a:t>
            </a:r>
            <a:r>
              <a:rPr lang="fr-FR" dirty="0"/>
              <a:t>, </a:t>
            </a:r>
            <a:r>
              <a:rPr lang="fr-FR" dirty="0" err="1"/>
              <a:t>species</a:t>
            </a:r>
            <a:r>
              <a:rPr lang="fr-FR" dirty="0"/>
              <a:t> and </a:t>
            </a:r>
            <a:r>
              <a:rPr lang="fr-FR" dirty="0" err="1"/>
              <a:t>communities</a:t>
            </a:r>
            <a:r>
              <a:rPr lang="fr-FR" dirty="0"/>
              <a:t>), </a:t>
            </a:r>
            <a:r>
              <a:rPr lang="fr-FR" dirty="0" err="1"/>
              <a:t>is</a:t>
            </a:r>
            <a:r>
              <a:rPr lang="fr-FR" dirty="0"/>
              <a:t> </a:t>
            </a:r>
            <a:r>
              <a:rPr lang="fr-FR" dirty="0" err="1"/>
              <a:t>threatened</a:t>
            </a:r>
            <a:r>
              <a:rPr lang="fr-FR" dirty="0"/>
              <a:t> at all </a:t>
            </a:r>
            <a:r>
              <a:rPr lang="fr-FR" dirty="0" err="1"/>
              <a:t>levels</a:t>
            </a:r>
            <a:r>
              <a:rPr lang="fr-FR" dirty="0"/>
              <a:t>.</a:t>
            </a:r>
          </a:p>
          <a:p>
            <a:pPr marL="171450" indent="-171450">
              <a:buFontTx/>
              <a:buChar char="-"/>
            </a:pPr>
            <a:r>
              <a:rPr lang="fr-FR" dirty="0"/>
              <a:t>Read the </a:t>
            </a:r>
            <a:r>
              <a:rPr lang="fr-FR" dirty="0" err="1"/>
              <a:t>quote</a:t>
            </a:r>
            <a:endParaRPr lang="fr-FR" dirty="0"/>
          </a:p>
          <a:p>
            <a:pPr marL="0" indent="0">
              <a:buFontTx/>
              <a:buNone/>
            </a:pPr>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99E731B0-70D9-DF58-5D8D-9539116909F7}"/>
              </a:ext>
            </a:extLst>
          </p:cNvPr>
          <p:cNvSpPr>
            <a:spLocks noGrp="1"/>
          </p:cNvSpPr>
          <p:nvPr>
            <p:ph type="sldNum" sz="quarter" idx="5"/>
          </p:nvPr>
        </p:nvSpPr>
        <p:spPr/>
        <p:txBody>
          <a:bodyPr/>
          <a:lstStyle/>
          <a:p>
            <a:fld id="{F1F092EA-CB49-4499-A44B-926B8CF9594C}" type="slidenum">
              <a:rPr lang="fr-FR" smtClean="0"/>
              <a:t>2</a:t>
            </a:fld>
            <a:endParaRPr lang="fr-FR"/>
          </a:p>
        </p:txBody>
      </p:sp>
    </p:spTree>
    <p:extLst>
      <p:ext uri="{BB962C8B-B14F-4D97-AF65-F5344CB8AC3E}">
        <p14:creationId xmlns:p14="http://schemas.microsoft.com/office/powerpoint/2010/main" val="2531493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err="1"/>
              <a:t>We</a:t>
            </a:r>
            <a:r>
              <a:rPr lang="fr-FR" dirty="0"/>
              <a:t> </a:t>
            </a:r>
            <a:r>
              <a:rPr lang="fr-FR" dirty="0" err="1"/>
              <a:t>represent</a:t>
            </a:r>
            <a:r>
              <a:rPr lang="fr-FR" dirty="0"/>
              <a:t> a </a:t>
            </a:r>
            <a:r>
              <a:rPr lang="fr-FR" dirty="0" err="1"/>
              <a:t>forest</a:t>
            </a:r>
            <a:r>
              <a:rPr lang="fr-FR" dirty="0"/>
              <a:t> </a:t>
            </a:r>
            <a:r>
              <a:rPr lang="fr-FR" dirty="0" err="1"/>
              <a:t>using</a:t>
            </a:r>
            <a:r>
              <a:rPr lang="fr-FR" dirty="0"/>
              <a:t> 3 </a:t>
            </a:r>
            <a:r>
              <a:rPr lang="fr-FR" dirty="0" err="1"/>
              <a:t>age</a:t>
            </a:r>
            <a:r>
              <a:rPr lang="fr-FR" dirty="0"/>
              <a:t> classes : </a:t>
            </a:r>
            <a:r>
              <a:rPr lang="fr-FR" dirty="0" err="1"/>
              <a:t>juvenile</a:t>
            </a:r>
            <a:r>
              <a:rPr lang="fr-FR" dirty="0"/>
              <a:t>, adolescent and mature, with transition at </a:t>
            </a:r>
            <a:r>
              <a:rPr lang="fr-FR" dirty="0" err="1"/>
              <a:t>each</a:t>
            </a:r>
            <a:r>
              <a:rPr lang="fr-FR" dirty="0"/>
              <a:t> </a:t>
            </a:r>
            <a:r>
              <a:rPr lang="fr-FR" dirty="0" err="1"/>
              <a:t>step</a:t>
            </a:r>
            <a:endParaRPr lang="fr-FR" dirty="0"/>
          </a:p>
          <a:p>
            <a:pPr marL="171450" indent="-171450">
              <a:buFontTx/>
              <a:buChar char="-"/>
            </a:pPr>
            <a:r>
              <a:rPr lang="fr-FR" dirty="0"/>
              <a:t>When </a:t>
            </a:r>
            <a:r>
              <a:rPr lang="fr-FR" dirty="0" err="1"/>
              <a:t>cells</a:t>
            </a:r>
            <a:r>
              <a:rPr lang="fr-FR" dirty="0"/>
              <a:t> are : </a:t>
            </a:r>
          </a:p>
          <a:p>
            <a:pPr marL="628650" lvl="1" indent="-171450">
              <a:buFontTx/>
              <a:buChar char="-"/>
            </a:pPr>
            <a:r>
              <a:rPr lang="fr-FR" dirty="0" err="1"/>
              <a:t>Juvenile</a:t>
            </a:r>
            <a:r>
              <a:rPr lang="fr-FR" dirty="0"/>
              <a:t>, they do not </a:t>
            </a:r>
            <a:r>
              <a:rPr lang="fr-FR" dirty="0" err="1"/>
              <a:t>provide</a:t>
            </a:r>
            <a:r>
              <a:rPr lang="fr-FR" dirty="0"/>
              <a:t> habitat </a:t>
            </a:r>
            <a:r>
              <a:rPr lang="fr-FR" dirty="0" err="1"/>
              <a:t>nor</a:t>
            </a:r>
            <a:r>
              <a:rPr lang="fr-FR" dirty="0"/>
              <a:t> </a:t>
            </a:r>
            <a:r>
              <a:rPr lang="fr-FR" dirty="0" err="1"/>
              <a:t>wildfire</a:t>
            </a:r>
            <a:r>
              <a:rPr lang="fr-FR" dirty="0"/>
              <a:t> </a:t>
            </a:r>
            <a:r>
              <a:rPr lang="fr-FR" dirty="0" err="1"/>
              <a:t>risk</a:t>
            </a:r>
            <a:endParaRPr lang="fr-FR" dirty="0"/>
          </a:p>
          <a:p>
            <a:pPr marL="628650" lvl="1" indent="-171450">
              <a:buFontTx/>
              <a:buChar char="-"/>
            </a:pPr>
            <a:r>
              <a:rPr lang="fr-FR" dirty="0"/>
              <a:t>In the </a:t>
            </a:r>
            <a:r>
              <a:rPr lang="fr-FR" dirty="0" err="1"/>
              <a:t>next</a:t>
            </a:r>
            <a:r>
              <a:rPr lang="fr-FR" dirty="0"/>
              <a:t> </a:t>
            </a:r>
            <a:r>
              <a:rPr lang="fr-FR" dirty="0" err="1"/>
              <a:t>period</a:t>
            </a:r>
            <a:r>
              <a:rPr lang="fr-FR" dirty="0"/>
              <a:t>, they are adolescent and </a:t>
            </a:r>
            <a:r>
              <a:rPr lang="fr-FR" dirty="0" err="1"/>
              <a:t>provide</a:t>
            </a:r>
            <a:r>
              <a:rPr lang="fr-FR" dirty="0"/>
              <a:t> habitat, but no </a:t>
            </a:r>
            <a:r>
              <a:rPr lang="fr-FR" dirty="0" err="1"/>
              <a:t>risk</a:t>
            </a:r>
            <a:endParaRPr lang="fr-FR" dirty="0"/>
          </a:p>
          <a:p>
            <a:pPr marL="628650" lvl="1" indent="-171450">
              <a:buFontTx/>
              <a:buChar char="-"/>
            </a:pPr>
            <a:r>
              <a:rPr lang="fr-FR" dirty="0"/>
              <a:t>In the </a:t>
            </a:r>
            <a:r>
              <a:rPr lang="fr-FR" dirty="0" err="1"/>
              <a:t>next</a:t>
            </a:r>
            <a:r>
              <a:rPr lang="fr-FR" dirty="0"/>
              <a:t> </a:t>
            </a:r>
            <a:r>
              <a:rPr lang="fr-FR" dirty="0" err="1"/>
              <a:t>period</a:t>
            </a:r>
            <a:r>
              <a:rPr lang="fr-FR" dirty="0"/>
              <a:t>, they are mature and </a:t>
            </a:r>
            <a:r>
              <a:rPr lang="fr-FR" dirty="0" err="1"/>
              <a:t>provide</a:t>
            </a:r>
            <a:r>
              <a:rPr lang="fr-FR" dirty="0"/>
              <a:t> both habitat and </a:t>
            </a:r>
            <a:r>
              <a:rPr lang="fr-FR" dirty="0" err="1"/>
              <a:t>risk</a:t>
            </a:r>
            <a:endParaRPr lang="fr-FR" dirty="0"/>
          </a:p>
          <a:p>
            <a:pPr marL="628650" lvl="1"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11</a:t>
            </a:fld>
            <a:endParaRPr lang="fr-FR"/>
          </a:p>
        </p:txBody>
      </p:sp>
    </p:spTree>
    <p:extLst>
      <p:ext uri="{BB962C8B-B14F-4D97-AF65-F5344CB8AC3E}">
        <p14:creationId xmlns:p14="http://schemas.microsoft.com/office/powerpoint/2010/main" val="3398736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err="1"/>
              <a:t>We</a:t>
            </a:r>
            <a:r>
              <a:rPr lang="fr-FR" dirty="0"/>
              <a:t> use a </a:t>
            </a:r>
            <a:r>
              <a:rPr lang="fr-FR" dirty="0" err="1"/>
              <a:t>mathematical</a:t>
            </a:r>
            <a:r>
              <a:rPr lang="fr-FR" dirty="0"/>
              <a:t> </a:t>
            </a:r>
            <a:r>
              <a:rPr lang="fr-FR" dirty="0" err="1"/>
              <a:t>framework</a:t>
            </a:r>
            <a:r>
              <a:rPr lang="fr-FR" dirty="0"/>
              <a:t> </a:t>
            </a:r>
            <a:r>
              <a:rPr lang="fr-FR" dirty="0" err="1"/>
              <a:t>stemming</a:t>
            </a:r>
            <a:r>
              <a:rPr lang="fr-FR" dirty="0"/>
              <a:t> from </a:t>
            </a:r>
            <a:r>
              <a:rPr lang="fr-FR" b="1" dirty="0"/>
              <a:t>graph </a:t>
            </a:r>
            <a:r>
              <a:rPr lang="fr-FR" b="1" dirty="0" err="1"/>
              <a:t>theory</a:t>
            </a:r>
            <a:r>
              <a:rPr lang="fr-FR" dirty="0"/>
              <a:t>, where </a:t>
            </a:r>
            <a:r>
              <a:rPr lang="fr-FR" dirty="0" err="1"/>
              <a:t>each</a:t>
            </a:r>
            <a:r>
              <a:rPr lang="fr-FR" dirty="0"/>
              <a:t> </a:t>
            </a:r>
            <a:r>
              <a:rPr lang="fr-FR" dirty="0" err="1"/>
              <a:t>forest</a:t>
            </a:r>
            <a:r>
              <a:rPr lang="fr-FR" dirty="0"/>
              <a:t> pixel can </a:t>
            </a:r>
            <a:r>
              <a:rPr lang="fr-FR" dirty="0" err="1"/>
              <a:t>be</a:t>
            </a:r>
            <a:r>
              <a:rPr lang="fr-FR" dirty="0"/>
              <a:t> </a:t>
            </a:r>
            <a:r>
              <a:rPr lang="fr-FR" dirty="0" err="1"/>
              <a:t>represented</a:t>
            </a:r>
            <a:r>
              <a:rPr lang="fr-FR" dirty="0"/>
              <a:t> as a </a:t>
            </a:r>
            <a:r>
              <a:rPr lang="fr-FR" b="1" dirty="0" err="1"/>
              <a:t>node</a:t>
            </a:r>
            <a:r>
              <a:rPr lang="fr-FR" b="1" dirty="0"/>
              <a:t> of the habitat and </a:t>
            </a:r>
            <a:r>
              <a:rPr lang="fr-FR" b="1" dirty="0" err="1"/>
              <a:t>wildfire</a:t>
            </a:r>
            <a:r>
              <a:rPr lang="fr-FR" b="1" dirty="0"/>
              <a:t> </a:t>
            </a:r>
            <a:r>
              <a:rPr lang="fr-FR" b="1" dirty="0" err="1"/>
              <a:t>risk</a:t>
            </a:r>
            <a:r>
              <a:rPr lang="fr-FR" b="1" dirty="0"/>
              <a:t> graph</a:t>
            </a:r>
          </a:p>
          <a:p>
            <a:pPr marL="171450" indent="-171450">
              <a:buFontTx/>
              <a:buChar char="-"/>
            </a:pPr>
            <a:r>
              <a:rPr lang="fr-FR" dirty="0" err="1"/>
              <a:t>Nodes</a:t>
            </a:r>
            <a:r>
              <a:rPr lang="fr-FR" dirty="0"/>
              <a:t> are </a:t>
            </a:r>
            <a:r>
              <a:rPr lang="fr-FR" b="1" dirty="0" err="1"/>
              <a:t>connected</a:t>
            </a:r>
            <a:r>
              <a:rPr lang="fr-FR" dirty="0"/>
              <a:t> if : </a:t>
            </a:r>
          </a:p>
          <a:p>
            <a:pPr marL="628650" lvl="1" indent="-171450">
              <a:buFontTx/>
              <a:buChar char="-"/>
            </a:pPr>
            <a:r>
              <a:rPr lang="fr-FR" dirty="0"/>
              <a:t>They are in </a:t>
            </a:r>
            <a:r>
              <a:rPr lang="fr-FR" b="1" dirty="0"/>
              <a:t>a 8-cell </a:t>
            </a:r>
            <a:r>
              <a:rPr lang="fr-FR" b="1" dirty="0" err="1"/>
              <a:t>neighborhood</a:t>
            </a:r>
            <a:endParaRPr lang="fr-FR" b="1" dirty="0"/>
          </a:p>
          <a:p>
            <a:pPr marL="628650" lvl="1" indent="-171450">
              <a:buFontTx/>
              <a:buChar char="-"/>
            </a:pPr>
            <a:r>
              <a:rPr lang="fr-FR" dirty="0"/>
              <a:t>And </a:t>
            </a:r>
            <a:r>
              <a:rPr lang="fr-FR" dirty="0" err="1"/>
              <a:t>either</a:t>
            </a:r>
            <a:r>
              <a:rPr lang="fr-FR" dirty="0"/>
              <a:t> are high </a:t>
            </a:r>
            <a:r>
              <a:rPr lang="fr-FR" dirty="0" err="1"/>
              <a:t>risk</a:t>
            </a:r>
            <a:endParaRPr lang="fr-FR" dirty="0"/>
          </a:p>
          <a:p>
            <a:pPr marL="628650" lvl="1" indent="-171450">
              <a:buFontTx/>
              <a:buChar char="-"/>
            </a:pPr>
            <a:r>
              <a:rPr lang="fr-FR" dirty="0"/>
              <a:t>Or </a:t>
            </a:r>
            <a:r>
              <a:rPr lang="fr-FR" dirty="0" err="1"/>
              <a:t>provide</a:t>
            </a:r>
            <a:r>
              <a:rPr lang="fr-FR" dirty="0"/>
              <a:t> habitat : the high </a:t>
            </a:r>
            <a:r>
              <a:rPr lang="fr-FR" dirty="0" err="1"/>
              <a:t>risk</a:t>
            </a:r>
            <a:r>
              <a:rPr lang="fr-FR" dirty="0"/>
              <a:t> graph </a:t>
            </a:r>
            <a:r>
              <a:rPr lang="fr-FR" dirty="0" err="1"/>
              <a:t>is</a:t>
            </a:r>
            <a:r>
              <a:rPr lang="fr-FR" dirty="0"/>
              <a:t> </a:t>
            </a:r>
            <a:r>
              <a:rPr lang="fr-FR" dirty="0" err="1"/>
              <a:t>included</a:t>
            </a:r>
            <a:r>
              <a:rPr lang="fr-FR" dirty="0"/>
              <a:t> in the habitat graph</a:t>
            </a:r>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12</a:t>
            </a:fld>
            <a:endParaRPr lang="fr-FR"/>
          </a:p>
        </p:txBody>
      </p:sp>
    </p:spTree>
    <p:extLst>
      <p:ext uri="{BB962C8B-B14F-4D97-AF65-F5344CB8AC3E}">
        <p14:creationId xmlns:p14="http://schemas.microsoft.com/office/powerpoint/2010/main" val="127398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CBD5E-182B-5EF6-4B78-FDCFD63AB94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2502F7-874D-EB80-4F63-308F6A10AF1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DE15313-9759-2E34-D716-E2FF31888C38}"/>
              </a:ext>
            </a:extLst>
          </p:cNvPr>
          <p:cNvSpPr>
            <a:spLocks noGrp="1"/>
          </p:cNvSpPr>
          <p:nvPr>
            <p:ph type="body" idx="1"/>
          </p:nvPr>
        </p:nvSpPr>
        <p:spPr/>
        <p:txBody>
          <a:bodyPr/>
          <a:lstStyle/>
          <a:p>
            <a:pPr marL="228600" lvl="0" indent="-228600">
              <a:buFontTx/>
              <a:buAutoNum type="arabicPeriod"/>
            </a:pPr>
            <a:r>
              <a:rPr lang="fr-FR" dirty="0" err="1"/>
              <a:t>Minimize</a:t>
            </a:r>
            <a:r>
              <a:rPr lang="fr-FR" dirty="0"/>
              <a:t> global </a:t>
            </a:r>
            <a:r>
              <a:rPr lang="fr-FR" dirty="0" err="1"/>
              <a:t>connectivity</a:t>
            </a:r>
            <a:endParaRPr lang="fr-FR" dirty="0"/>
          </a:p>
          <a:p>
            <a:pPr marL="228600" lvl="0" indent="-228600">
              <a:buFontTx/>
              <a:buAutoNum type="arabicPeriod"/>
            </a:pPr>
            <a:r>
              <a:rPr lang="fr-FR" dirty="0" err="1"/>
              <a:t>We</a:t>
            </a:r>
            <a:r>
              <a:rPr lang="fr-FR" dirty="0"/>
              <a:t> use all the possible 4x4 </a:t>
            </a:r>
            <a:r>
              <a:rPr lang="fr-FR" dirty="0" err="1"/>
              <a:t>landscapes</a:t>
            </a:r>
            <a:r>
              <a:rPr lang="fr-FR" dirty="0"/>
              <a:t> possible to </a:t>
            </a:r>
            <a:r>
              <a:rPr lang="fr-FR" dirty="0" err="1"/>
              <a:t>understand</a:t>
            </a:r>
            <a:r>
              <a:rPr lang="fr-FR" dirty="0"/>
              <a:t> </a:t>
            </a:r>
            <a:r>
              <a:rPr lang="fr-FR" dirty="0" err="1"/>
              <a:t>general</a:t>
            </a:r>
            <a:r>
              <a:rPr lang="fr-FR" dirty="0"/>
              <a:t> </a:t>
            </a:r>
            <a:r>
              <a:rPr lang="fr-FR" b="1" dirty="0"/>
              <a:t>patterns </a:t>
            </a:r>
            <a:r>
              <a:rPr lang="fr-FR" b="1" dirty="0" err="1"/>
              <a:t>using</a:t>
            </a:r>
            <a:r>
              <a:rPr lang="fr-FR" b="1" dirty="0"/>
              <a:t> </a:t>
            </a:r>
            <a:r>
              <a:rPr lang="fr-FR" b="1" dirty="0" err="1"/>
              <a:t>repeated</a:t>
            </a:r>
            <a:r>
              <a:rPr lang="fr-FR" b="1" dirty="0"/>
              <a:t> and </a:t>
            </a:r>
            <a:r>
              <a:rPr lang="fr-FR" b="1" dirty="0" err="1"/>
              <a:t>dynamic</a:t>
            </a:r>
            <a:r>
              <a:rPr lang="fr-FR" b="1" dirty="0"/>
              <a:t> </a:t>
            </a:r>
            <a:r>
              <a:rPr lang="fr-FR" b="1" dirty="0" err="1"/>
              <a:t>optimization</a:t>
            </a:r>
            <a:r>
              <a:rPr lang="fr-FR" b="1" dirty="0"/>
              <a:t> </a:t>
            </a:r>
            <a:r>
              <a:rPr lang="fr-FR" b="1" dirty="0" err="1"/>
              <a:t>algorithm</a:t>
            </a:r>
            <a:r>
              <a:rPr lang="fr-FR" dirty="0"/>
              <a:t>, with a </a:t>
            </a:r>
            <a:r>
              <a:rPr lang="fr-FR" dirty="0" err="1"/>
              <a:t>wide</a:t>
            </a:r>
            <a:r>
              <a:rPr lang="fr-FR" dirty="0"/>
              <a:t> range of </a:t>
            </a:r>
            <a:r>
              <a:rPr lang="fr-FR" dirty="0" err="1"/>
              <a:t>centrality</a:t>
            </a:r>
            <a:r>
              <a:rPr lang="fr-FR" dirty="0"/>
              <a:t> </a:t>
            </a:r>
            <a:r>
              <a:rPr lang="fr-FR" dirty="0" err="1"/>
              <a:t>measures</a:t>
            </a:r>
            <a:r>
              <a:rPr lang="fr-FR" dirty="0"/>
              <a:t> </a:t>
            </a:r>
            <a:r>
              <a:rPr lang="fr-FR" i="1" dirty="0"/>
              <a:t>from graph </a:t>
            </a:r>
            <a:r>
              <a:rPr lang="fr-FR" i="1" dirty="0" err="1"/>
              <a:t>theory</a:t>
            </a:r>
            <a:endParaRPr lang="fr-FR" i="1" dirty="0"/>
          </a:p>
          <a:p>
            <a:pPr marL="228600" lvl="0" indent="-228600">
              <a:buFontTx/>
              <a:buAutoNum type="arabicPeriod"/>
            </a:pPr>
            <a:r>
              <a:rPr lang="fr-FR" i="0" dirty="0"/>
              <a:t>To avoid a </a:t>
            </a:r>
            <a:r>
              <a:rPr lang="fr-FR" i="0" dirty="0" err="1"/>
              <a:t>dimensionality</a:t>
            </a:r>
            <a:r>
              <a:rPr lang="fr-FR" i="0" dirty="0"/>
              <a:t> </a:t>
            </a:r>
            <a:r>
              <a:rPr lang="fr-FR" i="0" dirty="0" err="1"/>
              <a:t>curse</a:t>
            </a:r>
            <a:r>
              <a:rPr lang="fr-FR" i="0" dirty="0"/>
              <a:t>, </a:t>
            </a:r>
            <a:r>
              <a:rPr lang="fr-FR" i="0" dirty="0" err="1"/>
              <a:t>that</a:t>
            </a:r>
            <a:r>
              <a:rPr lang="fr-FR" i="0" dirty="0"/>
              <a:t> </a:t>
            </a:r>
            <a:r>
              <a:rPr lang="fr-FR" i="0" dirty="0" err="1"/>
              <a:t>is</a:t>
            </a:r>
            <a:r>
              <a:rPr lang="fr-FR" i="0" dirty="0"/>
              <a:t> to </a:t>
            </a:r>
            <a:r>
              <a:rPr lang="fr-FR" i="0" dirty="0" err="1"/>
              <a:t>say</a:t>
            </a:r>
            <a:r>
              <a:rPr lang="fr-FR" i="0" dirty="0"/>
              <a:t>, avoid </a:t>
            </a:r>
            <a:r>
              <a:rPr lang="fr-FR" i="0" dirty="0" err="1"/>
              <a:t>having</a:t>
            </a:r>
            <a:r>
              <a:rPr lang="fr-FR" i="0" dirty="0"/>
              <a:t> too many state variables</a:t>
            </a:r>
          </a:p>
        </p:txBody>
      </p:sp>
      <p:sp>
        <p:nvSpPr>
          <p:cNvPr id="4" name="Espace réservé du numéro de diapositive 3">
            <a:extLst>
              <a:ext uri="{FF2B5EF4-FFF2-40B4-BE49-F238E27FC236}">
                <a16:creationId xmlns:a16="http://schemas.microsoft.com/office/drawing/2014/main" id="{9B197BBC-57EE-1F44-72C5-3ADAABFAEE90}"/>
              </a:ext>
            </a:extLst>
          </p:cNvPr>
          <p:cNvSpPr>
            <a:spLocks noGrp="1"/>
          </p:cNvSpPr>
          <p:nvPr>
            <p:ph type="sldNum" sz="quarter" idx="5"/>
          </p:nvPr>
        </p:nvSpPr>
        <p:spPr/>
        <p:txBody>
          <a:bodyPr/>
          <a:lstStyle/>
          <a:p>
            <a:fld id="{F1F092EA-CB49-4499-A44B-926B8CF9594C}" type="slidenum">
              <a:rPr lang="fr-FR" smtClean="0"/>
              <a:t>13</a:t>
            </a:fld>
            <a:endParaRPr lang="fr-FR"/>
          </a:p>
        </p:txBody>
      </p:sp>
    </p:spTree>
    <p:extLst>
      <p:ext uri="{BB962C8B-B14F-4D97-AF65-F5344CB8AC3E}">
        <p14:creationId xmlns:p14="http://schemas.microsoft.com/office/powerpoint/2010/main" val="41796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Dynamic and </a:t>
            </a:r>
            <a:r>
              <a:rPr lang="fr-FR" dirty="0" err="1"/>
              <a:t>repeated</a:t>
            </a:r>
            <a:r>
              <a:rPr lang="fr-FR" dirty="0"/>
              <a:t> </a:t>
            </a:r>
            <a:r>
              <a:rPr lang="fr-FR" dirty="0" err="1"/>
              <a:t>optimization</a:t>
            </a:r>
            <a:r>
              <a:rPr lang="fr-FR" dirty="0"/>
              <a:t> techniques </a:t>
            </a:r>
            <a:r>
              <a:rPr lang="fr-FR" dirty="0" err="1"/>
              <a:t>yield</a:t>
            </a:r>
            <a:r>
              <a:rPr lang="fr-FR" dirty="0"/>
              <a:t> </a:t>
            </a:r>
            <a:r>
              <a:rPr lang="fr-FR" dirty="0" err="1"/>
              <a:t>similar</a:t>
            </a:r>
            <a:r>
              <a:rPr lang="fr-FR" dirty="0"/>
              <a:t> </a:t>
            </a:r>
            <a:r>
              <a:rPr lang="fr-FR" dirty="0" err="1"/>
              <a:t>results</a:t>
            </a:r>
            <a:endParaRPr lang="fr-FR" dirty="0"/>
          </a:p>
          <a:p>
            <a:pPr marL="171450" indent="-171450">
              <a:buFontTx/>
              <a:buChar char="-"/>
            </a:pPr>
            <a:r>
              <a:rPr lang="fr-FR" dirty="0" err="1"/>
              <a:t>We</a:t>
            </a:r>
            <a:r>
              <a:rPr lang="fr-FR" dirty="0"/>
              <a:t> </a:t>
            </a:r>
            <a:r>
              <a:rPr lang="fr-FR" dirty="0" err="1"/>
              <a:t>analyze</a:t>
            </a:r>
            <a:r>
              <a:rPr lang="fr-FR" dirty="0"/>
              <a:t> the 5,4 million </a:t>
            </a:r>
            <a:r>
              <a:rPr lang="fr-FR" dirty="0" err="1"/>
              <a:t>landscapes</a:t>
            </a:r>
            <a:r>
              <a:rPr lang="fr-FR" dirty="0"/>
              <a:t> and find </a:t>
            </a:r>
            <a:r>
              <a:rPr lang="fr-FR" dirty="0" err="1"/>
              <a:t>that</a:t>
            </a:r>
            <a:r>
              <a:rPr lang="fr-FR" dirty="0"/>
              <a:t> : </a:t>
            </a:r>
          </a:p>
          <a:p>
            <a:pPr marL="628650" lvl="1" indent="-171450">
              <a:buFontTx/>
              <a:buChar char="-"/>
            </a:pPr>
            <a:r>
              <a:rPr lang="fr-FR" dirty="0" err="1"/>
              <a:t>Reducing</a:t>
            </a:r>
            <a:r>
              <a:rPr lang="fr-FR" dirty="0"/>
              <a:t> </a:t>
            </a:r>
            <a:r>
              <a:rPr lang="fr-FR" dirty="0" err="1"/>
              <a:t>risk</a:t>
            </a:r>
            <a:r>
              <a:rPr lang="fr-FR" dirty="0"/>
              <a:t> </a:t>
            </a:r>
            <a:r>
              <a:rPr lang="fr-FR" dirty="0" err="1"/>
              <a:t>is</a:t>
            </a:r>
            <a:r>
              <a:rPr lang="fr-FR" dirty="0"/>
              <a:t> possible </a:t>
            </a:r>
            <a:r>
              <a:rPr lang="fr-FR" dirty="0" err="1"/>
              <a:t>while</a:t>
            </a:r>
            <a:r>
              <a:rPr lang="fr-FR" dirty="0"/>
              <a:t> </a:t>
            </a:r>
            <a:r>
              <a:rPr lang="fr-FR" dirty="0" err="1"/>
              <a:t>maintaining</a:t>
            </a:r>
            <a:r>
              <a:rPr lang="fr-FR" dirty="0"/>
              <a:t> </a:t>
            </a:r>
            <a:r>
              <a:rPr lang="fr-FR" dirty="0" err="1"/>
              <a:t>biodiversity</a:t>
            </a:r>
            <a:r>
              <a:rPr lang="fr-FR" dirty="0"/>
              <a:t> </a:t>
            </a:r>
            <a:r>
              <a:rPr lang="fr-FR" dirty="0" err="1"/>
              <a:t>constraints</a:t>
            </a:r>
            <a:r>
              <a:rPr lang="fr-FR" dirty="0"/>
              <a:t> (</a:t>
            </a:r>
            <a:r>
              <a:rPr lang="fr-FR" dirty="0" err="1"/>
              <a:t>average</a:t>
            </a:r>
            <a:r>
              <a:rPr lang="fr-FR" dirty="0"/>
              <a:t> </a:t>
            </a:r>
            <a:r>
              <a:rPr lang="fr-FR" dirty="0" err="1"/>
              <a:t>is</a:t>
            </a:r>
            <a:r>
              <a:rPr lang="fr-FR" dirty="0"/>
              <a:t> the line)</a:t>
            </a:r>
          </a:p>
          <a:p>
            <a:pPr marL="628650" lvl="1" indent="-171450">
              <a:buFontTx/>
              <a:buChar char="-"/>
            </a:pPr>
            <a:r>
              <a:rPr lang="fr-FR" dirty="0"/>
              <a:t>The </a:t>
            </a:r>
            <a:r>
              <a:rPr lang="fr-FR" dirty="0" err="1"/>
              <a:t>larger</a:t>
            </a:r>
            <a:r>
              <a:rPr lang="fr-FR" dirty="0"/>
              <a:t> the budget, the </a:t>
            </a:r>
            <a:r>
              <a:rPr lang="fr-FR" dirty="0" err="1"/>
              <a:t>larger</a:t>
            </a:r>
            <a:r>
              <a:rPr lang="fr-FR" dirty="0"/>
              <a:t> the </a:t>
            </a:r>
            <a:r>
              <a:rPr lang="fr-FR" dirty="0" err="1"/>
              <a:t>risk</a:t>
            </a:r>
            <a:r>
              <a:rPr lang="fr-FR" dirty="0"/>
              <a:t> </a:t>
            </a:r>
            <a:r>
              <a:rPr lang="fr-FR" dirty="0" err="1"/>
              <a:t>reduction</a:t>
            </a:r>
            <a:r>
              <a:rPr lang="fr-FR" dirty="0"/>
              <a:t> for </a:t>
            </a:r>
            <a:r>
              <a:rPr lang="fr-FR" dirty="0" err="1"/>
              <a:t>low</a:t>
            </a:r>
            <a:r>
              <a:rPr lang="fr-FR" dirty="0"/>
              <a:t> habitat </a:t>
            </a:r>
            <a:r>
              <a:rPr lang="fr-FR" dirty="0" err="1"/>
              <a:t>connectivity</a:t>
            </a:r>
            <a:r>
              <a:rPr lang="fr-FR" dirty="0"/>
              <a:t> </a:t>
            </a:r>
            <a:r>
              <a:rPr lang="fr-FR" dirty="0" err="1"/>
              <a:t>targets</a:t>
            </a:r>
            <a:endParaRPr lang="fr-FR" dirty="0"/>
          </a:p>
          <a:p>
            <a:pPr marL="628650" lvl="1" indent="-171450">
              <a:buFontTx/>
              <a:buChar char="-"/>
            </a:pPr>
            <a:r>
              <a:rPr lang="fr-FR" dirty="0"/>
              <a:t>As </a:t>
            </a:r>
            <a:r>
              <a:rPr lang="fr-FR" dirty="0" err="1"/>
              <a:t>biodiversity</a:t>
            </a:r>
            <a:r>
              <a:rPr lang="fr-FR" dirty="0"/>
              <a:t> </a:t>
            </a:r>
            <a:r>
              <a:rPr lang="fr-FR" dirty="0" err="1"/>
              <a:t>targets</a:t>
            </a:r>
            <a:r>
              <a:rPr lang="fr-FR" dirty="0"/>
              <a:t> </a:t>
            </a:r>
            <a:r>
              <a:rPr lang="fr-FR" dirty="0" err="1"/>
              <a:t>become</a:t>
            </a:r>
            <a:r>
              <a:rPr lang="fr-FR" dirty="0"/>
              <a:t> </a:t>
            </a:r>
            <a:r>
              <a:rPr lang="fr-FR" dirty="0" err="1"/>
              <a:t>larger</a:t>
            </a:r>
            <a:r>
              <a:rPr lang="fr-FR" dirty="0"/>
              <a:t>, the effect of budget </a:t>
            </a:r>
            <a:r>
              <a:rPr lang="fr-FR" dirty="0" err="1"/>
              <a:t>is</a:t>
            </a:r>
            <a:r>
              <a:rPr lang="fr-FR" dirty="0"/>
              <a:t> </a:t>
            </a:r>
            <a:r>
              <a:rPr lang="fr-FR" dirty="0" err="1"/>
              <a:t>null</a:t>
            </a:r>
            <a:r>
              <a:rPr lang="fr-FR" dirty="0"/>
              <a:t> : no </a:t>
            </a:r>
            <a:r>
              <a:rPr lang="fr-FR" dirty="0" err="1"/>
              <a:t>need</a:t>
            </a:r>
            <a:r>
              <a:rPr lang="fr-FR" dirty="0"/>
              <a:t> to </a:t>
            </a:r>
            <a:r>
              <a:rPr lang="fr-FR" dirty="0" err="1"/>
              <a:t>spend</a:t>
            </a:r>
            <a:r>
              <a:rPr lang="fr-FR" dirty="0"/>
              <a:t> more.</a:t>
            </a:r>
          </a:p>
          <a:p>
            <a:pPr marL="0" lvl="0" indent="0">
              <a:buFontTx/>
              <a:buNone/>
            </a:pPr>
            <a:endParaRPr lang="fr-FR" dirty="0"/>
          </a:p>
          <a:p>
            <a:pPr marL="628650" lvl="1"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14</a:t>
            </a:fld>
            <a:endParaRPr lang="fr-FR"/>
          </a:p>
        </p:txBody>
      </p:sp>
    </p:spTree>
    <p:extLst>
      <p:ext uri="{BB962C8B-B14F-4D97-AF65-F5344CB8AC3E}">
        <p14:creationId xmlns:p14="http://schemas.microsoft.com/office/powerpoint/2010/main" val="204404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9190F-1CF7-5CA1-C045-ABF267590B9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29B779A-0116-774C-B9D9-D0FA55FB971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3E12A39-CB0D-E313-19FC-CC61203F678F}"/>
              </a:ext>
            </a:extLst>
          </p:cNvPr>
          <p:cNvSpPr>
            <a:spLocks noGrp="1"/>
          </p:cNvSpPr>
          <p:nvPr>
            <p:ph type="body" idx="1"/>
          </p:nvPr>
        </p:nvSpPr>
        <p:spPr/>
        <p:txBody>
          <a:bodyPr/>
          <a:lstStyle/>
          <a:p>
            <a:pPr marL="171450" indent="-171450">
              <a:buFontTx/>
              <a:buChar char="-"/>
            </a:pPr>
            <a:r>
              <a:rPr lang="fr-FR" dirty="0"/>
              <a:t>Our simulations converge to </a:t>
            </a:r>
            <a:r>
              <a:rPr lang="fr-FR" b="1" i="1" dirty="0" err="1"/>
              <a:t>steady</a:t>
            </a:r>
            <a:r>
              <a:rPr lang="fr-FR" b="1" i="1" dirty="0"/>
              <a:t> state cycles </a:t>
            </a:r>
            <a:r>
              <a:rPr lang="fr-FR" i="0" dirty="0"/>
              <a:t>i.e. </a:t>
            </a:r>
            <a:r>
              <a:rPr lang="fr-FR" i="0" dirty="0" err="1"/>
              <a:t>landscape</a:t>
            </a:r>
            <a:r>
              <a:rPr lang="fr-FR" i="0" dirty="0"/>
              <a:t> cycles </a:t>
            </a:r>
            <a:r>
              <a:rPr lang="fr-FR" i="0" dirty="0" err="1"/>
              <a:t>that</a:t>
            </a:r>
            <a:r>
              <a:rPr lang="fr-FR" i="0" dirty="0"/>
              <a:t> </a:t>
            </a:r>
            <a:r>
              <a:rPr lang="fr-FR" i="0" dirty="0" err="1"/>
              <a:t>repeat</a:t>
            </a:r>
            <a:r>
              <a:rPr lang="fr-FR" i="0" dirty="0"/>
              <a:t> </a:t>
            </a:r>
            <a:r>
              <a:rPr lang="fr-FR" i="0" dirty="0" err="1"/>
              <a:t>themselves</a:t>
            </a:r>
            <a:r>
              <a:rPr lang="fr-FR" i="0" dirty="0"/>
              <a:t> </a:t>
            </a:r>
            <a:r>
              <a:rPr lang="fr-FR" i="0" dirty="0" err="1"/>
              <a:t>indefinitely</a:t>
            </a:r>
            <a:r>
              <a:rPr lang="fr-FR" i="0" dirty="0"/>
              <a:t> </a:t>
            </a:r>
            <a:r>
              <a:rPr lang="fr-FR" i="0" dirty="0" err="1"/>
              <a:t>after</a:t>
            </a:r>
            <a:r>
              <a:rPr lang="fr-FR" i="0" dirty="0"/>
              <a:t> convergence. </a:t>
            </a:r>
          </a:p>
          <a:p>
            <a:pPr marL="171450" indent="-171450">
              <a:buFontTx/>
              <a:buChar char="-"/>
            </a:pPr>
            <a:r>
              <a:rPr lang="fr-FR" i="0" dirty="0" err="1"/>
              <a:t>These</a:t>
            </a:r>
            <a:r>
              <a:rPr lang="fr-FR" i="0" dirty="0"/>
              <a:t> cycles </a:t>
            </a:r>
            <a:r>
              <a:rPr lang="fr-FR" i="0" dirty="0" err="1"/>
              <a:t>represent</a:t>
            </a:r>
            <a:r>
              <a:rPr lang="fr-FR" i="0" dirty="0"/>
              <a:t> </a:t>
            </a:r>
            <a:r>
              <a:rPr lang="fr-FR" b="1" i="0" dirty="0"/>
              <a:t>0.001% of the initial </a:t>
            </a:r>
            <a:r>
              <a:rPr lang="fr-FR" b="1" i="0" dirty="0" err="1"/>
              <a:t>landscapes</a:t>
            </a:r>
            <a:r>
              <a:rPr lang="fr-FR" b="1" i="0" dirty="0"/>
              <a:t> </a:t>
            </a:r>
            <a:r>
              <a:rPr lang="fr-FR" i="0" dirty="0"/>
              <a:t>to </a:t>
            </a:r>
            <a:r>
              <a:rPr lang="fr-FR" i="0" dirty="0" err="1"/>
              <a:t>consider</a:t>
            </a:r>
            <a:r>
              <a:rPr lang="fr-FR" i="0" dirty="0"/>
              <a:t> </a:t>
            </a:r>
            <a:r>
              <a:rPr lang="fr-FR" i="0" dirty="0" err="1"/>
              <a:t>so</a:t>
            </a:r>
            <a:r>
              <a:rPr lang="fr-FR" i="0" dirty="0"/>
              <a:t> </a:t>
            </a:r>
            <a:r>
              <a:rPr lang="fr-FR" i="0" dirty="0" err="1"/>
              <a:t>we</a:t>
            </a:r>
            <a:r>
              <a:rPr lang="fr-FR" i="0" dirty="0"/>
              <a:t> </a:t>
            </a:r>
            <a:r>
              <a:rPr lang="fr-FR" i="0" dirty="0" err="1"/>
              <a:t>study</a:t>
            </a:r>
            <a:r>
              <a:rPr lang="fr-FR" i="0" dirty="0"/>
              <a:t> </a:t>
            </a:r>
            <a:r>
              <a:rPr lang="fr-FR" i="0" dirty="0" err="1"/>
              <a:t>them</a:t>
            </a:r>
            <a:endParaRPr lang="fr-FR" i="0" dirty="0"/>
          </a:p>
          <a:p>
            <a:pPr marL="171450" indent="-171450">
              <a:buFontTx/>
              <a:buChar char="-"/>
            </a:pPr>
            <a:r>
              <a:rPr lang="fr-FR" i="0" dirty="0"/>
              <a:t>When </a:t>
            </a:r>
            <a:r>
              <a:rPr lang="fr-FR" i="0" dirty="0" err="1"/>
              <a:t>refering</a:t>
            </a:r>
            <a:r>
              <a:rPr lang="fr-FR" i="0" dirty="0"/>
              <a:t> to central </a:t>
            </a:r>
            <a:r>
              <a:rPr lang="fr-FR" i="0" dirty="0" err="1"/>
              <a:t>nodes</a:t>
            </a:r>
            <a:r>
              <a:rPr lang="fr-FR" i="0" dirty="0"/>
              <a:t>, I </a:t>
            </a:r>
            <a:r>
              <a:rPr lang="fr-FR" i="0" dirty="0" err="1"/>
              <a:t>mean</a:t>
            </a:r>
            <a:r>
              <a:rPr lang="fr-FR" i="0" dirty="0"/>
              <a:t> </a:t>
            </a:r>
            <a:r>
              <a:rPr lang="fr-FR" i="0" dirty="0" err="1"/>
              <a:t>various</a:t>
            </a:r>
            <a:r>
              <a:rPr lang="fr-FR" i="0" dirty="0"/>
              <a:t> of graph </a:t>
            </a:r>
            <a:r>
              <a:rPr lang="fr-FR" i="0" dirty="0" err="1"/>
              <a:t>theory</a:t>
            </a:r>
            <a:r>
              <a:rPr lang="fr-FR" i="0" dirty="0"/>
              <a:t> </a:t>
            </a:r>
            <a:r>
              <a:rPr lang="fr-FR" i="0" dirty="0" err="1"/>
              <a:t>centrality</a:t>
            </a:r>
            <a:r>
              <a:rPr lang="fr-FR" i="0" dirty="0"/>
              <a:t>: </a:t>
            </a:r>
            <a:r>
              <a:rPr lang="fr-FR" i="0" dirty="0" err="1"/>
              <a:t>betweenness</a:t>
            </a:r>
            <a:r>
              <a:rPr lang="fr-FR" i="0" dirty="0"/>
              <a:t>, </a:t>
            </a:r>
            <a:r>
              <a:rPr lang="fr-FR" i="0" dirty="0" err="1"/>
              <a:t>eigencentrality</a:t>
            </a:r>
            <a:r>
              <a:rPr lang="fr-FR" i="0" dirty="0"/>
              <a:t> </a:t>
            </a:r>
            <a:r>
              <a:rPr lang="fr-FR" i="0" dirty="0" err="1"/>
              <a:t>etc</a:t>
            </a:r>
            <a:endParaRPr lang="fr-FR" i="0" dirty="0"/>
          </a:p>
          <a:p>
            <a:pPr marL="171450" indent="-171450">
              <a:buFontTx/>
              <a:buChar char="-"/>
            </a:pPr>
            <a:endParaRPr lang="fr-FR" i="0" dirty="0"/>
          </a:p>
          <a:p>
            <a:pPr marL="171450" indent="-171450">
              <a:buFontTx/>
              <a:buChar char="-"/>
            </a:pPr>
            <a:endParaRPr lang="fr-FR" i="0" dirty="0"/>
          </a:p>
          <a:p>
            <a:pPr marL="171450" indent="-171450">
              <a:buFontTx/>
              <a:buChar char="-"/>
            </a:pPr>
            <a:endParaRPr lang="fr-FR" i="0" dirty="0"/>
          </a:p>
        </p:txBody>
      </p:sp>
      <p:sp>
        <p:nvSpPr>
          <p:cNvPr id="4" name="Espace réservé du numéro de diapositive 3">
            <a:extLst>
              <a:ext uri="{FF2B5EF4-FFF2-40B4-BE49-F238E27FC236}">
                <a16:creationId xmlns:a16="http://schemas.microsoft.com/office/drawing/2014/main" id="{B8A15622-7816-6A91-08AA-18B5B0E252D6}"/>
              </a:ext>
            </a:extLst>
          </p:cNvPr>
          <p:cNvSpPr>
            <a:spLocks noGrp="1"/>
          </p:cNvSpPr>
          <p:nvPr>
            <p:ph type="sldNum" sz="quarter" idx="5"/>
          </p:nvPr>
        </p:nvSpPr>
        <p:spPr/>
        <p:txBody>
          <a:bodyPr/>
          <a:lstStyle/>
          <a:p>
            <a:fld id="{F1F092EA-CB49-4499-A44B-926B8CF9594C}" type="slidenum">
              <a:rPr lang="fr-FR" smtClean="0"/>
              <a:t>15</a:t>
            </a:fld>
            <a:endParaRPr lang="fr-FR"/>
          </a:p>
        </p:txBody>
      </p:sp>
    </p:spTree>
    <p:extLst>
      <p:ext uri="{BB962C8B-B14F-4D97-AF65-F5344CB8AC3E}">
        <p14:creationId xmlns:p14="http://schemas.microsoft.com/office/powerpoint/2010/main" val="294113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Final point : </a:t>
            </a:r>
            <a:r>
              <a:rPr lang="fr-FR" dirty="0" err="1"/>
              <a:t>Scalability</a:t>
            </a:r>
            <a:r>
              <a:rPr lang="fr-FR" dirty="0"/>
              <a:t> + </a:t>
            </a:r>
            <a:r>
              <a:rPr lang="fr-FR" dirty="0" err="1"/>
              <a:t>interpretation</a:t>
            </a:r>
            <a:r>
              <a:rPr lang="fr-FR" dirty="0"/>
              <a:t> </a:t>
            </a:r>
            <a:r>
              <a:rPr lang="fr-FR" dirty="0" err="1"/>
              <a:t>is</a:t>
            </a:r>
            <a:r>
              <a:rPr lang="fr-FR" dirty="0"/>
              <a:t> </a:t>
            </a:r>
            <a:r>
              <a:rPr lang="fr-FR" dirty="0" err="1"/>
              <a:t>our</a:t>
            </a:r>
            <a:r>
              <a:rPr lang="fr-FR" dirty="0"/>
              <a:t> main contribution : graph </a:t>
            </a:r>
            <a:r>
              <a:rPr lang="fr-FR" dirty="0" err="1"/>
              <a:t>theory</a:t>
            </a:r>
            <a:r>
              <a:rPr lang="fr-FR" dirty="0"/>
              <a:t> </a:t>
            </a:r>
            <a:r>
              <a:rPr lang="fr-FR" dirty="0" err="1"/>
              <a:t>is</a:t>
            </a:r>
            <a:r>
              <a:rPr lang="fr-FR" dirty="0"/>
              <a:t> a </a:t>
            </a:r>
            <a:r>
              <a:rPr lang="fr-FR" dirty="0" err="1"/>
              <a:t>powerful</a:t>
            </a:r>
            <a:r>
              <a:rPr lang="fr-FR" dirty="0"/>
              <a:t> </a:t>
            </a:r>
            <a:r>
              <a:rPr lang="fr-FR" dirty="0" err="1"/>
              <a:t>tool</a:t>
            </a:r>
            <a:r>
              <a:rPr lang="fr-FR" dirty="0"/>
              <a:t> to think about </a:t>
            </a:r>
            <a:r>
              <a:rPr lang="fr-FR" dirty="0" err="1"/>
              <a:t>that</a:t>
            </a:r>
            <a:r>
              <a:rPr lang="fr-FR" dirty="0"/>
              <a:t>. </a:t>
            </a:r>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16</a:t>
            </a:fld>
            <a:endParaRPr lang="fr-FR"/>
          </a:p>
        </p:txBody>
      </p:sp>
    </p:spTree>
    <p:extLst>
      <p:ext uri="{BB962C8B-B14F-4D97-AF65-F5344CB8AC3E}">
        <p14:creationId xmlns:p14="http://schemas.microsoft.com/office/powerpoint/2010/main" val="1473424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01191-3180-2A5B-C399-D3C84A91188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8A96EC0-93CE-7C32-EA18-06F3B424DD3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E2964EA-D201-B2DF-9862-FF2B6BDC120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2A2FB08-BAB5-59DD-B064-CC75FD1DD6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092EA-CB49-4499-A44B-926B8CF9594C}"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70345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The main </a:t>
            </a:r>
            <a:r>
              <a:rPr lang="fr-FR" dirty="0" err="1"/>
              <a:t>difference</a:t>
            </a:r>
            <a:r>
              <a:rPr lang="fr-FR" dirty="0"/>
              <a:t> with the </a:t>
            </a:r>
            <a:r>
              <a:rPr lang="fr-FR" dirty="0" err="1"/>
              <a:t>previous</a:t>
            </a:r>
            <a:r>
              <a:rPr lang="fr-FR" dirty="0"/>
              <a:t> chapter </a:t>
            </a:r>
            <a:r>
              <a:rPr lang="fr-FR" dirty="0" err="1"/>
              <a:t>is</a:t>
            </a:r>
            <a:r>
              <a:rPr lang="fr-FR" dirty="0"/>
              <a:t> </a:t>
            </a:r>
            <a:r>
              <a:rPr lang="fr-FR" dirty="0" err="1"/>
              <a:t>that</a:t>
            </a:r>
            <a:r>
              <a:rPr lang="fr-FR" dirty="0"/>
              <a:t> the habitat patches and links are </a:t>
            </a:r>
            <a:r>
              <a:rPr lang="fr-FR" dirty="0" err="1"/>
              <a:t>pertain</a:t>
            </a:r>
            <a:r>
              <a:rPr lang="fr-FR" dirty="0"/>
              <a:t> to two </a:t>
            </a:r>
            <a:r>
              <a:rPr lang="fr-FR" dirty="0" err="1"/>
              <a:t>different</a:t>
            </a:r>
            <a:r>
              <a:rPr lang="fr-FR" dirty="0"/>
              <a:t> </a:t>
            </a:r>
            <a:r>
              <a:rPr lang="fr-FR" dirty="0" err="1"/>
              <a:t>decisions</a:t>
            </a:r>
            <a:r>
              <a:rPr lang="fr-FR" dirty="0"/>
              <a:t>, yet </a:t>
            </a:r>
            <a:r>
              <a:rPr lang="fr-FR" dirty="0" err="1"/>
              <a:t>interconnected</a:t>
            </a: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18</a:t>
            </a:fld>
            <a:endParaRPr lang="fr-FR"/>
          </a:p>
        </p:txBody>
      </p:sp>
    </p:spTree>
    <p:extLst>
      <p:ext uri="{BB962C8B-B14F-4D97-AF65-F5344CB8AC3E}">
        <p14:creationId xmlns:p14="http://schemas.microsoft.com/office/powerpoint/2010/main" val="3640838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93A95-A089-84C9-B331-2EC25E46EA3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469515-B002-4D81-5D69-C6830DF17BC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2512CD9-E2DE-1885-C391-155BBD107F4A}"/>
              </a:ext>
            </a:extLst>
          </p:cNvPr>
          <p:cNvSpPr>
            <a:spLocks noGrp="1"/>
          </p:cNvSpPr>
          <p:nvPr>
            <p:ph type="body" idx="1"/>
          </p:nvPr>
        </p:nvSpPr>
        <p:spPr/>
        <p:txBody>
          <a:bodyPr/>
          <a:lstStyle/>
          <a:p>
            <a:pPr marL="171450" indent="-171450">
              <a:buFontTx/>
              <a:buChar char="-"/>
            </a:pPr>
            <a:r>
              <a:rPr lang="fr-FR" dirty="0"/>
              <a:t>Method : </a:t>
            </a:r>
          </a:p>
          <a:p>
            <a:pPr marL="628650" lvl="1" indent="-171450">
              <a:buFontTx/>
              <a:buChar char="-"/>
            </a:pPr>
            <a:r>
              <a:rPr lang="fr-FR" dirty="0"/>
              <a:t>two patch model </a:t>
            </a:r>
          </a:p>
          <a:p>
            <a:pPr marL="628650" lvl="1" indent="-171450">
              <a:buFontTx/>
              <a:buChar char="-"/>
            </a:pPr>
            <a:r>
              <a:rPr lang="fr-FR" dirty="0"/>
              <a:t>of population </a:t>
            </a:r>
            <a:r>
              <a:rPr lang="fr-FR" dirty="0" err="1"/>
              <a:t>dynamics</a:t>
            </a:r>
            <a:r>
              <a:rPr lang="fr-FR" dirty="0"/>
              <a:t> for a single </a:t>
            </a:r>
            <a:r>
              <a:rPr lang="fr-FR" dirty="0" err="1"/>
              <a:t>species</a:t>
            </a:r>
            <a:endParaRPr lang="fr-FR" dirty="0"/>
          </a:p>
          <a:p>
            <a:pPr marL="628650" lvl="1" indent="-171450">
              <a:buFontTx/>
              <a:buChar char="-"/>
            </a:pPr>
            <a:r>
              <a:rPr lang="fr-FR" dirty="0" err="1"/>
              <a:t>Which</a:t>
            </a:r>
            <a:r>
              <a:rPr lang="fr-FR" dirty="0"/>
              <a:t> cause costs and damages</a:t>
            </a:r>
          </a:p>
          <a:p>
            <a:pPr marL="628650" lvl="1" indent="-171450">
              <a:buFontTx/>
              <a:buChar cha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latin typeface="Roboto Condensed" panose="02000000000000000000" pitchFamily="2" charset="0"/>
                <a:ea typeface="Roboto Condensed" panose="02000000000000000000" pitchFamily="2" charset="0"/>
                <a:cs typeface="Roboto Condensed" panose="02000000000000000000" pitchFamily="2" charset="0"/>
              </a:rPr>
              <a:t>If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it</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is</a:t>
            </a:r>
            <a:r>
              <a:rPr lang="fr-FR" dirty="0">
                <a:latin typeface="Roboto Condensed" panose="02000000000000000000" pitchFamily="2" charset="0"/>
                <a:ea typeface="Roboto Condensed" panose="02000000000000000000" pitchFamily="2" charset="0"/>
                <a:cs typeface="Roboto Condensed" panose="02000000000000000000" pitchFamily="2" charset="0"/>
              </a:rPr>
              <a:t> not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worth</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locally</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extirpating</a:t>
            </a:r>
            <a:r>
              <a:rPr lang="fr-FR" dirty="0">
                <a:latin typeface="Roboto Condensed" panose="02000000000000000000" pitchFamily="2" charset="0"/>
                <a:ea typeface="Roboto Condensed" panose="02000000000000000000" pitchFamily="2" charset="0"/>
                <a:cs typeface="Roboto Condensed" panose="02000000000000000000" pitchFamily="2" charset="0"/>
              </a:rPr>
              <a:t> the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species</a:t>
            </a:r>
            <a:r>
              <a:rPr lang="fr-FR" dirty="0">
                <a:latin typeface="Roboto Condensed" panose="02000000000000000000" pitchFamily="2" charset="0"/>
                <a:ea typeface="Roboto Condensed" panose="02000000000000000000" pitchFamily="2" charset="0"/>
                <a:cs typeface="Roboto Condensed" panose="02000000000000000000" pitchFamily="2" charset="0"/>
              </a:rPr>
              <a:t>, i.e. if the damages are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relatively</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low</a:t>
            </a:r>
            <a:r>
              <a:rPr lang="fr-FR" dirty="0">
                <a:latin typeface="Roboto Condensed" panose="02000000000000000000" pitchFamily="2" charset="0"/>
                <a:ea typeface="Roboto Condensed" panose="02000000000000000000" pitchFamily="2" charset="0"/>
                <a:cs typeface="Roboto Condensed" panose="02000000000000000000" pitchFamily="2" charset="0"/>
              </a:rPr>
              <a:t>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low</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densities</a:t>
            </a:r>
            <a:r>
              <a:rPr lang="fr-FR" dirty="0">
                <a:latin typeface="Roboto Condensed" panose="02000000000000000000" pitchFamily="2" charset="0"/>
                <a:ea typeface="Roboto Condensed" panose="02000000000000000000" pitchFamily="2" charset="0"/>
                <a:cs typeface="Roboto Condensed" panose="02000000000000000000" pitchFamily="2" charset="0"/>
              </a:rPr>
              <a:t>, and costs of extirpation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quite</a:t>
            </a:r>
            <a:r>
              <a:rPr lang="fr-FR" dirty="0">
                <a:latin typeface="Roboto Condensed" panose="02000000000000000000" pitchFamily="2" charset="0"/>
                <a:ea typeface="Roboto Condensed" panose="02000000000000000000" pitchFamily="2" charset="0"/>
                <a:cs typeface="Roboto Condensed" panose="02000000000000000000" pitchFamily="2" charset="0"/>
              </a:rPr>
              <a:t> large,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we</a:t>
            </a:r>
            <a:r>
              <a:rPr lang="fr-FR" dirty="0">
                <a:latin typeface="Roboto Condensed" panose="02000000000000000000" pitchFamily="2" charset="0"/>
                <a:ea typeface="Roboto Condensed" panose="02000000000000000000" pitchFamily="2" charset="0"/>
                <a:cs typeface="Roboto Condensed" panose="02000000000000000000" pitchFamily="2" charset="0"/>
              </a:rPr>
              <a:t> have a positive population.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latin typeface="Roboto Condensed" panose="02000000000000000000" pitchFamily="2" charset="0"/>
                <a:ea typeface="Roboto Condensed" panose="02000000000000000000" pitchFamily="2" charset="0"/>
                <a:cs typeface="Roboto Condensed" panose="02000000000000000000" pitchFamily="2" charset="0"/>
              </a:rPr>
              <a:t>Bottom line story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is</a:t>
            </a:r>
            <a:r>
              <a:rPr lang="fr-FR" dirty="0">
                <a:latin typeface="Roboto Condensed" panose="02000000000000000000" pitchFamily="2" charset="0"/>
                <a:ea typeface="Roboto Condensed" panose="02000000000000000000" pitchFamily="2" charset="0"/>
                <a:cs typeface="Roboto Condensed" panose="02000000000000000000" pitchFamily="2" charset="0"/>
              </a:rPr>
              <a:t> : if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there</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is</a:t>
            </a:r>
            <a:r>
              <a:rPr lang="fr-FR" dirty="0">
                <a:latin typeface="Roboto Condensed" panose="02000000000000000000" pitchFamily="2" charset="0"/>
                <a:ea typeface="Roboto Condensed" panose="02000000000000000000" pitchFamily="2" charset="0"/>
                <a:cs typeface="Roboto Condensed" panose="02000000000000000000" pitchFamily="2" charset="0"/>
              </a:rPr>
              <a:t> value to change the dispersal of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resources</a:t>
            </a:r>
            <a:r>
              <a:rPr lang="fr-FR" dirty="0">
                <a:latin typeface="Roboto Condensed" panose="02000000000000000000" pitchFamily="2" charset="0"/>
                <a:ea typeface="Roboto Condensed" panose="02000000000000000000" pitchFamily="2" charset="0"/>
                <a:cs typeface="Roboto Condensed" panose="02000000000000000000" pitchFamily="2" charset="0"/>
              </a:rPr>
              <a:t>, then one should do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it</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such</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that</a:t>
            </a:r>
            <a:r>
              <a:rPr lang="fr-FR" dirty="0">
                <a:latin typeface="Roboto Condensed" panose="02000000000000000000" pitchFamily="2" charset="0"/>
                <a:ea typeface="Roboto Condensed" panose="02000000000000000000" pitchFamily="2" charset="0"/>
                <a:cs typeface="Roboto Condensed" panose="02000000000000000000" pitchFamily="2" charset="0"/>
              </a:rPr>
              <a:t> the marginal costs of control are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equal</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across</a:t>
            </a:r>
            <a:r>
              <a:rPr lang="fr-FR" dirty="0">
                <a:latin typeface="Roboto Condensed" panose="02000000000000000000" pitchFamily="2" charset="0"/>
                <a:ea typeface="Roboto Condensed" panose="02000000000000000000" pitchFamily="2" charset="0"/>
                <a:cs typeface="Roboto Condensed" panose="02000000000000000000" pitchFamily="2" charset="0"/>
              </a:rPr>
              <a:t> the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landscape</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a:p>
            <a:pPr marL="171450" lvl="0" indent="-171450">
              <a:buFontTx/>
              <a:buChar char="-"/>
            </a:pPr>
            <a:endParaRPr lang="fr-FR" dirty="0"/>
          </a:p>
          <a:p>
            <a:pPr marL="628650" lvl="1" indent="-171450">
              <a:buFontTx/>
              <a:buChar char="-"/>
            </a:pPr>
            <a:endParaRPr lang="fr-FR" dirty="0"/>
          </a:p>
          <a:p>
            <a:pPr marL="171450" indent="-171450">
              <a:buFontTx/>
              <a:buChar char="-"/>
            </a:pPr>
            <a:endParaRPr lang="fr-FR" dirty="0"/>
          </a:p>
        </p:txBody>
      </p:sp>
      <p:sp>
        <p:nvSpPr>
          <p:cNvPr id="4" name="Espace réservé du numéro de diapositive 3">
            <a:extLst>
              <a:ext uri="{FF2B5EF4-FFF2-40B4-BE49-F238E27FC236}">
                <a16:creationId xmlns:a16="http://schemas.microsoft.com/office/drawing/2014/main" id="{04BDB72A-7514-3878-C92E-EE4D8BB171CB}"/>
              </a:ext>
            </a:extLst>
          </p:cNvPr>
          <p:cNvSpPr>
            <a:spLocks noGrp="1"/>
          </p:cNvSpPr>
          <p:nvPr>
            <p:ph type="sldNum" sz="quarter" idx="5"/>
          </p:nvPr>
        </p:nvSpPr>
        <p:spPr/>
        <p:txBody>
          <a:bodyPr/>
          <a:lstStyle/>
          <a:p>
            <a:fld id="{F1F092EA-CB49-4499-A44B-926B8CF9594C}" type="slidenum">
              <a:rPr lang="fr-FR" smtClean="0"/>
              <a:t>19</a:t>
            </a:fld>
            <a:endParaRPr lang="fr-FR"/>
          </a:p>
        </p:txBody>
      </p:sp>
    </p:spTree>
    <p:extLst>
      <p:ext uri="{BB962C8B-B14F-4D97-AF65-F5344CB8AC3E}">
        <p14:creationId xmlns:p14="http://schemas.microsoft.com/office/powerpoint/2010/main" val="1363915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4C45C-797A-4399-8671-6FC52BB05FE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921D812-E51B-CA1E-40DA-42F227B54DB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13B0EE-8E6C-8A7C-7678-C2B304FC5AFA}"/>
              </a:ext>
            </a:extLst>
          </p:cNvPr>
          <p:cNvSpPr>
            <a:spLocks noGrp="1"/>
          </p:cNvSpPr>
          <p:nvPr>
            <p:ph type="body" idx="1"/>
          </p:nvPr>
        </p:nvSpPr>
        <p:spPr/>
        <p:txBody>
          <a:bodyPr/>
          <a:lstStyle/>
          <a:p>
            <a:pPr marL="171450" indent="-171450">
              <a:buFontTx/>
              <a:buChar char="-"/>
            </a:pPr>
            <a:r>
              <a:rPr lang="fr-FR" dirty="0"/>
              <a:t>Method : </a:t>
            </a:r>
          </a:p>
          <a:p>
            <a:pPr marL="628650" lvl="1" indent="-171450">
              <a:buFontTx/>
              <a:buChar char="-"/>
            </a:pPr>
            <a:r>
              <a:rPr lang="fr-FR" dirty="0"/>
              <a:t>two patch model </a:t>
            </a:r>
          </a:p>
          <a:p>
            <a:pPr marL="628650" lvl="1" indent="-171450">
              <a:buFontTx/>
              <a:buChar char="-"/>
            </a:pPr>
            <a:r>
              <a:rPr lang="fr-FR" dirty="0"/>
              <a:t>of population </a:t>
            </a:r>
            <a:r>
              <a:rPr lang="fr-FR" dirty="0" err="1"/>
              <a:t>dynamics</a:t>
            </a:r>
            <a:r>
              <a:rPr lang="fr-FR" dirty="0"/>
              <a:t> for a single </a:t>
            </a:r>
            <a:r>
              <a:rPr lang="fr-FR" dirty="0" err="1"/>
              <a:t>species</a:t>
            </a:r>
            <a:endParaRPr lang="fr-FR" dirty="0"/>
          </a:p>
          <a:p>
            <a:pPr marL="628650" lvl="1" indent="-171450">
              <a:buFontTx/>
              <a:buChar char="-"/>
            </a:pPr>
            <a:r>
              <a:rPr lang="fr-FR" dirty="0" err="1"/>
              <a:t>Which</a:t>
            </a:r>
            <a:r>
              <a:rPr lang="fr-FR" dirty="0"/>
              <a:t> cause costs and damages</a:t>
            </a:r>
          </a:p>
          <a:p>
            <a:pPr marL="628650" lvl="1" indent="-171450">
              <a:buFontTx/>
              <a:buChar cha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latin typeface="Roboto Condensed" panose="02000000000000000000" pitchFamily="2" charset="0"/>
                <a:ea typeface="Roboto Condensed" panose="02000000000000000000" pitchFamily="2" charset="0"/>
                <a:cs typeface="Roboto Condensed" panose="02000000000000000000" pitchFamily="2" charset="0"/>
              </a:rPr>
              <a:t>If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it</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is</a:t>
            </a:r>
            <a:r>
              <a:rPr lang="fr-FR" dirty="0">
                <a:latin typeface="Roboto Condensed" panose="02000000000000000000" pitchFamily="2" charset="0"/>
                <a:ea typeface="Roboto Condensed" panose="02000000000000000000" pitchFamily="2" charset="0"/>
                <a:cs typeface="Roboto Condensed" panose="02000000000000000000" pitchFamily="2" charset="0"/>
              </a:rPr>
              <a:t> not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worth</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locally</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extirpating</a:t>
            </a:r>
            <a:r>
              <a:rPr lang="fr-FR" dirty="0">
                <a:latin typeface="Roboto Condensed" panose="02000000000000000000" pitchFamily="2" charset="0"/>
                <a:ea typeface="Roboto Condensed" panose="02000000000000000000" pitchFamily="2" charset="0"/>
                <a:cs typeface="Roboto Condensed" panose="02000000000000000000" pitchFamily="2" charset="0"/>
              </a:rPr>
              <a:t> the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species</a:t>
            </a:r>
            <a:r>
              <a:rPr lang="fr-FR" dirty="0">
                <a:latin typeface="Roboto Condensed" panose="02000000000000000000" pitchFamily="2" charset="0"/>
                <a:ea typeface="Roboto Condensed" panose="02000000000000000000" pitchFamily="2" charset="0"/>
                <a:cs typeface="Roboto Condensed" panose="02000000000000000000" pitchFamily="2" charset="0"/>
              </a:rPr>
              <a:t>, i.e. if the damages are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relatively</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low</a:t>
            </a:r>
            <a:r>
              <a:rPr lang="fr-FR" dirty="0">
                <a:latin typeface="Roboto Condensed" panose="02000000000000000000" pitchFamily="2" charset="0"/>
                <a:ea typeface="Roboto Condensed" panose="02000000000000000000" pitchFamily="2" charset="0"/>
                <a:cs typeface="Roboto Condensed" panose="02000000000000000000" pitchFamily="2" charset="0"/>
              </a:rPr>
              <a:t>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low</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densities</a:t>
            </a:r>
            <a:r>
              <a:rPr lang="fr-FR" dirty="0">
                <a:latin typeface="Roboto Condensed" panose="02000000000000000000" pitchFamily="2" charset="0"/>
                <a:ea typeface="Roboto Condensed" panose="02000000000000000000" pitchFamily="2" charset="0"/>
                <a:cs typeface="Roboto Condensed" panose="02000000000000000000" pitchFamily="2" charset="0"/>
              </a:rPr>
              <a:t>, and costs of extirpation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quite</a:t>
            </a:r>
            <a:r>
              <a:rPr lang="fr-FR" dirty="0">
                <a:latin typeface="Roboto Condensed" panose="02000000000000000000" pitchFamily="2" charset="0"/>
                <a:ea typeface="Roboto Condensed" panose="02000000000000000000" pitchFamily="2" charset="0"/>
                <a:cs typeface="Roboto Condensed" panose="02000000000000000000" pitchFamily="2" charset="0"/>
              </a:rPr>
              <a:t> large,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we</a:t>
            </a:r>
            <a:r>
              <a:rPr lang="fr-FR" dirty="0">
                <a:latin typeface="Roboto Condensed" panose="02000000000000000000" pitchFamily="2" charset="0"/>
                <a:ea typeface="Roboto Condensed" panose="02000000000000000000" pitchFamily="2" charset="0"/>
                <a:cs typeface="Roboto Condensed" panose="02000000000000000000" pitchFamily="2" charset="0"/>
              </a:rPr>
              <a:t> have a positive population.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latin typeface="Roboto Condensed" panose="02000000000000000000" pitchFamily="2" charset="0"/>
                <a:ea typeface="Roboto Condensed" panose="02000000000000000000" pitchFamily="2" charset="0"/>
                <a:cs typeface="Roboto Condensed" panose="02000000000000000000" pitchFamily="2" charset="0"/>
              </a:rPr>
              <a:t>Bottom line story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is</a:t>
            </a:r>
            <a:r>
              <a:rPr lang="fr-FR" dirty="0">
                <a:latin typeface="Roboto Condensed" panose="02000000000000000000" pitchFamily="2" charset="0"/>
                <a:ea typeface="Roboto Condensed" panose="02000000000000000000" pitchFamily="2" charset="0"/>
                <a:cs typeface="Roboto Condensed" panose="02000000000000000000" pitchFamily="2" charset="0"/>
              </a:rPr>
              <a:t> : if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there</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is</a:t>
            </a:r>
            <a:r>
              <a:rPr lang="fr-FR" dirty="0">
                <a:latin typeface="Roboto Condensed" panose="02000000000000000000" pitchFamily="2" charset="0"/>
                <a:ea typeface="Roboto Condensed" panose="02000000000000000000" pitchFamily="2" charset="0"/>
                <a:cs typeface="Roboto Condensed" panose="02000000000000000000" pitchFamily="2" charset="0"/>
              </a:rPr>
              <a:t> value to change the dispersal of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resources</a:t>
            </a:r>
            <a:r>
              <a:rPr lang="fr-FR" dirty="0">
                <a:latin typeface="Roboto Condensed" panose="02000000000000000000" pitchFamily="2" charset="0"/>
                <a:ea typeface="Roboto Condensed" panose="02000000000000000000" pitchFamily="2" charset="0"/>
                <a:cs typeface="Roboto Condensed" panose="02000000000000000000" pitchFamily="2" charset="0"/>
              </a:rPr>
              <a:t>, then one should do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it</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such</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that</a:t>
            </a:r>
            <a:r>
              <a:rPr lang="fr-FR" dirty="0">
                <a:latin typeface="Roboto Condensed" panose="02000000000000000000" pitchFamily="2" charset="0"/>
                <a:ea typeface="Roboto Condensed" panose="02000000000000000000" pitchFamily="2" charset="0"/>
                <a:cs typeface="Roboto Condensed" panose="02000000000000000000" pitchFamily="2" charset="0"/>
              </a:rPr>
              <a:t> the marginal costs of control are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equal</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across</a:t>
            </a:r>
            <a:r>
              <a:rPr lang="fr-FR" dirty="0">
                <a:latin typeface="Roboto Condensed" panose="02000000000000000000" pitchFamily="2" charset="0"/>
                <a:ea typeface="Roboto Condensed" panose="02000000000000000000" pitchFamily="2" charset="0"/>
                <a:cs typeface="Roboto Condensed" panose="02000000000000000000" pitchFamily="2" charset="0"/>
              </a:rPr>
              <a:t> the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landscape</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a:p>
            <a:pPr marL="171450" lvl="0" indent="-171450">
              <a:buFontTx/>
              <a:buChar char="-"/>
            </a:pPr>
            <a:endParaRPr lang="fr-FR" dirty="0"/>
          </a:p>
          <a:p>
            <a:pPr marL="628650" lvl="1" indent="-171450">
              <a:buFontTx/>
              <a:buChar char="-"/>
            </a:pPr>
            <a:endParaRPr lang="fr-FR" dirty="0"/>
          </a:p>
          <a:p>
            <a:pPr marL="171450" indent="-171450">
              <a:buFontTx/>
              <a:buChar char="-"/>
            </a:pPr>
            <a:endParaRPr lang="fr-FR" dirty="0"/>
          </a:p>
        </p:txBody>
      </p:sp>
      <p:sp>
        <p:nvSpPr>
          <p:cNvPr id="4" name="Espace réservé du numéro de diapositive 3">
            <a:extLst>
              <a:ext uri="{FF2B5EF4-FFF2-40B4-BE49-F238E27FC236}">
                <a16:creationId xmlns:a16="http://schemas.microsoft.com/office/drawing/2014/main" id="{4044A072-E228-0305-4730-655AF0721336}"/>
              </a:ext>
            </a:extLst>
          </p:cNvPr>
          <p:cNvSpPr>
            <a:spLocks noGrp="1"/>
          </p:cNvSpPr>
          <p:nvPr>
            <p:ph type="sldNum" sz="quarter" idx="5"/>
          </p:nvPr>
        </p:nvSpPr>
        <p:spPr/>
        <p:txBody>
          <a:bodyPr/>
          <a:lstStyle/>
          <a:p>
            <a:fld id="{F1F092EA-CB49-4499-A44B-926B8CF9594C}" type="slidenum">
              <a:rPr lang="fr-FR" smtClean="0"/>
              <a:t>20</a:t>
            </a:fld>
            <a:endParaRPr lang="fr-FR"/>
          </a:p>
        </p:txBody>
      </p:sp>
    </p:spTree>
    <p:extLst>
      <p:ext uri="{BB962C8B-B14F-4D97-AF65-F5344CB8AC3E}">
        <p14:creationId xmlns:p14="http://schemas.microsoft.com/office/powerpoint/2010/main" val="1222770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Land and see use change </a:t>
            </a:r>
            <a:r>
              <a:rPr lang="fr-FR" dirty="0" err="1"/>
              <a:t>is</a:t>
            </a:r>
            <a:r>
              <a:rPr lang="fr-FR" dirty="0"/>
              <a:t> </a:t>
            </a:r>
            <a:r>
              <a:rPr lang="fr-FR" dirty="0" err="1"/>
              <a:t>underpinned</a:t>
            </a:r>
            <a:r>
              <a:rPr lang="fr-FR" dirty="0"/>
              <a:t> by </a:t>
            </a:r>
            <a:r>
              <a:rPr lang="fr-FR" dirty="0" err="1"/>
              <a:t>various</a:t>
            </a:r>
            <a:r>
              <a:rPr lang="fr-FR" dirty="0"/>
              <a:t> issues : </a:t>
            </a:r>
          </a:p>
          <a:p>
            <a:pPr marL="628650" lvl="1" indent="-171450">
              <a:buFontTx/>
              <a:buChar char="-"/>
            </a:pPr>
            <a:r>
              <a:rPr lang="fr-FR" dirty="0"/>
              <a:t>Rival uses over land, </a:t>
            </a:r>
            <a:r>
              <a:rPr lang="fr-FR" dirty="0" err="1"/>
              <a:t>thus</a:t>
            </a:r>
            <a:r>
              <a:rPr lang="fr-FR" dirty="0"/>
              <a:t> </a:t>
            </a:r>
            <a:r>
              <a:rPr lang="fr-FR" dirty="0" err="1"/>
              <a:t>triggering</a:t>
            </a:r>
            <a:r>
              <a:rPr lang="fr-FR" dirty="0"/>
              <a:t> </a:t>
            </a:r>
            <a:r>
              <a:rPr lang="fr-FR" dirty="0" err="1"/>
              <a:t>opportunity</a:t>
            </a:r>
            <a:r>
              <a:rPr lang="fr-FR" dirty="0"/>
              <a:t> costs of </a:t>
            </a:r>
            <a:r>
              <a:rPr lang="fr-FR" dirty="0" err="1"/>
              <a:t>providing</a:t>
            </a:r>
            <a:r>
              <a:rPr lang="fr-FR" dirty="0"/>
              <a:t> habitat</a:t>
            </a:r>
          </a:p>
          <a:p>
            <a:pPr marL="628650" lvl="1" indent="-171450">
              <a:buFontTx/>
              <a:buChar char="-"/>
            </a:pPr>
            <a:r>
              <a:rPr lang="fr-FR" dirty="0"/>
              <a:t>Habitat </a:t>
            </a:r>
            <a:r>
              <a:rPr lang="fr-FR" dirty="0" err="1"/>
              <a:t>needs</a:t>
            </a:r>
            <a:r>
              <a:rPr lang="fr-FR" dirty="0"/>
              <a:t> to </a:t>
            </a:r>
            <a:r>
              <a:rPr lang="fr-FR" dirty="0" err="1"/>
              <a:t>be</a:t>
            </a:r>
            <a:r>
              <a:rPr lang="fr-FR" dirty="0"/>
              <a:t> </a:t>
            </a:r>
            <a:r>
              <a:rPr lang="fr-FR" dirty="0" err="1"/>
              <a:t>connected</a:t>
            </a:r>
            <a:r>
              <a:rPr lang="fr-FR" dirty="0"/>
              <a:t>, and </a:t>
            </a:r>
            <a:r>
              <a:rPr lang="fr-FR" dirty="0" err="1"/>
              <a:t>ecological</a:t>
            </a:r>
            <a:r>
              <a:rPr lang="fr-FR" dirty="0"/>
              <a:t> </a:t>
            </a:r>
            <a:r>
              <a:rPr lang="fr-FR" dirty="0" err="1"/>
              <a:t>processes</a:t>
            </a:r>
            <a:r>
              <a:rPr lang="fr-FR" dirty="0"/>
              <a:t> have spatial </a:t>
            </a:r>
            <a:r>
              <a:rPr lang="fr-FR" dirty="0" err="1"/>
              <a:t>spillovers</a:t>
            </a:r>
            <a:r>
              <a:rPr lang="fr-FR" dirty="0"/>
              <a:t> : the </a:t>
            </a:r>
            <a:r>
              <a:rPr lang="fr-FR" dirty="0" err="1"/>
              <a:t>loss</a:t>
            </a:r>
            <a:r>
              <a:rPr lang="fr-FR" dirty="0"/>
              <a:t> of habitat </a:t>
            </a:r>
            <a:r>
              <a:rPr lang="fr-FR" dirty="0" err="1"/>
              <a:t>is</a:t>
            </a:r>
            <a:r>
              <a:rPr lang="fr-FR" dirty="0"/>
              <a:t> key, but also the </a:t>
            </a:r>
            <a:r>
              <a:rPr lang="fr-FR" dirty="0" err="1"/>
              <a:t>extent</a:t>
            </a:r>
            <a:r>
              <a:rPr lang="fr-FR" dirty="0"/>
              <a:t> to </a:t>
            </a:r>
            <a:r>
              <a:rPr lang="fr-FR" dirty="0" err="1"/>
              <a:t>which</a:t>
            </a:r>
            <a:r>
              <a:rPr lang="fr-FR" dirty="0"/>
              <a:t> </a:t>
            </a:r>
            <a:r>
              <a:rPr lang="fr-FR" dirty="0" err="1"/>
              <a:t>it</a:t>
            </a:r>
            <a:r>
              <a:rPr lang="fr-FR" dirty="0"/>
              <a:t> </a:t>
            </a:r>
            <a:r>
              <a:rPr lang="fr-FR" dirty="0" err="1"/>
              <a:t>is</a:t>
            </a:r>
            <a:r>
              <a:rPr lang="fr-FR" dirty="0"/>
              <a:t> </a:t>
            </a:r>
            <a:r>
              <a:rPr lang="fr-FR" dirty="0" err="1"/>
              <a:t>connected</a:t>
            </a:r>
            <a:r>
              <a:rPr lang="fr-FR" dirty="0"/>
              <a:t>. </a:t>
            </a:r>
          </a:p>
          <a:p>
            <a:pPr marL="628650" lvl="1" indent="-171450">
              <a:buFontTx/>
              <a:buChar char="-"/>
            </a:pPr>
            <a:r>
              <a:rPr lang="fr-FR" dirty="0"/>
              <a:t>And large </a:t>
            </a:r>
            <a:r>
              <a:rPr lang="fr-FR" dirty="0" err="1"/>
              <a:t>scales</a:t>
            </a:r>
            <a:r>
              <a:rPr lang="fr-FR" dirty="0"/>
              <a:t> and multiple </a:t>
            </a:r>
            <a:r>
              <a:rPr lang="fr-FR" dirty="0" err="1"/>
              <a:t>actors</a:t>
            </a:r>
            <a:r>
              <a:rPr lang="fr-FR" dirty="0"/>
              <a:t>, with, as </a:t>
            </a:r>
            <a:r>
              <a:rPr lang="fr-FR" dirty="0" err="1"/>
              <a:t>stated</a:t>
            </a:r>
            <a:r>
              <a:rPr lang="fr-FR" dirty="0"/>
              <a:t> before, </a:t>
            </a:r>
            <a:r>
              <a:rPr lang="fr-FR" dirty="0" err="1"/>
              <a:t>different</a:t>
            </a:r>
            <a:r>
              <a:rPr lang="fr-FR" dirty="0"/>
              <a:t> objectives, but </a:t>
            </a:r>
            <a:r>
              <a:rPr lang="fr-FR" dirty="0" err="1"/>
              <a:t>that</a:t>
            </a:r>
            <a:r>
              <a:rPr lang="fr-FR" dirty="0"/>
              <a:t> </a:t>
            </a:r>
            <a:r>
              <a:rPr lang="fr-FR" dirty="0" err="1"/>
              <a:t>need</a:t>
            </a:r>
            <a:r>
              <a:rPr lang="fr-FR" dirty="0"/>
              <a:t> to </a:t>
            </a:r>
            <a:r>
              <a:rPr lang="fr-FR" dirty="0" err="1"/>
              <a:t>be</a:t>
            </a:r>
            <a:r>
              <a:rPr lang="fr-FR" dirty="0"/>
              <a:t> </a:t>
            </a:r>
            <a:r>
              <a:rPr lang="fr-FR" dirty="0" err="1"/>
              <a:t>coordinated</a:t>
            </a:r>
            <a:endParaRPr lang="fr-FR" dirty="0"/>
          </a:p>
          <a:p>
            <a:pPr marL="628650" lvl="1" indent="-171450">
              <a:buFontTx/>
              <a:buChar char="-"/>
            </a:pPr>
            <a:endParaRPr lang="fr-FR" dirty="0"/>
          </a:p>
          <a:p>
            <a:pPr marL="171450" lvl="0" indent="-171450">
              <a:buFontTx/>
              <a:buChar char="-"/>
            </a:pPr>
            <a:r>
              <a:rPr lang="fr-FR" dirty="0"/>
              <a:t>For over exploitation (or </a:t>
            </a:r>
            <a:r>
              <a:rPr lang="fr-FR" dirty="0" err="1"/>
              <a:t>under</a:t>
            </a:r>
            <a:r>
              <a:rPr lang="fr-FR" dirty="0"/>
              <a:t> control in the case of </a:t>
            </a:r>
            <a:r>
              <a:rPr lang="fr-FR" dirty="0" err="1"/>
              <a:t>economically</a:t>
            </a:r>
            <a:r>
              <a:rPr lang="fr-FR" dirty="0"/>
              <a:t> </a:t>
            </a:r>
            <a:r>
              <a:rPr lang="fr-FR" dirty="0" err="1"/>
              <a:t>costly</a:t>
            </a:r>
            <a:r>
              <a:rPr lang="fr-FR" dirty="0"/>
              <a:t> </a:t>
            </a:r>
            <a:r>
              <a:rPr lang="fr-FR" dirty="0" err="1"/>
              <a:t>species</a:t>
            </a:r>
            <a:r>
              <a:rPr lang="fr-FR" dirty="0"/>
              <a:t>) :</a:t>
            </a:r>
          </a:p>
          <a:p>
            <a:pPr marL="628650" lvl="1" indent="-171450">
              <a:buFontTx/>
              <a:buChar char="-"/>
            </a:pPr>
            <a:r>
              <a:rPr lang="fr-FR" dirty="0"/>
              <a:t>Financial </a:t>
            </a:r>
            <a:r>
              <a:rPr lang="fr-FR" dirty="0" err="1"/>
              <a:t>opportunity</a:t>
            </a:r>
            <a:r>
              <a:rPr lang="fr-FR" dirty="0"/>
              <a:t> </a:t>
            </a:r>
            <a:r>
              <a:rPr lang="fr-FR" dirty="0" err="1"/>
              <a:t>cost</a:t>
            </a:r>
            <a:r>
              <a:rPr lang="fr-FR" dirty="0"/>
              <a:t> of conservation (should I </a:t>
            </a:r>
            <a:r>
              <a:rPr lang="fr-FR" dirty="0" err="1"/>
              <a:t>fish</a:t>
            </a:r>
            <a:r>
              <a:rPr lang="fr-FR" dirty="0"/>
              <a:t> one more </a:t>
            </a:r>
            <a:r>
              <a:rPr lang="fr-FR" dirty="0" err="1"/>
              <a:t>fish</a:t>
            </a:r>
            <a:r>
              <a:rPr lang="fr-FR" dirty="0"/>
              <a:t>?)</a:t>
            </a:r>
          </a:p>
          <a:p>
            <a:pPr marL="628650" lvl="1" indent="-171450">
              <a:buFontTx/>
              <a:buChar char="-"/>
            </a:pPr>
            <a:r>
              <a:rPr lang="fr-FR" dirty="0"/>
              <a:t>Ill </a:t>
            </a:r>
            <a:r>
              <a:rPr lang="fr-FR" dirty="0" err="1"/>
              <a:t>defined</a:t>
            </a:r>
            <a:r>
              <a:rPr lang="fr-FR" dirty="0"/>
              <a:t> </a:t>
            </a:r>
            <a:r>
              <a:rPr lang="fr-FR" dirty="0" err="1"/>
              <a:t>property</a:t>
            </a:r>
            <a:r>
              <a:rPr lang="fr-FR" dirty="0"/>
              <a:t> </a:t>
            </a:r>
            <a:r>
              <a:rPr lang="fr-FR" dirty="0" err="1"/>
              <a:t>rights</a:t>
            </a:r>
            <a:r>
              <a:rPr lang="fr-FR" dirty="0"/>
              <a:t> over ressources, </a:t>
            </a:r>
            <a:r>
              <a:rPr lang="fr-FR" dirty="0" err="1"/>
              <a:t>which</a:t>
            </a:r>
            <a:r>
              <a:rPr lang="fr-FR" dirty="0"/>
              <a:t> can stem from </a:t>
            </a:r>
            <a:r>
              <a:rPr lang="fr-FR" dirty="0" err="1"/>
              <a:t>lack</a:t>
            </a:r>
            <a:r>
              <a:rPr lang="fr-FR" dirty="0"/>
              <a:t> of </a:t>
            </a:r>
            <a:r>
              <a:rPr lang="fr-FR" dirty="0" err="1"/>
              <a:t>governance</a:t>
            </a:r>
            <a:r>
              <a:rPr lang="fr-FR" dirty="0"/>
              <a:t>, or spatial </a:t>
            </a:r>
            <a:r>
              <a:rPr lang="fr-FR" dirty="0" err="1"/>
              <a:t>interdependencies</a:t>
            </a:r>
            <a:endParaRPr lang="fr-FR" dirty="0"/>
          </a:p>
          <a:p>
            <a:pPr marL="628650" lvl="1" indent="-171450">
              <a:buFontTx/>
              <a:buChar char="-"/>
            </a:pPr>
            <a:r>
              <a:rPr lang="fr-FR" dirty="0"/>
              <a:t>And large and multiple </a:t>
            </a:r>
            <a:r>
              <a:rPr lang="fr-FR" dirty="0" err="1"/>
              <a:t>scales</a:t>
            </a:r>
            <a:r>
              <a:rPr lang="fr-FR" dirty="0"/>
              <a:t> and </a:t>
            </a:r>
            <a:r>
              <a:rPr lang="fr-FR" dirty="0" err="1"/>
              <a:t>actors</a:t>
            </a:r>
            <a:r>
              <a:rPr lang="fr-FR" dirty="0"/>
              <a:t> for </a:t>
            </a:r>
            <a:r>
              <a:rPr lang="fr-FR" dirty="0" err="1"/>
              <a:t>various</a:t>
            </a:r>
            <a:r>
              <a:rPr lang="fr-FR" dirty="0"/>
              <a:t> </a:t>
            </a:r>
            <a:r>
              <a:rPr lang="fr-FR" dirty="0" err="1"/>
              <a:t>species</a:t>
            </a:r>
            <a:r>
              <a:rPr lang="fr-FR" dirty="0"/>
              <a:t> : can </a:t>
            </a:r>
            <a:r>
              <a:rPr lang="fr-FR" dirty="0" err="1"/>
              <a:t>be</a:t>
            </a:r>
            <a:r>
              <a:rPr lang="fr-FR" dirty="0"/>
              <a:t> </a:t>
            </a:r>
            <a:r>
              <a:rPr lang="fr-FR" dirty="0" err="1"/>
              <a:t>small</a:t>
            </a:r>
            <a:r>
              <a:rPr lang="fr-FR" dirty="0"/>
              <a:t> </a:t>
            </a:r>
            <a:r>
              <a:rPr lang="fr-FR" dirty="0" err="1"/>
              <a:t>scale</a:t>
            </a:r>
            <a:r>
              <a:rPr lang="fr-FR" dirty="0"/>
              <a:t> but </a:t>
            </a:r>
            <a:r>
              <a:rPr lang="fr-FR" dirty="0" err="1"/>
              <a:t>numerous</a:t>
            </a:r>
            <a:r>
              <a:rPr lang="fr-FR" dirty="0"/>
              <a:t> </a:t>
            </a:r>
            <a:r>
              <a:rPr lang="fr-FR" dirty="0" err="1"/>
              <a:t>actors</a:t>
            </a:r>
            <a:r>
              <a:rPr lang="fr-FR" dirty="0"/>
              <a:t>, </a:t>
            </a:r>
            <a:r>
              <a:rPr lang="fr-FR" dirty="0" err="1"/>
              <a:t>etc</a:t>
            </a:r>
            <a:endParaRPr lang="fr-FR" dirty="0"/>
          </a:p>
          <a:p>
            <a:pPr marL="171450" lvl="0" indent="-171450">
              <a:buFontTx/>
              <a:buChar char="-"/>
            </a:pPr>
            <a:r>
              <a:rPr lang="fr-FR" dirty="0" err="1"/>
              <a:t>These</a:t>
            </a:r>
            <a:r>
              <a:rPr lang="fr-FR" dirty="0"/>
              <a:t> </a:t>
            </a:r>
            <a:r>
              <a:rPr lang="fr-FR" dirty="0" err="1"/>
              <a:t>underlying</a:t>
            </a:r>
            <a:r>
              <a:rPr lang="fr-FR" dirty="0"/>
              <a:t> </a:t>
            </a:r>
            <a:r>
              <a:rPr lang="fr-FR" dirty="0" err="1"/>
              <a:t>phenomena</a:t>
            </a:r>
            <a:r>
              <a:rPr lang="fr-FR" dirty="0"/>
              <a:t> </a:t>
            </a:r>
            <a:r>
              <a:rPr lang="fr-FR" dirty="0" err="1"/>
              <a:t>create</a:t>
            </a:r>
            <a:r>
              <a:rPr lang="fr-FR" dirty="0"/>
              <a:t>: </a:t>
            </a:r>
          </a:p>
          <a:p>
            <a:pPr marL="628650" lvl="1" indent="-171450">
              <a:buFontTx/>
              <a:buChar char="-"/>
            </a:pPr>
            <a:r>
              <a:rPr lang="fr-FR" dirty="0"/>
              <a:t>Spatial </a:t>
            </a:r>
            <a:r>
              <a:rPr lang="fr-FR" dirty="0" err="1"/>
              <a:t>externalities</a:t>
            </a:r>
            <a:r>
              <a:rPr lang="fr-FR" dirty="0"/>
              <a:t>, </a:t>
            </a:r>
            <a:r>
              <a:rPr lang="fr-FR" dirty="0" err="1"/>
              <a:t>which</a:t>
            </a:r>
            <a:r>
              <a:rPr lang="fr-FR" dirty="0"/>
              <a:t> can </a:t>
            </a:r>
            <a:r>
              <a:rPr lang="fr-FR" dirty="0" err="1"/>
              <a:t>be</a:t>
            </a:r>
            <a:r>
              <a:rPr lang="fr-FR" dirty="0"/>
              <a:t> more or less </a:t>
            </a:r>
            <a:r>
              <a:rPr lang="fr-FR" dirty="0" err="1"/>
              <a:t>shaped</a:t>
            </a:r>
            <a:r>
              <a:rPr lang="fr-FR" dirty="0"/>
              <a:t>, or </a:t>
            </a:r>
            <a:r>
              <a:rPr lang="fr-FR" dirty="0" err="1"/>
              <a:t>integrated</a:t>
            </a:r>
            <a:r>
              <a:rPr lang="fr-FR" dirty="0"/>
              <a:t> in </a:t>
            </a:r>
            <a:r>
              <a:rPr lang="fr-FR" dirty="0" err="1"/>
              <a:t>economic</a:t>
            </a:r>
            <a:r>
              <a:rPr lang="fr-FR" dirty="0"/>
              <a:t> </a:t>
            </a:r>
            <a:r>
              <a:rPr lang="fr-FR" dirty="0" err="1"/>
              <a:t>decision</a:t>
            </a:r>
            <a:r>
              <a:rPr lang="fr-FR" dirty="0"/>
              <a:t> </a:t>
            </a:r>
            <a:r>
              <a:rPr lang="fr-FR" dirty="0" err="1"/>
              <a:t>making</a:t>
            </a:r>
            <a:endParaRPr lang="fr-FR" dirty="0"/>
          </a:p>
          <a:p>
            <a:pPr marL="628650" lvl="1" indent="-171450">
              <a:buFontTx/>
              <a:buChar char="-"/>
            </a:pPr>
            <a:r>
              <a:rPr lang="fr-FR" dirty="0" err="1"/>
              <a:t>strategic</a:t>
            </a:r>
            <a:r>
              <a:rPr lang="fr-FR" dirty="0"/>
              <a:t> interactions, </a:t>
            </a:r>
            <a:r>
              <a:rPr lang="fr-FR" dirty="0" err="1"/>
              <a:t>i.e</a:t>
            </a:r>
            <a:r>
              <a:rPr lang="fr-FR" dirty="0"/>
              <a:t> interactions where people </a:t>
            </a:r>
            <a:r>
              <a:rPr lang="fr-FR" dirty="0" err="1"/>
              <a:t>respond</a:t>
            </a:r>
            <a:r>
              <a:rPr lang="fr-FR" dirty="0"/>
              <a:t> to </a:t>
            </a:r>
            <a:r>
              <a:rPr lang="fr-FR" dirty="0" err="1"/>
              <a:t>other’s</a:t>
            </a:r>
            <a:r>
              <a:rPr lang="fr-FR" dirty="0"/>
              <a:t> actions</a:t>
            </a:r>
          </a:p>
          <a:p>
            <a:pPr marL="628650" lvl="1" indent="-171450">
              <a:buFontTx/>
              <a:buChar char="-"/>
            </a:pPr>
            <a:r>
              <a:rPr lang="fr-FR" dirty="0"/>
              <a:t>And coordination issues, to </a:t>
            </a:r>
          </a:p>
          <a:p>
            <a:endParaRPr lang="fr-FR" dirty="0"/>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3</a:t>
            </a:fld>
            <a:endParaRPr lang="fr-FR"/>
          </a:p>
        </p:txBody>
      </p:sp>
    </p:spTree>
    <p:extLst>
      <p:ext uri="{BB962C8B-B14F-4D97-AF65-F5344CB8AC3E}">
        <p14:creationId xmlns:p14="http://schemas.microsoft.com/office/powerpoint/2010/main" val="1935434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D2245-54E8-461B-5C00-5AF07BDA3A4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8CE1CEC-3E72-1979-5779-AA2E725231E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B21902A-45E6-337F-9D6B-8D9AB9D4A621}"/>
              </a:ext>
            </a:extLst>
          </p:cNvPr>
          <p:cNvSpPr>
            <a:spLocks noGrp="1"/>
          </p:cNvSpPr>
          <p:nvPr>
            <p:ph type="body" idx="1"/>
          </p:nvPr>
        </p:nvSpPr>
        <p:spPr/>
        <p:txBody>
          <a:bodyPr/>
          <a:lstStyle/>
          <a:p>
            <a:pPr marL="171450" indent="-171450">
              <a:buFontTx/>
              <a:buChar char="-"/>
            </a:pPr>
            <a:r>
              <a:rPr lang="fr-FR" dirty="0"/>
              <a:t>The main </a:t>
            </a:r>
            <a:r>
              <a:rPr lang="fr-FR" dirty="0" err="1"/>
              <a:t>difference</a:t>
            </a:r>
            <a:r>
              <a:rPr lang="fr-FR" dirty="0"/>
              <a:t> with the </a:t>
            </a:r>
            <a:r>
              <a:rPr lang="fr-FR" dirty="0" err="1"/>
              <a:t>previous</a:t>
            </a:r>
            <a:r>
              <a:rPr lang="fr-FR" dirty="0"/>
              <a:t> chapter </a:t>
            </a:r>
            <a:r>
              <a:rPr lang="fr-FR" dirty="0" err="1"/>
              <a:t>is</a:t>
            </a:r>
            <a:r>
              <a:rPr lang="fr-FR" dirty="0"/>
              <a:t> </a:t>
            </a:r>
            <a:r>
              <a:rPr lang="fr-FR" dirty="0" err="1"/>
              <a:t>that</a:t>
            </a:r>
            <a:r>
              <a:rPr lang="fr-FR" dirty="0"/>
              <a:t> the habitat patches and links are </a:t>
            </a:r>
            <a:r>
              <a:rPr lang="fr-FR" dirty="0" err="1"/>
              <a:t>pertain</a:t>
            </a:r>
            <a:r>
              <a:rPr lang="fr-FR" dirty="0"/>
              <a:t> to two </a:t>
            </a:r>
            <a:r>
              <a:rPr lang="fr-FR" dirty="0" err="1"/>
              <a:t>different</a:t>
            </a:r>
            <a:r>
              <a:rPr lang="fr-FR" dirty="0"/>
              <a:t> </a:t>
            </a:r>
            <a:r>
              <a:rPr lang="fr-FR" dirty="0" err="1"/>
              <a:t>decisions</a:t>
            </a:r>
            <a:r>
              <a:rPr lang="fr-FR" dirty="0"/>
              <a:t>, yet </a:t>
            </a:r>
            <a:r>
              <a:rPr lang="fr-FR" dirty="0" err="1"/>
              <a:t>interconnected</a:t>
            </a:r>
            <a:endParaRPr lang="fr-FR" dirty="0"/>
          </a:p>
          <a:p>
            <a:pPr marL="171450" indent="-171450">
              <a:buFontTx/>
              <a:buChar char="-"/>
            </a:pPr>
            <a:endParaRPr lang="fr-FR" dirty="0"/>
          </a:p>
        </p:txBody>
      </p:sp>
      <p:sp>
        <p:nvSpPr>
          <p:cNvPr id="4" name="Espace réservé du numéro de diapositive 3">
            <a:extLst>
              <a:ext uri="{FF2B5EF4-FFF2-40B4-BE49-F238E27FC236}">
                <a16:creationId xmlns:a16="http://schemas.microsoft.com/office/drawing/2014/main" id="{FE4B0753-D386-53AA-5F5C-7FB12EE20259}"/>
              </a:ext>
            </a:extLst>
          </p:cNvPr>
          <p:cNvSpPr>
            <a:spLocks noGrp="1"/>
          </p:cNvSpPr>
          <p:nvPr>
            <p:ph type="sldNum" sz="quarter" idx="5"/>
          </p:nvPr>
        </p:nvSpPr>
        <p:spPr/>
        <p:txBody>
          <a:bodyPr/>
          <a:lstStyle/>
          <a:p>
            <a:fld id="{F1F092EA-CB49-4499-A44B-926B8CF9594C}" type="slidenum">
              <a:rPr lang="fr-FR" smtClean="0"/>
              <a:t>21</a:t>
            </a:fld>
            <a:endParaRPr lang="fr-FR"/>
          </a:p>
        </p:txBody>
      </p:sp>
    </p:spTree>
    <p:extLst>
      <p:ext uri="{BB962C8B-B14F-4D97-AF65-F5344CB8AC3E}">
        <p14:creationId xmlns:p14="http://schemas.microsoft.com/office/powerpoint/2010/main" val="60447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5E39C-7AEC-601C-F4B7-B5EB0C5AC1D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492114C-1750-E449-F95A-E44C458FFDA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3B883F0-11C1-FCD0-18CB-C4DCA5C05B3A}"/>
              </a:ext>
            </a:extLst>
          </p:cNvPr>
          <p:cNvSpPr>
            <a:spLocks noGrp="1"/>
          </p:cNvSpPr>
          <p:nvPr>
            <p:ph type="body" idx="1"/>
          </p:nvPr>
        </p:nvSpPr>
        <p:spPr/>
        <p:txBody>
          <a:bodyPr/>
          <a:lstStyle/>
          <a:p>
            <a:pPr marL="171450" indent="-171450">
              <a:buFontTx/>
              <a:buChar char="-"/>
            </a:pPr>
            <a:r>
              <a:rPr lang="fr-FR" dirty="0"/>
              <a:t>The main </a:t>
            </a:r>
            <a:r>
              <a:rPr lang="fr-FR" dirty="0" err="1"/>
              <a:t>difference</a:t>
            </a:r>
            <a:r>
              <a:rPr lang="fr-FR" dirty="0"/>
              <a:t> with the </a:t>
            </a:r>
            <a:r>
              <a:rPr lang="fr-FR" dirty="0" err="1"/>
              <a:t>previous</a:t>
            </a:r>
            <a:r>
              <a:rPr lang="fr-FR" dirty="0"/>
              <a:t> chapter </a:t>
            </a:r>
            <a:r>
              <a:rPr lang="fr-FR" dirty="0" err="1"/>
              <a:t>is</a:t>
            </a:r>
            <a:r>
              <a:rPr lang="fr-FR" dirty="0"/>
              <a:t> </a:t>
            </a:r>
            <a:r>
              <a:rPr lang="fr-FR" dirty="0" err="1"/>
              <a:t>that</a:t>
            </a:r>
            <a:r>
              <a:rPr lang="fr-FR" dirty="0"/>
              <a:t> the habitat patches and links are </a:t>
            </a:r>
            <a:r>
              <a:rPr lang="fr-FR" dirty="0" err="1"/>
              <a:t>pertain</a:t>
            </a:r>
            <a:r>
              <a:rPr lang="fr-FR" dirty="0"/>
              <a:t> to two </a:t>
            </a:r>
            <a:r>
              <a:rPr lang="fr-FR" dirty="0" err="1"/>
              <a:t>different</a:t>
            </a:r>
            <a:r>
              <a:rPr lang="fr-FR" dirty="0"/>
              <a:t> </a:t>
            </a:r>
            <a:r>
              <a:rPr lang="fr-FR" dirty="0" err="1"/>
              <a:t>decisions</a:t>
            </a:r>
            <a:r>
              <a:rPr lang="fr-FR" dirty="0"/>
              <a:t>, yet </a:t>
            </a:r>
            <a:r>
              <a:rPr lang="fr-FR" dirty="0" err="1"/>
              <a:t>interconnected</a:t>
            </a:r>
            <a:endParaRPr lang="fr-FR" dirty="0"/>
          </a:p>
          <a:p>
            <a:pPr marL="171450" indent="-171450">
              <a:buFontTx/>
              <a:buChar char="-"/>
            </a:pPr>
            <a:endParaRPr lang="fr-FR" dirty="0"/>
          </a:p>
        </p:txBody>
      </p:sp>
      <p:sp>
        <p:nvSpPr>
          <p:cNvPr id="4" name="Espace réservé du numéro de diapositive 3">
            <a:extLst>
              <a:ext uri="{FF2B5EF4-FFF2-40B4-BE49-F238E27FC236}">
                <a16:creationId xmlns:a16="http://schemas.microsoft.com/office/drawing/2014/main" id="{A14EB243-00B6-674A-195D-D7F0E5FFA06B}"/>
              </a:ext>
            </a:extLst>
          </p:cNvPr>
          <p:cNvSpPr>
            <a:spLocks noGrp="1"/>
          </p:cNvSpPr>
          <p:nvPr>
            <p:ph type="sldNum" sz="quarter" idx="5"/>
          </p:nvPr>
        </p:nvSpPr>
        <p:spPr/>
        <p:txBody>
          <a:bodyPr/>
          <a:lstStyle/>
          <a:p>
            <a:fld id="{F1F092EA-CB49-4499-A44B-926B8CF9594C}" type="slidenum">
              <a:rPr lang="fr-FR" smtClean="0"/>
              <a:t>22</a:t>
            </a:fld>
            <a:endParaRPr lang="fr-FR"/>
          </a:p>
        </p:txBody>
      </p:sp>
    </p:spTree>
    <p:extLst>
      <p:ext uri="{BB962C8B-B14F-4D97-AF65-F5344CB8AC3E}">
        <p14:creationId xmlns:p14="http://schemas.microsoft.com/office/powerpoint/2010/main" val="342182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664A5-F333-1A74-B4D1-682680C0316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61D75BB-E97D-EFC6-BD77-863B64F1EA2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DD364AB-4F73-007D-E1B9-5E77D5EED30F}"/>
              </a:ext>
            </a:extLst>
          </p:cNvPr>
          <p:cNvSpPr>
            <a:spLocks noGrp="1"/>
          </p:cNvSpPr>
          <p:nvPr>
            <p:ph type="body" idx="1"/>
          </p:nvPr>
        </p:nvSpPr>
        <p:spPr/>
        <p:txBody>
          <a:bodyPr/>
          <a:lstStyle/>
          <a:p>
            <a:r>
              <a:rPr lang="fr-FR" dirty="0"/>
              <a:t>In </a:t>
            </a:r>
            <a:r>
              <a:rPr lang="fr-FR" dirty="0" err="1"/>
              <a:t>this</a:t>
            </a:r>
            <a:r>
              <a:rPr lang="fr-FR" dirty="0"/>
              <a:t> last chapter, I focus on the case of Totoaba, an </a:t>
            </a:r>
            <a:r>
              <a:rPr lang="fr-FR" dirty="0" err="1"/>
              <a:t>overexploited</a:t>
            </a:r>
            <a:r>
              <a:rPr lang="fr-FR" dirty="0"/>
              <a:t> </a:t>
            </a:r>
            <a:r>
              <a:rPr lang="fr-FR" dirty="0" err="1"/>
              <a:t>endangered</a:t>
            </a:r>
            <a:r>
              <a:rPr lang="fr-FR" dirty="0"/>
              <a:t> </a:t>
            </a:r>
            <a:r>
              <a:rPr lang="fr-FR" dirty="0" err="1"/>
              <a:t>species</a:t>
            </a:r>
            <a:r>
              <a:rPr lang="fr-FR" dirty="0"/>
              <a:t>, where </a:t>
            </a:r>
            <a:r>
              <a:rPr lang="fr-FR" dirty="0" err="1"/>
              <a:t>strategic</a:t>
            </a:r>
            <a:r>
              <a:rPr lang="fr-FR" dirty="0"/>
              <a:t> market interactions can </a:t>
            </a:r>
            <a:r>
              <a:rPr lang="fr-FR" dirty="0" err="1"/>
              <a:t>be</a:t>
            </a:r>
            <a:r>
              <a:rPr lang="fr-FR" dirty="0"/>
              <a:t> </a:t>
            </a:r>
            <a:r>
              <a:rPr lang="fr-FR" dirty="0" err="1"/>
              <a:t>leveraged</a:t>
            </a:r>
            <a:r>
              <a:rPr lang="fr-FR" dirty="0"/>
              <a:t> to </a:t>
            </a:r>
            <a:r>
              <a:rPr lang="fr-FR" dirty="0" err="1"/>
              <a:t>deliver</a:t>
            </a:r>
            <a:r>
              <a:rPr lang="fr-FR" dirty="0"/>
              <a:t> conservation </a:t>
            </a:r>
            <a:r>
              <a:rPr lang="fr-FR" dirty="0" err="1"/>
              <a:t>benefits</a:t>
            </a:r>
            <a:r>
              <a:rPr lang="fr-FR" dirty="0"/>
              <a:t>. </a:t>
            </a:r>
          </a:p>
        </p:txBody>
      </p:sp>
      <p:sp>
        <p:nvSpPr>
          <p:cNvPr id="4" name="Espace réservé du numéro de diapositive 3">
            <a:extLst>
              <a:ext uri="{FF2B5EF4-FFF2-40B4-BE49-F238E27FC236}">
                <a16:creationId xmlns:a16="http://schemas.microsoft.com/office/drawing/2014/main" id="{F73C8397-656D-40C3-3EBA-19654F5EBC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092EA-CB49-4499-A44B-926B8CF9594C}"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49936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46883-51A6-C285-20E6-99F4B7F6542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A1B298-BFC1-1AF9-4F3C-AEE3EC190BD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9848CF8-0CC4-4F77-C1AF-2885759ADA9A}"/>
              </a:ext>
            </a:extLst>
          </p:cNvPr>
          <p:cNvSpPr>
            <a:spLocks noGrp="1"/>
          </p:cNvSpPr>
          <p:nvPr>
            <p:ph type="body" idx="1"/>
          </p:nvPr>
        </p:nvSpPr>
        <p:spPr/>
        <p:txBody>
          <a:bodyPr/>
          <a:lstStyle/>
          <a:p>
            <a:pPr marL="171450" indent="-171450">
              <a:buFontTx/>
              <a:buChar char="-"/>
            </a:pPr>
            <a:r>
              <a:rPr lang="fr-FR" dirty="0"/>
              <a:t>Totoaba </a:t>
            </a:r>
            <a:r>
              <a:rPr lang="fr-FR" dirty="0" err="1"/>
              <a:t>macdonaldi</a:t>
            </a:r>
            <a:r>
              <a:rPr lang="fr-FR" dirty="0"/>
              <a:t> </a:t>
            </a:r>
            <a:r>
              <a:rPr lang="fr-FR" dirty="0" err="1"/>
              <a:t>is</a:t>
            </a:r>
            <a:r>
              <a:rPr lang="fr-FR" dirty="0"/>
              <a:t> an </a:t>
            </a:r>
            <a:r>
              <a:rPr lang="fr-FR" dirty="0" err="1"/>
              <a:t>endemic</a:t>
            </a:r>
            <a:r>
              <a:rPr lang="fr-FR" dirty="0"/>
              <a:t> </a:t>
            </a:r>
            <a:r>
              <a:rPr lang="fr-FR" dirty="0" err="1"/>
              <a:t>croaker</a:t>
            </a:r>
            <a:r>
              <a:rPr lang="fr-FR" dirty="0"/>
              <a:t> </a:t>
            </a:r>
            <a:r>
              <a:rPr lang="fr-FR" dirty="0" err="1"/>
              <a:t>species</a:t>
            </a:r>
            <a:r>
              <a:rPr lang="fr-FR" dirty="0"/>
              <a:t> from the Gulf of California in Mexico</a:t>
            </a:r>
          </a:p>
          <a:p>
            <a:pPr marL="171450" indent="-171450">
              <a:buFontTx/>
              <a:buChar char="-"/>
            </a:pPr>
            <a:r>
              <a:rPr lang="fr-FR" dirty="0" err="1"/>
              <a:t>Despite</a:t>
            </a:r>
            <a:r>
              <a:rPr lang="fr-FR" dirty="0"/>
              <a:t> being </a:t>
            </a:r>
            <a:r>
              <a:rPr lang="fr-FR" dirty="0" err="1"/>
              <a:t>protected</a:t>
            </a:r>
            <a:r>
              <a:rPr lang="fr-FR" dirty="0"/>
              <a:t> </a:t>
            </a:r>
            <a:r>
              <a:rPr lang="fr-FR" dirty="0" err="1"/>
              <a:t>under</a:t>
            </a:r>
            <a:r>
              <a:rPr lang="fr-FR" dirty="0"/>
              <a:t> </a:t>
            </a:r>
            <a:r>
              <a:rPr lang="en-US" b="0" i="0" dirty="0">
                <a:solidFill>
                  <a:srgbClr val="FFFFFF"/>
                </a:solidFill>
                <a:effectLst/>
                <a:latin typeface="Google Sans"/>
              </a:rPr>
              <a:t>the Convention on International Trade in Endangered Species of Wild Fauna and Flora</a:t>
            </a:r>
            <a:r>
              <a:rPr lang="en-US" b="0" i="0" dirty="0">
                <a:solidFill>
                  <a:srgbClr val="E8E8E8"/>
                </a:solidFill>
                <a:effectLst/>
                <a:latin typeface="Google Sans"/>
              </a:rPr>
              <a:t>, it is actively poached, </a:t>
            </a:r>
            <a:r>
              <a:rPr lang="fr-FR" dirty="0"/>
              <a:t>because of </a:t>
            </a:r>
            <a:r>
              <a:rPr lang="fr-FR" dirty="0" err="1"/>
              <a:t>its</a:t>
            </a:r>
            <a:r>
              <a:rPr lang="fr-FR" dirty="0"/>
              <a:t> </a:t>
            </a:r>
            <a:r>
              <a:rPr lang="fr-FR" dirty="0" err="1"/>
              <a:t>swim</a:t>
            </a:r>
            <a:r>
              <a:rPr lang="fr-FR" dirty="0"/>
              <a:t> </a:t>
            </a:r>
            <a:r>
              <a:rPr lang="fr-FR" dirty="0" err="1"/>
              <a:t>bladder</a:t>
            </a:r>
            <a:r>
              <a:rPr lang="fr-FR" dirty="0"/>
              <a:t>, </a:t>
            </a:r>
            <a:r>
              <a:rPr lang="fr-FR" dirty="0" err="1"/>
              <a:t>which</a:t>
            </a:r>
            <a:r>
              <a:rPr lang="fr-FR" dirty="0"/>
              <a:t> </a:t>
            </a:r>
            <a:r>
              <a:rPr lang="fr-FR" dirty="0" err="1"/>
              <a:t>is</a:t>
            </a:r>
            <a:r>
              <a:rPr lang="fr-FR" dirty="0"/>
              <a:t> </a:t>
            </a:r>
            <a:r>
              <a:rPr lang="fr-FR" dirty="0" err="1"/>
              <a:t>extremely</a:t>
            </a:r>
            <a:r>
              <a:rPr lang="fr-FR" dirty="0"/>
              <a:t> </a:t>
            </a:r>
            <a:r>
              <a:rPr lang="fr-FR" dirty="0" err="1"/>
              <a:t>valuable</a:t>
            </a:r>
            <a:r>
              <a:rPr lang="fr-FR" dirty="0"/>
              <a:t> (i.e. </a:t>
            </a:r>
            <a:r>
              <a:rPr lang="fr-FR" dirty="0" err="1"/>
              <a:t>reaching</a:t>
            </a:r>
            <a:r>
              <a:rPr lang="fr-FR" dirty="0"/>
              <a:t> </a:t>
            </a:r>
            <a:r>
              <a:rPr lang="fr-FR" b="1" dirty="0"/>
              <a:t>80,000$ </a:t>
            </a:r>
            <a:r>
              <a:rPr lang="fr-FR" dirty="0"/>
              <a:t>a kilo)</a:t>
            </a:r>
          </a:p>
          <a:p>
            <a:pPr marL="171450" indent="-171450">
              <a:buFontTx/>
              <a:buChar char="-"/>
            </a:pPr>
            <a:r>
              <a:rPr lang="fr-FR" dirty="0"/>
              <a:t>As </a:t>
            </a:r>
            <a:r>
              <a:rPr lang="fr-FR" dirty="0" err="1"/>
              <a:t>such</a:t>
            </a:r>
            <a:r>
              <a:rPr lang="fr-FR" dirty="0"/>
              <a:t>, the </a:t>
            </a:r>
            <a:r>
              <a:rPr lang="fr-FR" dirty="0" err="1"/>
              <a:t>trade</a:t>
            </a:r>
            <a:r>
              <a:rPr lang="fr-FR" dirty="0"/>
              <a:t> </a:t>
            </a:r>
            <a:r>
              <a:rPr lang="fr-FR" dirty="0" err="1"/>
              <a:t>is</a:t>
            </a:r>
            <a:r>
              <a:rPr lang="fr-FR" dirty="0"/>
              <a:t> </a:t>
            </a:r>
            <a:r>
              <a:rPr lang="fr-FR" dirty="0" err="1"/>
              <a:t>controled</a:t>
            </a:r>
            <a:r>
              <a:rPr lang="fr-FR" dirty="0"/>
              <a:t> by </a:t>
            </a:r>
            <a:r>
              <a:rPr lang="fr-FR" dirty="0" err="1"/>
              <a:t>organised</a:t>
            </a:r>
            <a:r>
              <a:rPr lang="fr-FR" dirty="0"/>
              <a:t> groups, </a:t>
            </a:r>
            <a:r>
              <a:rPr lang="fr-FR" dirty="0" err="1"/>
              <a:t>most</a:t>
            </a:r>
            <a:r>
              <a:rPr lang="fr-FR" dirty="0"/>
              <a:t> </a:t>
            </a:r>
            <a:r>
              <a:rPr lang="fr-FR" dirty="0" err="1"/>
              <a:t>likely</a:t>
            </a:r>
            <a:r>
              <a:rPr lang="fr-FR" dirty="0"/>
              <a:t> the Sinaloa cartel</a:t>
            </a:r>
          </a:p>
          <a:p>
            <a:pPr marL="171450" indent="-171450">
              <a:buFontTx/>
              <a:buChar char="-"/>
            </a:pPr>
            <a:r>
              <a:rPr lang="fr-FR" dirty="0"/>
              <a:t>In doing </a:t>
            </a:r>
            <a:r>
              <a:rPr lang="fr-FR" dirty="0" err="1"/>
              <a:t>so</a:t>
            </a:r>
            <a:r>
              <a:rPr lang="fr-FR" dirty="0"/>
              <a:t>, </a:t>
            </a:r>
            <a:r>
              <a:rPr lang="fr-FR" dirty="0" err="1"/>
              <a:t>it</a:t>
            </a:r>
            <a:r>
              <a:rPr lang="fr-FR" dirty="0"/>
              <a:t> </a:t>
            </a:r>
            <a:r>
              <a:rPr lang="fr-FR" dirty="0" err="1"/>
              <a:t>threatens</a:t>
            </a:r>
            <a:r>
              <a:rPr lang="fr-FR" dirty="0"/>
              <a:t> the </a:t>
            </a:r>
            <a:r>
              <a:rPr lang="fr-FR" dirty="0" err="1"/>
              <a:t>world’s</a:t>
            </a:r>
            <a:r>
              <a:rPr lang="fr-FR" dirty="0"/>
              <a:t> </a:t>
            </a:r>
            <a:r>
              <a:rPr lang="fr-FR" dirty="0" err="1"/>
              <a:t>smallest</a:t>
            </a:r>
            <a:r>
              <a:rPr lang="fr-FR" dirty="0"/>
              <a:t> </a:t>
            </a:r>
            <a:r>
              <a:rPr lang="fr-FR" dirty="0" err="1"/>
              <a:t>purpoise</a:t>
            </a:r>
            <a:r>
              <a:rPr lang="fr-FR" dirty="0"/>
              <a:t>, the </a:t>
            </a:r>
            <a:r>
              <a:rPr lang="fr-FR" dirty="0" err="1"/>
              <a:t>Vaquita</a:t>
            </a:r>
            <a:r>
              <a:rPr lang="fr-FR" dirty="0"/>
              <a:t>, </a:t>
            </a:r>
            <a:r>
              <a:rPr lang="fr-FR" dirty="0" err="1"/>
              <a:t>which</a:t>
            </a:r>
            <a:r>
              <a:rPr lang="fr-FR" dirty="0"/>
              <a:t> has been </a:t>
            </a:r>
            <a:r>
              <a:rPr lang="fr-FR" dirty="0" err="1"/>
              <a:t>driven</a:t>
            </a:r>
            <a:r>
              <a:rPr lang="fr-FR" dirty="0"/>
              <a:t> close to (or </a:t>
            </a:r>
            <a:r>
              <a:rPr lang="fr-FR" dirty="0" err="1"/>
              <a:t>even</a:t>
            </a:r>
            <a:r>
              <a:rPr lang="fr-FR" dirty="0"/>
              <a:t> </a:t>
            </a:r>
            <a:r>
              <a:rPr lang="fr-FR" dirty="0" err="1"/>
              <a:t>below</a:t>
            </a:r>
            <a:r>
              <a:rPr lang="fr-FR" dirty="0"/>
              <a:t>) </a:t>
            </a:r>
            <a:r>
              <a:rPr lang="fr-FR" dirty="0" err="1"/>
              <a:t>viability</a:t>
            </a:r>
            <a:r>
              <a:rPr lang="fr-FR" dirty="0"/>
              <a:t> </a:t>
            </a:r>
            <a:r>
              <a:rPr lang="fr-FR" dirty="0" err="1"/>
              <a:t>levels</a:t>
            </a:r>
            <a:r>
              <a:rPr lang="fr-FR" dirty="0"/>
              <a:t>. </a:t>
            </a:r>
          </a:p>
        </p:txBody>
      </p:sp>
      <p:sp>
        <p:nvSpPr>
          <p:cNvPr id="4" name="Espace réservé du numéro de diapositive 3">
            <a:extLst>
              <a:ext uri="{FF2B5EF4-FFF2-40B4-BE49-F238E27FC236}">
                <a16:creationId xmlns:a16="http://schemas.microsoft.com/office/drawing/2014/main" id="{A32345B6-DF36-5047-9419-68ABEB199C06}"/>
              </a:ext>
            </a:extLst>
          </p:cNvPr>
          <p:cNvSpPr>
            <a:spLocks noGrp="1"/>
          </p:cNvSpPr>
          <p:nvPr>
            <p:ph type="sldNum" sz="quarter" idx="5"/>
          </p:nvPr>
        </p:nvSpPr>
        <p:spPr/>
        <p:txBody>
          <a:bodyPr/>
          <a:lstStyle/>
          <a:p>
            <a:fld id="{F1F092EA-CB49-4499-A44B-926B8CF9594C}" type="slidenum">
              <a:rPr lang="fr-FR" smtClean="0"/>
              <a:t>24</a:t>
            </a:fld>
            <a:endParaRPr lang="fr-FR"/>
          </a:p>
        </p:txBody>
      </p:sp>
    </p:spTree>
    <p:extLst>
      <p:ext uri="{BB962C8B-B14F-4D97-AF65-F5344CB8AC3E}">
        <p14:creationId xmlns:p14="http://schemas.microsoft.com/office/powerpoint/2010/main" val="4265069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7989C-58D3-958D-1E74-A259AD1E264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4D2D37A-ED56-EFDD-E1A1-FDA3B105D35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2BEBDA-D5AF-533A-4FCF-0029F262DFEE}"/>
              </a:ext>
            </a:extLst>
          </p:cNvPr>
          <p:cNvSpPr>
            <a:spLocks noGrp="1"/>
          </p:cNvSpPr>
          <p:nvPr>
            <p:ph type="body" idx="1"/>
          </p:nvPr>
        </p:nvSpPr>
        <p:spPr/>
        <p:txBody>
          <a:bodyPr/>
          <a:lstStyle/>
          <a:p>
            <a:pPr marL="171450" indent="-171450">
              <a:buFontTx/>
              <a:buChar char="-"/>
            </a:pPr>
            <a:r>
              <a:rPr lang="fr-FR" dirty="0" err="1"/>
              <a:t>We</a:t>
            </a:r>
            <a:r>
              <a:rPr lang="fr-FR" dirty="0"/>
              <a:t> use a </a:t>
            </a:r>
            <a:r>
              <a:rPr lang="fr-FR" dirty="0" err="1"/>
              <a:t>three</a:t>
            </a:r>
            <a:r>
              <a:rPr lang="fr-FR" dirty="0"/>
              <a:t> stage </a:t>
            </a:r>
            <a:r>
              <a:rPr lang="fr-FR" dirty="0" err="1"/>
              <a:t>supply</a:t>
            </a:r>
            <a:r>
              <a:rPr lang="fr-FR" dirty="0"/>
              <a:t> </a:t>
            </a:r>
            <a:r>
              <a:rPr lang="fr-FR" dirty="0" err="1"/>
              <a:t>chain</a:t>
            </a:r>
            <a:r>
              <a:rPr lang="fr-FR" dirty="0"/>
              <a:t> to </a:t>
            </a:r>
            <a:r>
              <a:rPr lang="fr-FR" dirty="0" err="1"/>
              <a:t>describe</a:t>
            </a:r>
            <a:r>
              <a:rPr lang="fr-FR" dirty="0"/>
              <a:t> the </a:t>
            </a:r>
            <a:r>
              <a:rPr lang="fr-FR" dirty="0" err="1"/>
              <a:t>current</a:t>
            </a:r>
            <a:r>
              <a:rPr lang="fr-FR" dirty="0"/>
              <a:t> situation, from </a:t>
            </a:r>
            <a:r>
              <a:rPr lang="fr-FR" b="1" dirty="0" err="1"/>
              <a:t>Bulte</a:t>
            </a:r>
            <a:r>
              <a:rPr lang="fr-FR" b="1" dirty="0"/>
              <a:t> and </a:t>
            </a:r>
            <a:r>
              <a:rPr lang="fr-FR" b="1" dirty="0" err="1"/>
              <a:t>Damania</a:t>
            </a:r>
            <a:r>
              <a:rPr lang="fr-FR" b="1" dirty="0"/>
              <a:t> </a:t>
            </a:r>
            <a:r>
              <a:rPr lang="fr-FR" dirty="0"/>
              <a:t> : </a:t>
            </a:r>
          </a:p>
          <a:p>
            <a:pPr marL="628650" lvl="1" indent="-171450">
              <a:buFontTx/>
              <a:buChar char="-"/>
            </a:pPr>
            <a:r>
              <a:rPr lang="fr-FR" dirty="0"/>
              <a:t>First, </a:t>
            </a:r>
            <a:r>
              <a:rPr lang="fr-FR" dirty="0" err="1"/>
              <a:t>fishermen</a:t>
            </a:r>
            <a:r>
              <a:rPr lang="fr-FR" dirty="0"/>
              <a:t> </a:t>
            </a:r>
            <a:r>
              <a:rPr lang="fr-FR" dirty="0" err="1"/>
              <a:t>fish</a:t>
            </a:r>
            <a:r>
              <a:rPr lang="fr-FR" dirty="0"/>
              <a:t> where </a:t>
            </a:r>
            <a:r>
              <a:rPr lang="fr-FR" dirty="0" err="1"/>
              <a:t>fishing</a:t>
            </a:r>
            <a:r>
              <a:rPr lang="fr-FR" dirty="0"/>
              <a:t> </a:t>
            </a:r>
            <a:r>
              <a:rPr lang="fr-FR" dirty="0" err="1"/>
              <a:t>is</a:t>
            </a:r>
            <a:r>
              <a:rPr lang="fr-FR" dirty="0"/>
              <a:t> harder and harder as the population </a:t>
            </a:r>
            <a:r>
              <a:rPr lang="fr-FR" dirty="0" err="1"/>
              <a:t>declines</a:t>
            </a:r>
            <a:r>
              <a:rPr lang="fr-FR" dirty="0"/>
              <a:t>, </a:t>
            </a:r>
            <a:r>
              <a:rPr lang="fr-FR" dirty="0" err="1"/>
              <a:t>so</a:t>
            </a:r>
            <a:r>
              <a:rPr lang="fr-FR" dirty="0"/>
              <a:t> costs </a:t>
            </a:r>
            <a:r>
              <a:rPr lang="fr-FR" dirty="0" err="1"/>
              <a:t>increase</a:t>
            </a:r>
            <a:endParaRPr lang="fr-FR" dirty="0"/>
          </a:p>
          <a:p>
            <a:pPr marL="628650" lvl="1" indent="-171450">
              <a:buFontTx/>
              <a:buChar char="-"/>
            </a:pPr>
            <a:r>
              <a:rPr lang="fr-FR" dirty="0"/>
              <a:t>They can only </a:t>
            </a:r>
            <a:r>
              <a:rPr lang="fr-FR" dirty="0" err="1"/>
              <a:t>sell</a:t>
            </a:r>
            <a:r>
              <a:rPr lang="fr-FR" dirty="0"/>
              <a:t> </a:t>
            </a:r>
            <a:r>
              <a:rPr lang="fr-FR" dirty="0" err="1"/>
              <a:t>it</a:t>
            </a:r>
            <a:r>
              <a:rPr lang="fr-FR" dirty="0"/>
              <a:t> to the cartel, who </a:t>
            </a:r>
            <a:r>
              <a:rPr lang="fr-FR" dirty="0" err="1"/>
              <a:t>determines</a:t>
            </a:r>
            <a:r>
              <a:rPr lang="fr-FR" dirty="0"/>
              <a:t> the </a:t>
            </a:r>
            <a:r>
              <a:rPr lang="fr-FR" dirty="0" err="1"/>
              <a:t>price</a:t>
            </a:r>
            <a:r>
              <a:rPr lang="fr-FR" dirty="0"/>
              <a:t> paid to </a:t>
            </a:r>
            <a:r>
              <a:rPr lang="fr-FR" dirty="0" err="1"/>
              <a:t>poacher</a:t>
            </a:r>
            <a:r>
              <a:rPr lang="fr-FR" dirty="0"/>
              <a:t> as </a:t>
            </a:r>
            <a:r>
              <a:rPr lang="fr-FR" dirty="0" err="1"/>
              <a:t>it</a:t>
            </a:r>
            <a:r>
              <a:rPr lang="fr-FR" dirty="0"/>
              <a:t> has more </a:t>
            </a:r>
            <a:r>
              <a:rPr lang="fr-FR" dirty="0" err="1"/>
              <a:t>bargaining</a:t>
            </a:r>
            <a:r>
              <a:rPr lang="fr-FR" dirty="0"/>
              <a:t> power</a:t>
            </a:r>
          </a:p>
          <a:p>
            <a:pPr marL="628650" lvl="1" indent="-171450">
              <a:buFontTx/>
              <a:buChar char="-"/>
            </a:pPr>
            <a:r>
              <a:rPr lang="fr-FR" dirty="0" err="1"/>
              <a:t>Finally</a:t>
            </a:r>
            <a:r>
              <a:rPr lang="fr-FR" dirty="0"/>
              <a:t>, the cartel </a:t>
            </a:r>
            <a:r>
              <a:rPr lang="fr-FR" dirty="0" err="1"/>
              <a:t>operates</a:t>
            </a:r>
            <a:r>
              <a:rPr lang="fr-FR" dirty="0"/>
              <a:t> a </a:t>
            </a:r>
            <a:r>
              <a:rPr lang="fr-FR" dirty="0" err="1"/>
              <a:t>monopoly</a:t>
            </a:r>
            <a:r>
              <a:rPr lang="fr-FR" dirty="0"/>
              <a:t> on the consumer market</a:t>
            </a:r>
          </a:p>
          <a:p>
            <a:pPr marL="171450" lvl="0" indent="-171450">
              <a:buFontTx/>
              <a:buChar char="-"/>
            </a:pPr>
            <a:r>
              <a:rPr lang="fr-FR" dirty="0"/>
              <a:t>In </a:t>
            </a:r>
            <a:r>
              <a:rPr lang="fr-FR" dirty="0" err="1"/>
              <a:t>this</a:t>
            </a:r>
            <a:r>
              <a:rPr lang="fr-FR" dirty="0"/>
              <a:t> setting, farming </a:t>
            </a:r>
            <a:r>
              <a:rPr lang="fr-FR" dirty="0" err="1"/>
              <a:t>provide</a:t>
            </a:r>
            <a:r>
              <a:rPr lang="fr-FR" dirty="0"/>
              <a:t> an </a:t>
            </a:r>
            <a:r>
              <a:rPr lang="fr-FR" dirty="0" err="1"/>
              <a:t>imperfect</a:t>
            </a:r>
            <a:r>
              <a:rPr lang="fr-FR" dirty="0"/>
              <a:t> substitutes and </a:t>
            </a:r>
            <a:r>
              <a:rPr lang="fr-FR" dirty="0" err="1"/>
              <a:t>competes</a:t>
            </a:r>
            <a:r>
              <a:rPr lang="fr-FR" dirty="0"/>
              <a:t> on the end market with the cartel</a:t>
            </a:r>
          </a:p>
        </p:txBody>
      </p:sp>
      <p:sp>
        <p:nvSpPr>
          <p:cNvPr id="4" name="Espace réservé du numéro de diapositive 3">
            <a:extLst>
              <a:ext uri="{FF2B5EF4-FFF2-40B4-BE49-F238E27FC236}">
                <a16:creationId xmlns:a16="http://schemas.microsoft.com/office/drawing/2014/main" id="{CA94D992-5956-E56A-1216-B7098B061AD4}"/>
              </a:ext>
            </a:extLst>
          </p:cNvPr>
          <p:cNvSpPr>
            <a:spLocks noGrp="1"/>
          </p:cNvSpPr>
          <p:nvPr>
            <p:ph type="sldNum" sz="quarter" idx="5"/>
          </p:nvPr>
        </p:nvSpPr>
        <p:spPr/>
        <p:txBody>
          <a:bodyPr/>
          <a:lstStyle/>
          <a:p>
            <a:fld id="{F1F092EA-CB49-4499-A44B-926B8CF9594C}" type="slidenum">
              <a:rPr lang="fr-FR" smtClean="0"/>
              <a:t>25</a:t>
            </a:fld>
            <a:endParaRPr lang="fr-FR"/>
          </a:p>
        </p:txBody>
      </p:sp>
    </p:spTree>
    <p:extLst>
      <p:ext uri="{BB962C8B-B14F-4D97-AF65-F5344CB8AC3E}">
        <p14:creationId xmlns:p14="http://schemas.microsoft.com/office/powerpoint/2010/main" val="2804745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err="1"/>
              <a:t>We</a:t>
            </a:r>
            <a:r>
              <a:rPr lang="fr-FR" dirty="0"/>
              <a:t> focus on the long </a:t>
            </a:r>
            <a:r>
              <a:rPr lang="fr-FR" dirty="0" err="1"/>
              <a:t>term</a:t>
            </a:r>
            <a:r>
              <a:rPr lang="fr-FR" dirty="0"/>
              <a:t> equilibrium of the </a:t>
            </a:r>
            <a:r>
              <a:rPr lang="fr-FR" dirty="0" err="1"/>
              <a:t>fishery</a:t>
            </a:r>
            <a:r>
              <a:rPr lang="fr-FR" dirty="0"/>
              <a:t>, where the </a:t>
            </a:r>
            <a:r>
              <a:rPr lang="fr-FR" dirty="0" err="1"/>
              <a:t>growth</a:t>
            </a:r>
            <a:r>
              <a:rPr lang="fr-FR" dirty="0"/>
              <a:t> of the </a:t>
            </a:r>
            <a:r>
              <a:rPr lang="fr-FR" dirty="0" err="1"/>
              <a:t>fish</a:t>
            </a:r>
            <a:r>
              <a:rPr lang="fr-FR" dirty="0"/>
              <a:t> stock </a:t>
            </a:r>
            <a:r>
              <a:rPr lang="fr-FR" dirty="0" err="1"/>
              <a:t>equals</a:t>
            </a:r>
            <a:r>
              <a:rPr lang="fr-FR" dirty="0"/>
              <a:t> </a:t>
            </a:r>
            <a:r>
              <a:rPr lang="fr-FR" dirty="0" err="1"/>
              <a:t>its</a:t>
            </a:r>
            <a:r>
              <a:rPr lang="fr-FR" dirty="0"/>
              <a:t> </a:t>
            </a:r>
            <a:r>
              <a:rPr lang="fr-FR" dirty="0" err="1"/>
              <a:t>harvest</a:t>
            </a:r>
            <a:endParaRPr lang="fr-FR" dirty="0"/>
          </a:p>
          <a:p>
            <a:pPr marL="171450" indent="-171450">
              <a:buFontTx/>
              <a:buChar char="-"/>
            </a:pPr>
            <a:r>
              <a:rPr lang="fr-FR" dirty="0"/>
              <a:t>By </a:t>
            </a:r>
            <a:r>
              <a:rPr lang="fr-FR" dirty="0" err="1"/>
              <a:t>finding</a:t>
            </a:r>
            <a:r>
              <a:rPr lang="fr-FR" dirty="0"/>
              <a:t> the intersection </a:t>
            </a:r>
            <a:r>
              <a:rPr lang="fr-FR" dirty="0" err="1"/>
              <a:t>between</a:t>
            </a:r>
            <a:r>
              <a:rPr lang="fr-FR" dirty="0"/>
              <a:t> a </a:t>
            </a:r>
            <a:r>
              <a:rPr lang="fr-FR" dirty="0" err="1"/>
              <a:t>harvest</a:t>
            </a:r>
            <a:r>
              <a:rPr lang="fr-FR" dirty="0"/>
              <a:t> function </a:t>
            </a:r>
            <a:r>
              <a:rPr lang="fr-FR" dirty="0" err="1"/>
              <a:t>that</a:t>
            </a:r>
            <a:r>
              <a:rPr lang="fr-FR" dirty="0"/>
              <a:t> </a:t>
            </a:r>
            <a:r>
              <a:rPr lang="fr-FR" dirty="0" err="1"/>
              <a:t>maximizes</a:t>
            </a:r>
            <a:r>
              <a:rPr lang="fr-FR" dirty="0"/>
              <a:t> profits, and </a:t>
            </a:r>
            <a:r>
              <a:rPr lang="fr-FR" dirty="0" err="1"/>
              <a:t>growth</a:t>
            </a:r>
            <a:endParaRPr lang="fr-FR" dirty="0"/>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26</a:t>
            </a:fld>
            <a:endParaRPr lang="fr-FR"/>
          </a:p>
        </p:txBody>
      </p:sp>
    </p:spTree>
    <p:extLst>
      <p:ext uri="{BB962C8B-B14F-4D97-AF65-F5344CB8AC3E}">
        <p14:creationId xmlns:p14="http://schemas.microsoft.com/office/powerpoint/2010/main" val="2863183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There are two </a:t>
            </a:r>
            <a:r>
              <a:rPr lang="fr-FR" dirty="0" err="1"/>
              <a:t>ways</a:t>
            </a:r>
            <a:r>
              <a:rPr lang="fr-FR" dirty="0"/>
              <a:t> for the aquaculture </a:t>
            </a:r>
            <a:r>
              <a:rPr lang="fr-FR" dirty="0" err="1"/>
              <a:t>firm</a:t>
            </a:r>
            <a:r>
              <a:rPr lang="fr-FR" dirty="0"/>
              <a:t> and the cartel to </a:t>
            </a:r>
            <a:r>
              <a:rPr lang="fr-FR" dirty="0" err="1"/>
              <a:t>compete</a:t>
            </a:r>
            <a:endParaRPr lang="fr-FR" dirty="0"/>
          </a:p>
          <a:p>
            <a:pPr marL="171450" indent="-171450">
              <a:buFontTx/>
              <a:buChar char="-"/>
            </a:pPr>
            <a:r>
              <a:rPr lang="fr-FR" dirty="0" err="1"/>
              <a:t>Given</a:t>
            </a:r>
            <a:r>
              <a:rPr lang="fr-FR" dirty="0"/>
              <a:t> </a:t>
            </a:r>
            <a:r>
              <a:rPr lang="fr-FR" dirty="0" err="1"/>
              <a:t>that</a:t>
            </a:r>
            <a:r>
              <a:rPr lang="fr-FR" dirty="0"/>
              <a:t> </a:t>
            </a:r>
            <a:r>
              <a:rPr lang="fr-FR" dirty="0" err="1"/>
              <a:t>their</a:t>
            </a:r>
            <a:r>
              <a:rPr lang="fr-FR" dirty="0"/>
              <a:t> </a:t>
            </a:r>
            <a:r>
              <a:rPr lang="fr-FR" dirty="0" err="1"/>
              <a:t>products</a:t>
            </a:r>
            <a:r>
              <a:rPr lang="fr-FR" dirty="0"/>
              <a:t> are substitutes (</a:t>
            </a:r>
            <a:r>
              <a:rPr lang="fr-FR" dirty="0" err="1"/>
              <a:t>even</a:t>
            </a:r>
            <a:r>
              <a:rPr lang="fr-FR" dirty="0"/>
              <a:t> if </a:t>
            </a:r>
            <a:r>
              <a:rPr lang="fr-FR" dirty="0" err="1"/>
              <a:t>imperfectly</a:t>
            </a:r>
            <a:r>
              <a:rPr lang="fr-FR" dirty="0"/>
              <a:t>), they both </a:t>
            </a:r>
            <a:r>
              <a:rPr lang="fr-FR" dirty="0" err="1"/>
              <a:t>restric</a:t>
            </a:r>
            <a:r>
              <a:rPr lang="fr-FR" dirty="0"/>
              <a:t> the </a:t>
            </a:r>
            <a:r>
              <a:rPr lang="fr-FR" dirty="0" err="1"/>
              <a:t>quantities</a:t>
            </a:r>
            <a:r>
              <a:rPr lang="fr-FR" dirty="0"/>
              <a:t> </a:t>
            </a:r>
            <a:r>
              <a:rPr lang="fr-FR" dirty="0" err="1"/>
              <a:t>supplied</a:t>
            </a:r>
            <a:r>
              <a:rPr lang="fr-FR" dirty="0"/>
              <a:t>, to </a:t>
            </a:r>
            <a:r>
              <a:rPr lang="fr-FR" dirty="0" err="1"/>
              <a:t>enjoy</a:t>
            </a:r>
            <a:r>
              <a:rPr lang="fr-FR" dirty="0"/>
              <a:t> large </a:t>
            </a:r>
            <a:r>
              <a:rPr lang="fr-FR" dirty="0" err="1"/>
              <a:t>prices</a:t>
            </a:r>
            <a:endParaRPr lang="fr-FR" dirty="0"/>
          </a:p>
          <a:p>
            <a:pPr marL="628650" lvl="1" indent="-171450">
              <a:buFontTx/>
              <a:buChar char="-"/>
            </a:pPr>
            <a:r>
              <a:rPr lang="fr-FR" dirty="0"/>
              <a:t>In doing </a:t>
            </a:r>
            <a:r>
              <a:rPr lang="fr-FR" dirty="0" err="1"/>
              <a:t>so</a:t>
            </a:r>
            <a:r>
              <a:rPr lang="fr-FR" dirty="0"/>
              <a:t>, the market </a:t>
            </a:r>
            <a:r>
              <a:rPr lang="fr-FR" dirty="0" err="1"/>
              <a:t>share</a:t>
            </a:r>
            <a:r>
              <a:rPr lang="fr-FR" dirty="0"/>
              <a:t> of the cartel </a:t>
            </a:r>
            <a:r>
              <a:rPr lang="fr-FR" dirty="0" err="1"/>
              <a:t>decreases</a:t>
            </a:r>
            <a:r>
              <a:rPr lang="fr-FR" dirty="0"/>
              <a:t>, </a:t>
            </a:r>
            <a:r>
              <a:rPr lang="fr-FR" dirty="0" err="1"/>
              <a:t>that</a:t>
            </a:r>
            <a:r>
              <a:rPr lang="fr-FR" dirty="0"/>
              <a:t> of the aquaculture </a:t>
            </a:r>
            <a:r>
              <a:rPr lang="fr-FR" dirty="0" err="1"/>
              <a:t>firm</a:t>
            </a:r>
            <a:r>
              <a:rPr lang="fr-FR" dirty="0"/>
              <a:t> </a:t>
            </a:r>
            <a:r>
              <a:rPr lang="fr-FR" dirty="0" err="1"/>
              <a:t>increases</a:t>
            </a:r>
            <a:endParaRPr lang="fr-FR" dirty="0"/>
          </a:p>
          <a:p>
            <a:pPr marL="628650" lvl="1" indent="-171450">
              <a:buFontTx/>
              <a:buChar char="-"/>
            </a:pPr>
            <a:r>
              <a:rPr lang="fr-FR" dirty="0"/>
              <a:t>This </a:t>
            </a:r>
            <a:r>
              <a:rPr lang="fr-FR" dirty="0" err="1"/>
              <a:t>results</a:t>
            </a:r>
            <a:r>
              <a:rPr lang="fr-FR" dirty="0"/>
              <a:t> in </a:t>
            </a:r>
            <a:r>
              <a:rPr lang="fr-FR" dirty="0" err="1"/>
              <a:t>lower</a:t>
            </a:r>
            <a:r>
              <a:rPr lang="fr-FR" dirty="0"/>
              <a:t> </a:t>
            </a:r>
            <a:r>
              <a:rPr lang="fr-FR" dirty="0" err="1"/>
              <a:t>poaching</a:t>
            </a:r>
            <a:r>
              <a:rPr lang="fr-FR" dirty="0"/>
              <a:t>, and </a:t>
            </a:r>
            <a:r>
              <a:rPr lang="fr-FR" dirty="0" err="1"/>
              <a:t>increased</a:t>
            </a:r>
            <a:r>
              <a:rPr lang="fr-FR" dirty="0"/>
              <a:t> farming </a:t>
            </a:r>
            <a:r>
              <a:rPr lang="fr-FR" dirty="0" err="1"/>
              <a:t>activity</a:t>
            </a:r>
            <a:endParaRPr lang="fr-FR" dirty="0"/>
          </a:p>
          <a:p>
            <a:pPr marL="171450" lvl="0" indent="-171450">
              <a:buFontTx/>
              <a:buChar char="-"/>
            </a:pPr>
            <a:r>
              <a:rPr lang="fr-FR" dirty="0"/>
              <a:t>They can engage in a </a:t>
            </a:r>
            <a:r>
              <a:rPr lang="fr-FR" dirty="0" err="1"/>
              <a:t>price</a:t>
            </a:r>
            <a:r>
              <a:rPr lang="fr-FR" dirty="0"/>
              <a:t> </a:t>
            </a:r>
            <a:r>
              <a:rPr lang="fr-FR" dirty="0" err="1"/>
              <a:t>war</a:t>
            </a:r>
            <a:r>
              <a:rPr lang="fr-FR" dirty="0"/>
              <a:t>, to </a:t>
            </a:r>
            <a:r>
              <a:rPr lang="fr-FR" dirty="0" err="1"/>
              <a:t>try</a:t>
            </a:r>
            <a:r>
              <a:rPr lang="fr-FR" dirty="0"/>
              <a:t> to </a:t>
            </a:r>
            <a:r>
              <a:rPr lang="fr-FR" dirty="0" err="1"/>
              <a:t>undercut</a:t>
            </a:r>
            <a:r>
              <a:rPr lang="fr-FR" dirty="0"/>
              <a:t> </a:t>
            </a:r>
            <a:r>
              <a:rPr lang="fr-FR" dirty="0" err="1"/>
              <a:t>each</a:t>
            </a:r>
            <a:r>
              <a:rPr lang="fr-FR" dirty="0"/>
              <a:t> other: </a:t>
            </a:r>
          </a:p>
          <a:p>
            <a:pPr marL="628650" lvl="1" indent="-171450">
              <a:buFontTx/>
              <a:buChar char="-"/>
            </a:pPr>
            <a:r>
              <a:rPr lang="fr-FR" dirty="0"/>
              <a:t>In doing </a:t>
            </a:r>
            <a:r>
              <a:rPr lang="fr-FR" dirty="0" err="1"/>
              <a:t>so</a:t>
            </a:r>
            <a:r>
              <a:rPr lang="fr-FR" dirty="0"/>
              <a:t>, the </a:t>
            </a:r>
            <a:r>
              <a:rPr lang="fr-FR" dirty="0" err="1"/>
              <a:t>fishing</a:t>
            </a:r>
            <a:r>
              <a:rPr lang="fr-FR" dirty="0"/>
              <a:t> pressure </a:t>
            </a:r>
            <a:r>
              <a:rPr lang="fr-FR" dirty="0" err="1"/>
              <a:t>increases</a:t>
            </a:r>
            <a:r>
              <a:rPr lang="fr-FR" dirty="0"/>
              <a:t>, but not too </a:t>
            </a:r>
            <a:r>
              <a:rPr lang="fr-FR" dirty="0" err="1"/>
              <a:t>much</a:t>
            </a:r>
            <a:r>
              <a:rPr lang="fr-FR" dirty="0"/>
              <a:t> : the costs to </a:t>
            </a:r>
            <a:r>
              <a:rPr lang="fr-FR" dirty="0" err="1"/>
              <a:t>fish</a:t>
            </a:r>
            <a:r>
              <a:rPr lang="fr-FR" dirty="0"/>
              <a:t> </a:t>
            </a:r>
            <a:r>
              <a:rPr lang="fr-FR" dirty="0" err="1"/>
              <a:t>increase</a:t>
            </a:r>
            <a:r>
              <a:rPr lang="fr-FR" dirty="0"/>
              <a:t> as well, </a:t>
            </a:r>
            <a:r>
              <a:rPr lang="fr-FR" dirty="0" err="1"/>
              <a:t>diminishing</a:t>
            </a:r>
            <a:r>
              <a:rPr lang="fr-FR" dirty="0"/>
              <a:t> the </a:t>
            </a:r>
            <a:r>
              <a:rPr lang="fr-FR" dirty="0" err="1"/>
              <a:t>cartel’s</a:t>
            </a:r>
            <a:r>
              <a:rPr lang="fr-FR" dirty="0"/>
              <a:t> profits</a:t>
            </a:r>
          </a:p>
          <a:p>
            <a:pPr marL="628650" lvl="1" indent="-171450">
              <a:buFontTx/>
              <a:buChar char="-"/>
            </a:pPr>
            <a:r>
              <a:rPr lang="fr-FR" dirty="0"/>
              <a:t>This </a:t>
            </a:r>
            <a:r>
              <a:rPr lang="fr-FR" dirty="0" err="1"/>
              <a:t>results</a:t>
            </a:r>
            <a:r>
              <a:rPr lang="fr-FR" dirty="0"/>
              <a:t> in </a:t>
            </a:r>
            <a:r>
              <a:rPr lang="fr-FR" dirty="0" err="1"/>
              <a:t>very</a:t>
            </a:r>
            <a:r>
              <a:rPr lang="fr-FR" dirty="0"/>
              <a:t> </a:t>
            </a:r>
            <a:r>
              <a:rPr lang="fr-FR" dirty="0" err="1"/>
              <a:t>low</a:t>
            </a:r>
            <a:r>
              <a:rPr lang="fr-FR" dirty="0"/>
              <a:t> profits</a:t>
            </a:r>
          </a:p>
          <a:p>
            <a:pPr marL="171450" lvl="0" indent="-171450">
              <a:buFontTx/>
              <a:buChar char="-"/>
            </a:pPr>
            <a:r>
              <a:rPr lang="fr-FR" dirty="0" err="1"/>
              <a:t>Hence</a:t>
            </a:r>
            <a:r>
              <a:rPr lang="fr-FR" dirty="0"/>
              <a:t>, the </a:t>
            </a:r>
            <a:r>
              <a:rPr lang="fr-FR" dirty="0" err="1"/>
              <a:t>most</a:t>
            </a:r>
            <a:r>
              <a:rPr lang="fr-FR" dirty="0"/>
              <a:t> </a:t>
            </a:r>
            <a:r>
              <a:rPr lang="fr-FR" dirty="0" err="1"/>
              <a:t>likely</a:t>
            </a:r>
            <a:r>
              <a:rPr lang="fr-FR" dirty="0"/>
              <a:t> outcome </a:t>
            </a:r>
            <a:r>
              <a:rPr lang="fr-FR" dirty="0" err="1"/>
              <a:t>is</a:t>
            </a:r>
            <a:r>
              <a:rPr lang="fr-FR" dirty="0"/>
              <a:t> the </a:t>
            </a:r>
            <a:r>
              <a:rPr lang="fr-FR" dirty="0" err="1"/>
              <a:t>quantity</a:t>
            </a:r>
            <a:r>
              <a:rPr lang="fr-FR" dirty="0"/>
              <a:t> </a:t>
            </a:r>
            <a:r>
              <a:rPr lang="fr-FR" dirty="0" err="1"/>
              <a:t>adjustment</a:t>
            </a:r>
            <a:endParaRPr lang="fr-FR" dirty="0"/>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27</a:t>
            </a:fld>
            <a:endParaRPr lang="fr-FR"/>
          </a:p>
        </p:txBody>
      </p:sp>
    </p:spTree>
    <p:extLst>
      <p:ext uri="{BB962C8B-B14F-4D97-AF65-F5344CB8AC3E}">
        <p14:creationId xmlns:p14="http://schemas.microsoft.com/office/powerpoint/2010/main" val="2173353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Point 2: </a:t>
            </a:r>
            <a:r>
              <a:rPr lang="fr-FR" dirty="0" err="1"/>
              <a:t>compared</a:t>
            </a:r>
            <a:r>
              <a:rPr lang="fr-FR" dirty="0"/>
              <a:t> to the </a:t>
            </a:r>
            <a:r>
              <a:rPr lang="fr-FR" dirty="0" err="1"/>
              <a:t>literature</a:t>
            </a:r>
            <a:r>
              <a:rPr lang="fr-FR" dirty="0"/>
              <a:t>, </a:t>
            </a:r>
            <a:r>
              <a:rPr lang="fr-FR" dirty="0" err="1"/>
              <a:t>we</a:t>
            </a:r>
            <a:r>
              <a:rPr lang="fr-FR" dirty="0"/>
              <a:t> show </a:t>
            </a:r>
            <a:r>
              <a:rPr lang="fr-FR" dirty="0" err="1"/>
              <a:t>that</a:t>
            </a:r>
            <a:r>
              <a:rPr lang="fr-FR" dirty="0"/>
              <a:t> […]</a:t>
            </a:r>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29</a:t>
            </a:fld>
            <a:endParaRPr lang="fr-FR"/>
          </a:p>
        </p:txBody>
      </p:sp>
    </p:spTree>
    <p:extLst>
      <p:ext uri="{BB962C8B-B14F-4D97-AF65-F5344CB8AC3E}">
        <p14:creationId xmlns:p14="http://schemas.microsoft.com/office/powerpoint/2010/main" val="4068153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Here:</a:t>
            </a:r>
          </a:p>
          <a:p>
            <a:pPr marL="171450" indent="-171450">
              <a:buFontTx/>
              <a:buChar char="-"/>
            </a:pPr>
            <a:r>
              <a:rPr lang="fr-FR" dirty="0"/>
              <a:t>Strategic interactions are </a:t>
            </a:r>
            <a:r>
              <a:rPr lang="fr-FR" dirty="0" err="1"/>
              <a:t>such</a:t>
            </a:r>
            <a:r>
              <a:rPr lang="fr-FR" dirty="0"/>
              <a:t> </a:t>
            </a:r>
            <a:r>
              <a:rPr lang="fr-FR" dirty="0" err="1"/>
              <a:t>that</a:t>
            </a:r>
            <a:r>
              <a:rPr lang="fr-FR" dirty="0"/>
              <a:t> : </a:t>
            </a:r>
          </a:p>
          <a:p>
            <a:pPr marL="628650" lvl="1" indent="-171450">
              <a:buFontTx/>
              <a:buChar char="-"/>
            </a:pPr>
            <a:r>
              <a:rPr lang="fr-FR" dirty="0"/>
              <a:t>They sure can trigger race to the </a:t>
            </a:r>
            <a:r>
              <a:rPr lang="fr-FR" dirty="0" err="1"/>
              <a:t>bottom</a:t>
            </a:r>
            <a:r>
              <a:rPr lang="fr-FR" dirty="0"/>
              <a:t>, as </a:t>
            </a:r>
            <a:r>
              <a:rPr lang="fr-FR" dirty="0" err="1"/>
              <a:t>illustrated</a:t>
            </a:r>
            <a:r>
              <a:rPr lang="fr-FR" dirty="0"/>
              <a:t> in the </a:t>
            </a:r>
            <a:r>
              <a:rPr lang="fr-FR" dirty="0" err="1"/>
              <a:t>literature</a:t>
            </a:r>
            <a:r>
              <a:rPr lang="fr-FR" dirty="0"/>
              <a:t>. </a:t>
            </a:r>
          </a:p>
          <a:p>
            <a:pPr marL="628650" lvl="1" indent="-171450">
              <a:buFontTx/>
              <a:buChar char="-"/>
            </a:pPr>
            <a:r>
              <a:rPr lang="fr-FR" dirty="0"/>
              <a:t>However, they can also </a:t>
            </a:r>
            <a:r>
              <a:rPr lang="fr-FR" dirty="0" err="1"/>
              <a:t>be</a:t>
            </a:r>
            <a:r>
              <a:rPr lang="fr-FR" dirty="0"/>
              <a:t> </a:t>
            </a:r>
            <a:r>
              <a:rPr lang="fr-FR" dirty="0" err="1"/>
              <a:t>leveraged</a:t>
            </a:r>
            <a:r>
              <a:rPr lang="fr-FR" dirty="0"/>
              <a:t> for market </a:t>
            </a:r>
            <a:r>
              <a:rPr lang="fr-FR" dirty="0" err="1"/>
              <a:t>based</a:t>
            </a:r>
            <a:r>
              <a:rPr lang="fr-FR" dirty="0"/>
              <a:t> conservation </a:t>
            </a:r>
            <a:r>
              <a:rPr lang="fr-FR" dirty="0" err="1"/>
              <a:t>policies</a:t>
            </a:r>
            <a:endParaRPr lang="fr-FR" dirty="0"/>
          </a:p>
          <a:p>
            <a:pPr marL="628650" lvl="1" indent="-171450">
              <a:buFontTx/>
              <a:buChar char="-"/>
            </a:pPr>
            <a:r>
              <a:rPr lang="fr-FR" dirty="0"/>
              <a:t>And </a:t>
            </a:r>
            <a:r>
              <a:rPr lang="fr-FR" dirty="0" err="1"/>
              <a:t>policies</a:t>
            </a:r>
            <a:r>
              <a:rPr lang="fr-FR" dirty="0"/>
              <a:t> to </a:t>
            </a:r>
            <a:r>
              <a:rPr lang="fr-FR" dirty="0" err="1"/>
              <a:t>remedy</a:t>
            </a:r>
            <a:r>
              <a:rPr lang="fr-FR" dirty="0"/>
              <a:t> the cause of </a:t>
            </a:r>
            <a:r>
              <a:rPr lang="fr-FR" dirty="0" err="1"/>
              <a:t>strategic</a:t>
            </a:r>
            <a:r>
              <a:rPr lang="fr-FR" dirty="0"/>
              <a:t> interactions, for </a:t>
            </a:r>
            <a:r>
              <a:rPr lang="fr-FR" dirty="0" err="1"/>
              <a:t>example</a:t>
            </a:r>
            <a:r>
              <a:rPr lang="fr-FR" dirty="0"/>
              <a:t> </a:t>
            </a:r>
            <a:r>
              <a:rPr lang="fr-FR" dirty="0" err="1"/>
              <a:t>remedying</a:t>
            </a:r>
            <a:r>
              <a:rPr lang="fr-FR" dirty="0"/>
              <a:t> spatial </a:t>
            </a:r>
            <a:r>
              <a:rPr lang="fr-FR" dirty="0" err="1"/>
              <a:t>spillovers</a:t>
            </a:r>
            <a:r>
              <a:rPr lang="fr-FR" dirty="0"/>
              <a:t>, </a:t>
            </a:r>
            <a:r>
              <a:rPr lang="fr-FR" dirty="0" err="1"/>
              <a:t>may</a:t>
            </a:r>
            <a:r>
              <a:rPr lang="fr-FR" dirty="0"/>
              <a:t> not </a:t>
            </a:r>
            <a:r>
              <a:rPr lang="fr-FR" dirty="0" err="1"/>
              <a:t>be</a:t>
            </a:r>
            <a:r>
              <a:rPr lang="fr-FR" dirty="0"/>
              <a:t> as intuitive as </a:t>
            </a:r>
            <a:r>
              <a:rPr lang="fr-FR" dirty="0" err="1"/>
              <a:t>suppressing</a:t>
            </a:r>
            <a:r>
              <a:rPr lang="fr-FR" dirty="0"/>
              <a:t> the </a:t>
            </a:r>
            <a:r>
              <a:rPr lang="fr-FR" dirty="0" err="1"/>
              <a:t>spillover</a:t>
            </a:r>
            <a:r>
              <a:rPr lang="fr-FR" dirty="0"/>
              <a:t> </a:t>
            </a:r>
            <a:r>
              <a:rPr lang="fr-FR" dirty="0" err="1"/>
              <a:t>altogether</a:t>
            </a:r>
            <a:r>
              <a:rPr lang="fr-FR" dirty="0"/>
              <a:t>. </a:t>
            </a:r>
            <a:br>
              <a:rPr lang="fr-FR" dirty="0"/>
            </a:br>
            <a:r>
              <a:rPr lang="fr-FR" dirty="0"/>
              <a:t>[TO REFINE]</a:t>
            </a:r>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31</a:t>
            </a:fld>
            <a:endParaRPr lang="fr-FR"/>
          </a:p>
        </p:txBody>
      </p:sp>
    </p:spTree>
    <p:extLst>
      <p:ext uri="{BB962C8B-B14F-4D97-AF65-F5344CB8AC3E}">
        <p14:creationId xmlns:p14="http://schemas.microsoft.com/office/powerpoint/2010/main" val="2747864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Toutes les nouvelles analyses de sensibilité du papier, et voir les chiffres sur les </a:t>
            </a:r>
            <a:r>
              <a:rPr lang="fr-FR" dirty="0" err="1"/>
              <a:t>stated</a:t>
            </a:r>
            <a:r>
              <a:rPr lang="fr-FR" dirty="0"/>
              <a:t> </a:t>
            </a:r>
            <a:r>
              <a:rPr lang="fr-FR" dirty="0" err="1"/>
              <a:t>preferences</a:t>
            </a:r>
            <a:r>
              <a:rPr lang="fr-FR" dirty="0"/>
              <a:t>, peut être les articles qu’on nous a envoyé au sujet des vietnamiens. </a:t>
            </a:r>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59</a:t>
            </a:fld>
            <a:endParaRPr lang="fr-FR"/>
          </a:p>
        </p:txBody>
      </p:sp>
    </p:spTree>
    <p:extLst>
      <p:ext uri="{BB962C8B-B14F-4D97-AF65-F5344CB8AC3E}">
        <p14:creationId xmlns:p14="http://schemas.microsoft.com/office/powerpoint/2010/main" val="3831189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It mixes </a:t>
            </a:r>
            <a:r>
              <a:rPr lang="fr-FR" dirty="0" err="1"/>
              <a:t>economic</a:t>
            </a:r>
            <a:r>
              <a:rPr lang="fr-FR" dirty="0"/>
              <a:t> modeling</a:t>
            </a:r>
          </a:p>
          <a:p>
            <a:pPr marL="171450" indent="-171450">
              <a:buFontTx/>
              <a:buChar char="-"/>
            </a:pPr>
            <a:r>
              <a:rPr lang="fr-FR" dirty="0"/>
              <a:t>With </a:t>
            </a:r>
            <a:r>
              <a:rPr lang="fr-FR" dirty="0" err="1"/>
              <a:t>ecological</a:t>
            </a:r>
            <a:r>
              <a:rPr lang="fr-FR" dirty="0"/>
              <a:t> modeling</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4</a:t>
            </a:fld>
            <a:endParaRPr lang="fr-FR"/>
          </a:p>
        </p:txBody>
      </p:sp>
    </p:spTree>
    <p:extLst>
      <p:ext uri="{BB962C8B-B14F-4D97-AF65-F5344CB8AC3E}">
        <p14:creationId xmlns:p14="http://schemas.microsoft.com/office/powerpoint/2010/main" val="1846675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51669-F282-2E97-9E39-B0A49A4FFDA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60CA73B-6E3B-F951-E86B-800566BF06E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41F1D1-E4E4-8D03-83ED-9E1297B70D91}"/>
              </a:ext>
            </a:extLst>
          </p:cNvPr>
          <p:cNvSpPr>
            <a:spLocks noGrp="1"/>
          </p:cNvSpPr>
          <p:nvPr>
            <p:ph type="body" idx="1"/>
          </p:nvPr>
        </p:nvSpPr>
        <p:spPr/>
        <p:txBody>
          <a:bodyPr/>
          <a:lstStyle/>
          <a:p>
            <a:r>
              <a:rPr lang="fr-FR" dirty="0"/>
              <a:t>Toutes les nouvelles analyses de sensibilité du papier, et voir les chiffres sur les </a:t>
            </a:r>
            <a:r>
              <a:rPr lang="fr-FR" dirty="0" err="1"/>
              <a:t>stated</a:t>
            </a:r>
            <a:r>
              <a:rPr lang="fr-FR" dirty="0"/>
              <a:t> </a:t>
            </a:r>
            <a:r>
              <a:rPr lang="fr-FR" dirty="0" err="1"/>
              <a:t>preferences</a:t>
            </a:r>
            <a:r>
              <a:rPr lang="fr-FR" dirty="0"/>
              <a:t>, peut être les articles qu’on nous a envoyé au sujet des vietnamiens. </a:t>
            </a:r>
          </a:p>
        </p:txBody>
      </p:sp>
      <p:sp>
        <p:nvSpPr>
          <p:cNvPr id="4" name="Espace réservé du numéro de diapositive 3">
            <a:extLst>
              <a:ext uri="{FF2B5EF4-FFF2-40B4-BE49-F238E27FC236}">
                <a16:creationId xmlns:a16="http://schemas.microsoft.com/office/drawing/2014/main" id="{DCC619D1-F759-E01F-6729-2D739716C5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092EA-CB49-4499-A44B-926B8CF9594C}"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69063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E4991-2871-40D5-B882-1DDB72058D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AACE9C-E3E0-E563-7129-EC82B7C1614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5FCD2AE-CB28-1F50-0839-1E24E8BB59B8}"/>
              </a:ext>
            </a:extLst>
          </p:cNvPr>
          <p:cNvSpPr>
            <a:spLocks noGrp="1"/>
          </p:cNvSpPr>
          <p:nvPr>
            <p:ph type="body" idx="1"/>
          </p:nvPr>
        </p:nvSpPr>
        <p:spPr/>
        <p:txBody>
          <a:bodyPr/>
          <a:lstStyle/>
          <a:p>
            <a:r>
              <a:rPr lang="fr-FR" dirty="0"/>
              <a:t>Toutes les nouvelles analyses de sensibilité du papier, et voir les chiffres sur les </a:t>
            </a:r>
            <a:r>
              <a:rPr lang="fr-FR" dirty="0" err="1"/>
              <a:t>stated</a:t>
            </a:r>
            <a:r>
              <a:rPr lang="fr-FR" dirty="0"/>
              <a:t> </a:t>
            </a:r>
            <a:r>
              <a:rPr lang="fr-FR" dirty="0" err="1"/>
              <a:t>preferences</a:t>
            </a:r>
            <a:r>
              <a:rPr lang="fr-FR" dirty="0"/>
              <a:t>, peut être les articles qu’on nous a envoyé au sujet des vietnamiens. </a:t>
            </a:r>
          </a:p>
        </p:txBody>
      </p:sp>
      <p:sp>
        <p:nvSpPr>
          <p:cNvPr id="4" name="Espace réservé du numéro de diapositive 3">
            <a:extLst>
              <a:ext uri="{FF2B5EF4-FFF2-40B4-BE49-F238E27FC236}">
                <a16:creationId xmlns:a16="http://schemas.microsoft.com/office/drawing/2014/main" id="{5C9F655A-03AF-B8E1-49D7-1022FF75CD5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092EA-CB49-4499-A44B-926B8CF9594C}"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98265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Limited </a:t>
            </a:r>
            <a:r>
              <a:rPr lang="fr-FR" dirty="0" err="1"/>
              <a:t>number</a:t>
            </a:r>
            <a:r>
              <a:rPr lang="fr-FR" dirty="0"/>
              <a:t> of </a:t>
            </a:r>
            <a:r>
              <a:rPr lang="fr-FR" dirty="0" err="1"/>
              <a:t>farmers</a:t>
            </a:r>
            <a:r>
              <a:rPr lang="fr-FR" dirty="0"/>
              <a:t> as </a:t>
            </a:r>
            <a:r>
              <a:rPr lang="fr-FR" dirty="0" err="1"/>
              <a:t>there</a:t>
            </a:r>
            <a:r>
              <a:rPr lang="fr-FR" dirty="0"/>
              <a:t> are </a:t>
            </a:r>
            <a:r>
              <a:rPr lang="fr-FR" dirty="0" err="1"/>
              <a:t>set-up</a:t>
            </a:r>
            <a:r>
              <a:rPr lang="fr-FR" dirty="0"/>
              <a:t> costs, </a:t>
            </a:r>
            <a:r>
              <a:rPr lang="fr-FR" dirty="0" err="1"/>
              <a:t>which</a:t>
            </a:r>
            <a:r>
              <a:rPr lang="fr-FR" dirty="0"/>
              <a:t> </a:t>
            </a:r>
            <a:r>
              <a:rPr lang="fr-FR" dirty="0" err="1"/>
              <a:t>we</a:t>
            </a:r>
            <a:r>
              <a:rPr lang="fr-FR" dirty="0"/>
              <a:t> have </a:t>
            </a:r>
            <a:r>
              <a:rPr lang="fr-FR" dirty="0" err="1"/>
              <a:t>averaged</a:t>
            </a:r>
            <a:r>
              <a:rPr lang="fr-FR" dirty="0"/>
              <a:t> in the unit production costs, but they </a:t>
            </a:r>
            <a:r>
              <a:rPr lang="fr-FR" dirty="0" err="1"/>
              <a:t>exist</a:t>
            </a:r>
            <a:r>
              <a:rPr lang="fr-FR" dirty="0"/>
              <a:t>. </a:t>
            </a:r>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73</a:t>
            </a:fld>
            <a:endParaRPr lang="fr-FR"/>
          </a:p>
        </p:txBody>
      </p:sp>
    </p:spTree>
    <p:extLst>
      <p:ext uri="{BB962C8B-B14F-4D97-AF65-F5344CB8AC3E}">
        <p14:creationId xmlns:p14="http://schemas.microsoft.com/office/powerpoint/2010/main" val="3136581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Reportedly</a:t>
            </a:r>
            <a:r>
              <a:rPr lang="fr-FR" dirty="0"/>
              <a:t> been the case of cartel </a:t>
            </a:r>
            <a:r>
              <a:rPr lang="fr-FR" dirty="0" err="1"/>
              <a:t>takeover</a:t>
            </a:r>
            <a:r>
              <a:rPr lang="fr-FR" dirty="0"/>
              <a:t> </a:t>
            </a:r>
            <a:r>
              <a:rPr lang="fr-FR" dirty="0" err="1"/>
              <a:t>legal</a:t>
            </a:r>
            <a:r>
              <a:rPr lang="fr-FR" dirty="0"/>
              <a:t> </a:t>
            </a:r>
            <a:r>
              <a:rPr lang="fr-FR" dirty="0" err="1"/>
              <a:t>means</a:t>
            </a:r>
            <a:r>
              <a:rPr lang="fr-FR" dirty="0"/>
              <a:t> of production, in the case of </a:t>
            </a:r>
            <a:r>
              <a:rPr lang="fr-FR" dirty="0" err="1"/>
              <a:t>Shrimp</a:t>
            </a:r>
            <a:r>
              <a:rPr lang="fr-FR" dirty="0"/>
              <a:t> in Sinaloa. </a:t>
            </a:r>
          </a:p>
          <a:p>
            <a:r>
              <a:rPr lang="fr-FR" dirty="0"/>
              <a:t>However, have not </a:t>
            </a:r>
            <a:r>
              <a:rPr lang="fr-FR" dirty="0" err="1"/>
              <a:t>seen</a:t>
            </a:r>
            <a:r>
              <a:rPr lang="fr-FR" dirty="0"/>
              <a:t> a </a:t>
            </a:r>
            <a:r>
              <a:rPr lang="fr-FR" dirty="0" err="1"/>
              <a:t>conjunction</a:t>
            </a:r>
            <a:r>
              <a:rPr lang="fr-FR" dirty="0"/>
              <a:t> of (i) </a:t>
            </a:r>
            <a:r>
              <a:rPr lang="fr-FR" dirty="0" err="1"/>
              <a:t>monopoly</a:t>
            </a:r>
            <a:r>
              <a:rPr lang="fr-FR" dirty="0"/>
              <a:t>, (ii) on an </a:t>
            </a:r>
            <a:r>
              <a:rPr lang="fr-FR" dirty="0" err="1"/>
              <a:t>illegal</a:t>
            </a:r>
            <a:r>
              <a:rPr lang="fr-FR" dirty="0"/>
              <a:t> market, (iii)</a:t>
            </a:r>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74</a:t>
            </a:fld>
            <a:endParaRPr lang="fr-FR"/>
          </a:p>
        </p:txBody>
      </p:sp>
    </p:spTree>
    <p:extLst>
      <p:ext uri="{BB962C8B-B14F-4D97-AF65-F5344CB8AC3E}">
        <p14:creationId xmlns:p14="http://schemas.microsoft.com/office/powerpoint/2010/main" val="1970118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24862-A82E-FC12-B798-27C687ED1C7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F17DC11-8DEA-E95D-A74B-765734A4F6B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F862429-79E9-C2B3-1DF3-4D4FFB65DD91}"/>
              </a:ext>
            </a:extLst>
          </p:cNvPr>
          <p:cNvSpPr>
            <a:spLocks noGrp="1"/>
          </p:cNvSpPr>
          <p:nvPr>
            <p:ph type="body" idx="1"/>
          </p:nvPr>
        </p:nvSpPr>
        <p:spPr/>
        <p:txBody>
          <a:bodyPr/>
          <a:lstStyle/>
          <a:p>
            <a:r>
              <a:rPr lang="fr-FR" dirty="0"/>
              <a:t>Toutes les nouvelles analyses de sensibilité du papier, et voir les chiffres sur les </a:t>
            </a:r>
            <a:r>
              <a:rPr lang="fr-FR" dirty="0" err="1"/>
              <a:t>stated</a:t>
            </a:r>
            <a:r>
              <a:rPr lang="fr-FR" dirty="0"/>
              <a:t> </a:t>
            </a:r>
            <a:r>
              <a:rPr lang="fr-FR" dirty="0" err="1"/>
              <a:t>preferences</a:t>
            </a:r>
            <a:r>
              <a:rPr lang="fr-FR" dirty="0"/>
              <a:t>, peut être les articles qu’on nous a envoyé au sujet des vietnamiens. </a:t>
            </a:r>
          </a:p>
        </p:txBody>
      </p:sp>
      <p:sp>
        <p:nvSpPr>
          <p:cNvPr id="4" name="Espace réservé du numéro de diapositive 3">
            <a:extLst>
              <a:ext uri="{FF2B5EF4-FFF2-40B4-BE49-F238E27FC236}">
                <a16:creationId xmlns:a16="http://schemas.microsoft.com/office/drawing/2014/main" id="{90B2DA1C-6A0B-A1A2-86F9-4B4A555FC4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092EA-CB49-4499-A44B-926B8CF9594C}"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5259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0E54B-8E7E-320F-B723-3F1DBCF532A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DC2CE52-3CF1-42C2-2124-AA358F21C20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AFC1ABF-3FAE-A46C-9344-F52603CCF7E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1DDECB6-3817-EBEA-0023-A807DC77E691}"/>
              </a:ext>
            </a:extLst>
          </p:cNvPr>
          <p:cNvSpPr>
            <a:spLocks noGrp="1"/>
          </p:cNvSpPr>
          <p:nvPr>
            <p:ph type="sldNum" sz="quarter" idx="5"/>
          </p:nvPr>
        </p:nvSpPr>
        <p:spPr/>
        <p:txBody>
          <a:bodyPr/>
          <a:lstStyle/>
          <a:p>
            <a:fld id="{F1F092EA-CB49-4499-A44B-926B8CF9594C}" type="slidenum">
              <a:rPr lang="fr-FR" smtClean="0"/>
              <a:t>76</a:t>
            </a:fld>
            <a:endParaRPr lang="fr-FR"/>
          </a:p>
        </p:txBody>
      </p:sp>
    </p:spTree>
    <p:extLst>
      <p:ext uri="{BB962C8B-B14F-4D97-AF65-F5344CB8AC3E}">
        <p14:creationId xmlns:p14="http://schemas.microsoft.com/office/powerpoint/2010/main" val="1783645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63B78-9B14-E672-76D0-9546C29B06B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33F6811-112B-5BC3-3DBB-294842CEE71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BE1AF0A-DBA0-F99F-92E9-7E6CE15E6EC2}"/>
              </a:ext>
            </a:extLst>
          </p:cNvPr>
          <p:cNvSpPr>
            <a:spLocks noGrp="1"/>
          </p:cNvSpPr>
          <p:nvPr>
            <p:ph type="body" idx="1"/>
          </p:nvPr>
        </p:nvSpPr>
        <p:spPr/>
        <p:txBody>
          <a:bodyPr/>
          <a:lstStyle/>
          <a:p>
            <a:r>
              <a:rPr lang="fr-FR" dirty="0"/>
              <a:t>)</a:t>
            </a:r>
          </a:p>
        </p:txBody>
      </p:sp>
      <p:sp>
        <p:nvSpPr>
          <p:cNvPr id="4" name="Espace réservé du numéro de diapositive 3">
            <a:extLst>
              <a:ext uri="{FF2B5EF4-FFF2-40B4-BE49-F238E27FC236}">
                <a16:creationId xmlns:a16="http://schemas.microsoft.com/office/drawing/2014/main" id="{7B828DDD-1F4E-4F06-AD9C-24E75FB114A3}"/>
              </a:ext>
            </a:extLst>
          </p:cNvPr>
          <p:cNvSpPr>
            <a:spLocks noGrp="1"/>
          </p:cNvSpPr>
          <p:nvPr>
            <p:ph type="sldNum" sz="quarter" idx="5"/>
          </p:nvPr>
        </p:nvSpPr>
        <p:spPr/>
        <p:txBody>
          <a:bodyPr/>
          <a:lstStyle/>
          <a:p>
            <a:fld id="{F1F092EA-CB49-4499-A44B-926B8CF9594C}" type="slidenum">
              <a:rPr lang="fr-FR" smtClean="0"/>
              <a:t>77</a:t>
            </a:fld>
            <a:endParaRPr lang="fr-FR"/>
          </a:p>
        </p:txBody>
      </p:sp>
    </p:spTree>
    <p:extLst>
      <p:ext uri="{BB962C8B-B14F-4D97-AF65-F5344CB8AC3E}">
        <p14:creationId xmlns:p14="http://schemas.microsoft.com/office/powerpoint/2010/main" val="1167514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11DFA-1161-7E0A-892D-1904F07295E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C32B9A2-E6C9-E9C2-4A49-63670F4BC39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1E902A8-87A0-7784-6FFE-341644F651AD}"/>
              </a:ext>
            </a:extLst>
          </p:cNvPr>
          <p:cNvSpPr>
            <a:spLocks noGrp="1"/>
          </p:cNvSpPr>
          <p:nvPr>
            <p:ph type="body" idx="1"/>
          </p:nvPr>
        </p:nvSpPr>
        <p:spPr/>
        <p:txBody>
          <a:bodyPr/>
          <a:lstStyle/>
          <a:p>
            <a:r>
              <a:rPr lang="fr-FR" dirty="0"/>
              <a:t>Toutes les nouvelles analyses de sensibilité du papier, et voir les chiffres sur les </a:t>
            </a:r>
            <a:r>
              <a:rPr lang="fr-FR" dirty="0" err="1"/>
              <a:t>stated</a:t>
            </a:r>
            <a:r>
              <a:rPr lang="fr-FR" dirty="0"/>
              <a:t> </a:t>
            </a:r>
            <a:r>
              <a:rPr lang="fr-FR" dirty="0" err="1"/>
              <a:t>preferences</a:t>
            </a:r>
            <a:r>
              <a:rPr lang="fr-FR" dirty="0"/>
              <a:t>, peut être les articles qu’on nous a envoyé au sujet des vietnamiens. </a:t>
            </a:r>
          </a:p>
        </p:txBody>
      </p:sp>
      <p:sp>
        <p:nvSpPr>
          <p:cNvPr id="4" name="Espace réservé du numéro de diapositive 3">
            <a:extLst>
              <a:ext uri="{FF2B5EF4-FFF2-40B4-BE49-F238E27FC236}">
                <a16:creationId xmlns:a16="http://schemas.microsoft.com/office/drawing/2014/main" id="{97A0ED3E-24A3-02B6-D3EE-20E70A9557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092EA-CB49-4499-A44B-926B8CF9594C}"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4978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rtl="0"/>
            <a:r>
              <a:rPr lang="en-US" sz="1800" b="0" i="0" u="none" strike="noStrike" dirty="0">
                <a:solidFill>
                  <a:srgbClr val="000000"/>
                </a:solidFill>
                <a:effectLst/>
                <a:latin typeface="Times New Roman" panose="02020603050405020304" pitchFamily="18" charset="0"/>
              </a:rPr>
              <a:t>In the case of increased demand, as well as a lowering in the price of wild totoaba, we see that</a:t>
            </a:r>
          </a:p>
          <a:p>
            <a:pPr marL="285750" indent="-285750" algn="just" rtl="0">
              <a:buFontTx/>
              <a:buChar char="-"/>
            </a:pPr>
            <a:r>
              <a:rPr lang="en-US" sz="1800" b="0" i="0" u="none" strike="noStrike" dirty="0">
                <a:solidFill>
                  <a:srgbClr val="000000"/>
                </a:solidFill>
                <a:effectLst/>
                <a:latin typeface="Times New Roman" panose="02020603050405020304" pitchFamily="18" charset="0"/>
              </a:rPr>
              <a:t>moderate increases in demand can be tolerated (below 20%) in the quantity scenario under high substitutability, a little more if substitutability is very large</a:t>
            </a:r>
          </a:p>
          <a:p>
            <a:pPr marL="171450" indent="-171450" algn="just" rtl="0">
              <a:buFontTx/>
              <a:buChar char="-"/>
            </a:pPr>
            <a:r>
              <a:rPr lang="en-US" sz="1800" b="0" i="0" u="none" strike="noStrike" dirty="0">
                <a:solidFill>
                  <a:srgbClr val="000000"/>
                </a:solidFill>
                <a:effectLst/>
                <a:latin typeface="Times New Roman" panose="02020603050405020304" pitchFamily="18" charset="0"/>
              </a:rPr>
              <a:t>If substitutability is very low, this risks a population collapse. </a:t>
            </a:r>
          </a:p>
          <a:p>
            <a:pPr marL="171450" indent="-171450" algn="just" rtl="0">
              <a:buFontTx/>
              <a:buChar char="-"/>
            </a:pPr>
            <a:r>
              <a:rPr lang="en-US" sz="1800" b="0" i="0" u="none" strike="noStrike" dirty="0">
                <a:solidFill>
                  <a:srgbClr val="000000"/>
                </a:solidFill>
                <a:effectLst/>
                <a:latin typeface="Times New Roman" panose="02020603050405020304" pitchFamily="18" charset="0"/>
              </a:rPr>
              <a:t>Renew the call for integrated approach. </a:t>
            </a:r>
            <a:endParaRPr lang="en-US" b="0" dirty="0">
              <a:effectLst/>
            </a:endParaRPr>
          </a:p>
          <a:p>
            <a:br>
              <a:rPr lang="en-US" dirty="0"/>
            </a:br>
            <a:endParaRPr lang="fr-FR" dirty="0"/>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81</a:t>
            </a:fld>
            <a:endParaRPr lang="fr-FR"/>
          </a:p>
        </p:txBody>
      </p:sp>
    </p:spTree>
    <p:extLst>
      <p:ext uri="{BB962C8B-B14F-4D97-AF65-F5344CB8AC3E}">
        <p14:creationId xmlns:p14="http://schemas.microsoft.com/office/powerpoint/2010/main" val="2451613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0D525-8509-7C1A-B1F7-320ACA1C56A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DC146CD-FA39-81B5-CD39-76FF35AB8EF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BFDCB9D-67EB-FBA4-6EC7-66984F873C2F}"/>
              </a:ext>
            </a:extLst>
          </p:cNvPr>
          <p:cNvSpPr>
            <a:spLocks noGrp="1"/>
          </p:cNvSpPr>
          <p:nvPr>
            <p:ph type="body" idx="1"/>
          </p:nvPr>
        </p:nvSpPr>
        <p:spPr/>
        <p:txBody>
          <a:bodyPr/>
          <a:lstStyle/>
          <a:p>
            <a:r>
              <a:rPr lang="fr-FR" dirty="0"/>
              <a:t>Toutes les nouvelles analyses de sensibilité du papier, et voir les chiffres sur les </a:t>
            </a:r>
            <a:r>
              <a:rPr lang="fr-FR" dirty="0" err="1"/>
              <a:t>stated</a:t>
            </a:r>
            <a:r>
              <a:rPr lang="fr-FR" dirty="0"/>
              <a:t> </a:t>
            </a:r>
            <a:r>
              <a:rPr lang="fr-FR" dirty="0" err="1"/>
              <a:t>preferences</a:t>
            </a:r>
            <a:r>
              <a:rPr lang="fr-FR" dirty="0"/>
              <a:t>, peut être les articles qu’on nous a envoyé au sujet des vietnamiens. </a:t>
            </a:r>
          </a:p>
        </p:txBody>
      </p:sp>
      <p:sp>
        <p:nvSpPr>
          <p:cNvPr id="4" name="Espace réservé du numéro de diapositive 3">
            <a:extLst>
              <a:ext uri="{FF2B5EF4-FFF2-40B4-BE49-F238E27FC236}">
                <a16:creationId xmlns:a16="http://schemas.microsoft.com/office/drawing/2014/main" id="{769A41E5-1054-4536-C7C4-E1543103DE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092EA-CB49-4499-A44B-926B8CF9594C}"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5773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5</a:t>
            </a:fld>
            <a:endParaRPr lang="fr-FR"/>
          </a:p>
        </p:txBody>
      </p:sp>
    </p:spTree>
    <p:extLst>
      <p:ext uri="{BB962C8B-B14F-4D97-AF65-F5344CB8AC3E}">
        <p14:creationId xmlns:p14="http://schemas.microsoft.com/office/powerpoint/2010/main" val="3604609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For the </a:t>
            </a:r>
            <a:r>
              <a:rPr lang="fr-FR" dirty="0" err="1"/>
              <a:t>welfare</a:t>
            </a:r>
            <a:r>
              <a:rPr lang="fr-FR" dirty="0"/>
              <a:t> analysis part in a partial equilibrium setting : </a:t>
            </a:r>
          </a:p>
          <a:p>
            <a:pPr marL="171450" indent="-171450">
              <a:buFontTx/>
              <a:buChar char="-"/>
            </a:pPr>
            <a:r>
              <a:rPr lang="fr-FR" dirty="0"/>
              <a:t>Need information on : </a:t>
            </a:r>
          </a:p>
          <a:p>
            <a:pPr marL="628650" lvl="1" indent="-171450">
              <a:buFontTx/>
              <a:buChar char="-"/>
            </a:pPr>
            <a:r>
              <a:rPr lang="fr-FR" dirty="0"/>
              <a:t>Demand : can </a:t>
            </a:r>
            <a:r>
              <a:rPr lang="fr-FR" dirty="0" err="1"/>
              <a:t>be</a:t>
            </a:r>
            <a:r>
              <a:rPr lang="fr-FR" dirty="0"/>
              <a:t> a rough </a:t>
            </a:r>
            <a:r>
              <a:rPr lang="fr-FR" dirty="0" err="1"/>
              <a:t>evaluation</a:t>
            </a:r>
            <a:r>
              <a:rPr lang="fr-FR" dirty="0"/>
              <a:t>, </a:t>
            </a:r>
            <a:r>
              <a:rPr lang="fr-FR" dirty="0" err="1"/>
              <a:t>our</a:t>
            </a:r>
            <a:r>
              <a:rPr lang="fr-FR" dirty="0"/>
              <a:t> data </a:t>
            </a:r>
            <a:r>
              <a:rPr lang="fr-FR" dirty="0" err="1"/>
              <a:t>may</a:t>
            </a:r>
            <a:r>
              <a:rPr lang="fr-FR" dirty="0"/>
              <a:t> </a:t>
            </a:r>
            <a:r>
              <a:rPr lang="fr-FR" dirty="0" err="1"/>
              <a:t>be</a:t>
            </a:r>
            <a:r>
              <a:rPr lang="fr-FR" dirty="0"/>
              <a:t> </a:t>
            </a:r>
            <a:r>
              <a:rPr lang="fr-FR" dirty="0" err="1"/>
              <a:t>suited</a:t>
            </a:r>
            <a:r>
              <a:rPr lang="fr-FR" dirty="0"/>
              <a:t> but </a:t>
            </a:r>
            <a:r>
              <a:rPr lang="fr-FR" dirty="0" err="1"/>
              <a:t>unsure</a:t>
            </a:r>
            <a:endParaRPr lang="fr-FR" dirty="0"/>
          </a:p>
          <a:p>
            <a:pPr marL="628650" lvl="1" indent="-171450">
              <a:buFontTx/>
              <a:buChar char="-"/>
            </a:pPr>
            <a:r>
              <a:rPr lang="fr-FR" dirty="0"/>
              <a:t>Profit change : </a:t>
            </a:r>
            <a:r>
              <a:rPr lang="fr-FR" dirty="0" err="1"/>
              <a:t>we</a:t>
            </a:r>
            <a:r>
              <a:rPr lang="fr-FR" dirty="0"/>
              <a:t> do </a:t>
            </a:r>
            <a:r>
              <a:rPr lang="fr-FR" dirty="0" err="1"/>
              <a:t>it</a:t>
            </a:r>
            <a:endParaRPr lang="fr-FR" dirty="0"/>
          </a:p>
          <a:p>
            <a:pPr marL="628650" lvl="1"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83</a:t>
            </a:fld>
            <a:endParaRPr lang="fr-FR"/>
          </a:p>
        </p:txBody>
      </p:sp>
    </p:spTree>
    <p:extLst>
      <p:ext uri="{BB962C8B-B14F-4D97-AF65-F5344CB8AC3E}">
        <p14:creationId xmlns:p14="http://schemas.microsoft.com/office/powerpoint/2010/main" val="1455136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946E-A92B-D355-0714-91D060D7B63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561962F-E016-DF78-A591-D046A0813F3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9A8D266-CE80-AAE5-D1E6-AB3944A20041}"/>
              </a:ext>
            </a:extLst>
          </p:cNvPr>
          <p:cNvSpPr>
            <a:spLocks noGrp="1"/>
          </p:cNvSpPr>
          <p:nvPr>
            <p:ph type="body" idx="1"/>
          </p:nvPr>
        </p:nvSpPr>
        <p:spPr/>
        <p:txBody>
          <a:bodyPr/>
          <a:lstStyle/>
          <a:p>
            <a:pPr marL="628650" lvl="1" indent="-171450">
              <a:buFontTx/>
              <a:buChar char="-"/>
            </a:pPr>
            <a:r>
              <a:rPr lang="fr-FR" dirty="0" err="1"/>
              <a:t>We</a:t>
            </a:r>
            <a:r>
              <a:rPr lang="fr-FR" dirty="0"/>
              <a:t> do not have </a:t>
            </a:r>
            <a:r>
              <a:rPr lang="fr-FR" dirty="0" err="1"/>
              <a:t>overall</a:t>
            </a:r>
            <a:r>
              <a:rPr lang="fr-FR" dirty="0"/>
              <a:t> a </a:t>
            </a:r>
            <a:r>
              <a:rPr lang="fr-FR" dirty="0" err="1"/>
              <a:t>welfare</a:t>
            </a:r>
            <a:r>
              <a:rPr lang="fr-FR" dirty="0"/>
              <a:t> analysis</a:t>
            </a:r>
          </a:p>
          <a:p>
            <a:pPr marL="628650" lvl="1" indent="-171450">
              <a:buFontTx/>
              <a:buChar char="-"/>
            </a:pPr>
            <a:r>
              <a:rPr lang="fr-FR" dirty="0"/>
              <a:t>However, </a:t>
            </a:r>
            <a:r>
              <a:rPr lang="fr-FR" dirty="0" err="1"/>
              <a:t>we</a:t>
            </a:r>
            <a:r>
              <a:rPr lang="fr-FR" dirty="0"/>
              <a:t> </a:t>
            </a:r>
            <a:r>
              <a:rPr lang="fr-FR" dirty="0" err="1"/>
              <a:t>quantify</a:t>
            </a:r>
            <a:r>
              <a:rPr lang="fr-FR" dirty="0"/>
              <a:t> the </a:t>
            </a:r>
            <a:r>
              <a:rPr lang="fr-FR" dirty="0" err="1"/>
              <a:t>effects</a:t>
            </a:r>
            <a:r>
              <a:rPr lang="fr-FR" dirty="0"/>
              <a:t> of </a:t>
            </a:r>
            <a:r>
              <a:rPr lang="fr-FR" dirty="0" err="1"/>
              <a:t>policy</a:t>
            </a:r>
            <a:r>
              <a:rPr lang="fr-FR" dirty="0"/>
              <a:t> </a:t>
            </a:r>
            <a:r>
              <a:rPr lang="fr-FR" dirty="0" err="1"/>
              <a:t>measures</a:t>
            </a:r>
            <a:r>
              <a:rPr lang="fr-FR" dirty="0"/>
              <a:t> at </a:t>
            </a:r>
            <a:r>
              <a:rPr lang="fr-FR" dirty="0" err="1"/>
              <a:t>different</a:t>
            </a:r>
            <a:r>
              <a:rPr lang="fr-FR" dirty="0"/>
              <a:t> </a:t>
            </a:r>
            <a:r>
              <a:rPr lang="fr-FR" dirty="0" err="1"/>
              <a:t>levels</a:t>
            </a:r>
            <a:r>
              <a:rPr lang="fr-FR" dirty="0"/>
              <a:t> of the </a:t>
            </a:r>
            <a:r>
              <a:rPr lang="fr-FR" dirty="0" err="1"/>
              <a:t>supply</a:t>
            </a:r>
            <a:r>
              <a:rPr lang="fr-FR" dirty="0"/>
              <a:t> </a:t>
            </a:r>
            <a:r>
              <a:rPr lang="fr-FR" dirty="0" err="1"/>
              <a:t>chain</a:t>
            </a:r>
            <a:endParaRPr lang="fr-FR" dirty="0"/>
          </a:p>
          <a:p>
            <a:pPr marL="628650" lvl="1" indent="-171450">
              <a:buFontTx/>
              <a:buChar char="-"/>
            </a:pPr>
            <a:r>
              <a:rPr lang="fr-FR" dirty="0"/>
              <a:t>For a partial equilibrium analysis : </a:t>
            </a:r>
          </a:p>
          <a:p>
            <a:pPr marL="1085850" lvl="2" indent="-171450">
              <a:buFontTx/>
              <a:buChar char="-"/>
            </a:pPr>
            <a:r>
              <a:rPr lang="fr-FR" dirty="0"/>
              <a:t>Need consumer </a:t>
            </a:r>
            <a:r>
              <a:rPr lang="fr-FR" dirty="0" err="1"/>
              <a:t>side</a:t>
            </a:r>
            <a:r>
              <a:rPr lang="fr-FR" dirty="0"/>
              <a:t> : </a:t>
            </a:r>
            <a:r>
              <a:rPr lang="fr-FR" dirty="0" err="1"/>
              <a:t>we</a:t>
            </a:r>
            <a:r>
              <a:rPr lang="fr-FR" dirty="0"/>
              <a:t> could </a:t>
            </a:r>
            <a:r>
              <a:rPr lang="fr-FR" dirty="0" err="1"/>
              <a:t>estimate</a:t>
            </a:r>
            <a:r>
              <a:rPr lang="fr-FR" dirty="0"/>
              <a:t> the </a:t>
            </a:r>
            <a:r>
              <a:rPr lang="fr-FR" dirty="0" err="1"/>
              <a:t>loss</a:t>
            </a:r>
            <a:r>
              <a:rPr lang="fr-FR" dirty="0"/>
              <a:t> in consumer surplus</a:t>
            </a:r>
          </a:p>
          <a:p>
            <a:pPr marL="1085850" lvl="2" indent="-171450">
              <a:buFontTx/>
              <a:buChar char="-"/>
            </a:pPr>
            <a:r>
              <a:rPr lang="fr-FR" dirty="0"/>
              <a:t>Need non </a:t>
            </a:r>
            <a:r>
              <a:rPr lang="fr-FR" dirty="0" err="1"/>
              <a:t>consumptive</a:t>
            </a:r>
            <a:r>
              <a:rPr lang="fr-FR" dirty="0"/>
              <a:t> </a:t>
            </a:r>
            <a:r>
              <a:rPr lang="fr-FR" dirty="0" err="1"/>
              <a:t>benefits</a:t>
            </a:r>
            <a:r>
              <a:rPr lang="fr-FR" dirty="0"/>
              <a:t> : </a:t>
            </a:r>
            <a:r>
              <a:rPr lang="fr-FR" dirty="0" err="1"/>
              <a:t>very</a:t>
            </a:r>
            <a:r>
              <a:rPr lang="fr-FR" dirty="0"/>
              <a:t> </a:t>
            </a:r>
            <a:r>
              <a:rPr lang="fr-FR" dirty="0" err="1"/>
              <a:t>difficult</a:t>
            </a:r>
            <a:r>
              <a:rPr lang="fr-FR" dirty="0"/>
              <a:t> to </a:t>
            </a:r>
            <a:r>
              <a:rPr lang="fr-FR" dirty="0" err="1"/>
              <a:t>integrate</a:t>
            </a:r>
            <a:r>
              <a:rPr lang="fr-FR" dirty="0"/>
              <a:t>, as they are </a:t>
            </a:r>
            <a:r>
              <a:rPr lang="fr-FR" dirty="0" err="1"/>
              <a:t>unknown</a:t>
            </a:r>
            <a:r>
              <a:rPr lang="fr-FR" dirty="0"/>
              <a:t>, </a:t>
            </a:r>
            <a:r>
              <a:rPr lang="fr-FR" dirty="0" err="1"/>
              <a:t>especially</a:t>
            </a:r>
            <a:r>
              <a:rPr lang="fr-FR" dirty="0"/>
              <a:t> </a:t>
            </a:r>
            <a:r>
              <a:rPr lang="fr-FR" dirty="0" err="1"/>
              <a:t>related</a:t>
            </a:r>
            <a:r>
              <a:rPr lang="fr-FR" dirty="0"/>
              <a:t> to the </a:t>
            </a:r>
            <a:r>
              <a:rPr lang="fr-FR" dirty="0" err="1"/>
              <a:t>vaquita</a:t>
            </a:r>
            <a:endParaRPr lang="fr-FR" dirty="0"/>
          </a:p>
          <a:p>
            <a:pPr marL="628650" lvl="1" indent="-171450">
              <a:buFontTx/>
              <a:buChar char="-"/>
            </a:pPr>
            <a:r>
              <a:rPr lang="fr-FR" dirty="0"/>
              <a:t>For a more </a:t>
            </a:r>
            <a:r>
              <a:rPr lang="fr-FR" dirty="0" err="1"/>
              <a:t>general</a:t>
            </a:r>
            <a:r>
              <a:rPr lang="fr-FR" dirty="0"/>
              <a:t> equilibrium </a:t>
            </a:r>
            <a:r>
              <a:rPr lang="fr-FR" dirty="0" err="1"/>
              <a:t>approach</a:t>
            </a:r>
            <a:r>
              <a:rPr lang="fr-FR" dirty="0"/>
              <a:t>, </a:t>
            </a:r>
            <a:r>
              <a:rPr lang="fr-FR" dirty="0" err="1"/>
              <a:t>we</a:t>
            </a:r>
            <a:r>
              <a:rPr lang="fr-FR" dirty="0"/>
              <a:t> </a:t>
            </a:r>
            <a:r>
              <a:rPr lang="fr-FR" dirty="0" err="1"/>
              <a:t>lack</a:t>
            </a:r>
            <a:r>
              <a:rPr lang="fr-FR" dirty="0"/>
              <a:t> too </a:t>
            </a:r>
            <a:r>
              <a:rPr lang="fr-FR" dirty="0" err="1"/>
              <a:t>much</a:t>
            </a:r>
            <a:r>
              <a:rPr lang="fr-FR" dirty="0"/>
              <a:t> data : </a:t>
            </a:r>
          </a:p>
          <a:p>
            <a:pPr marL="1085850" lvl="2" indent="-171450">
              <a:buFontTx/>
              <a:buChar char="-"/>
            </a:pPr>
            <a:r>
              <a:rPr lang="fr-FR" dirty="0" err="1"/>
              <a:t>Reuse</a:t>
            </a:r>
            <a:r>
              <a:rPr lang="fr-FR" dirty="0"/>
              <a:t> of the </a:t>
            </a:r>
            <a:r>
              <a:rPr lang="fr-FR" dirty="0" err="1"/>
              <a:t>fleet</a:t>
            </a:r>
            <a:r>
              <a:rPr lang="fr-FR" dirty="0"/>
              <a:t> on the </a:t>
            </a:r>
            <a:r>
              <a:rPr lang="fr-FR" dirty="0" err="1"/>
              <a:t>fishery</a:t>
            </a:r>
            <a:endParaRPr lang="fr-FR" dirty="0"/>
          </a:p>
          <a:p>
            <a:pPr marL="1085850" lvl="2" indent="-171450">
              <a:buFontTx/>
              <a:buChar char="-"/>
            </a:pPr>
            <a:r>
              <a:rPr lang="fr-FR" dirty="0" err="1"/>
              <a:t>Enforcement</a:t>
            </a:r>
            <a:r>
              <a:rPr lang="fr-FR" dirty="0"/>
              <a:t> </a:t>
            </a:r>
            <a:r>
              <a:rPr lang="fr-FR" dirty="0" err="1"/>
              <a:t>cost</a:t>
            </a:r>
            <a:r>
              <a:rPr lang="fr-FR" dirty="0"/>
              <a:t> data</a:t>
            </a:r>
          </a:p>
          <a:p>
            <a:pPr marL="628650" lvl="1" indent="-171450">
              <a:buFontTx/>
              <a:buChar char="-"/>
            </a:pPr>
            <a:r>
              <a:rPr lang="fr-FR" dirty="0" err="1"/>
              <a:t>Ethically</a:t>
            </a:r>
            <a:r>
              <a:rPr lang="fr-FR" dirty="0"/>
              <a:t>, not sure how a social planner would </a:t>
            </a:r>
            <a:r>
              <a:rPr lang="fr-FR" dirty="0" err="1"/>
              <a:t>weigh</a:t>
            </a:r>
            <a:r>
              <a:rPr lang="fr-FR" dirty="0"/>
              <a:t> the impact of </a:t>
            </a:r>
            <a:r>
              <a:rPr lang="fr-FR" dirty="0" err="1"/>
              <a:t>decreased</a:t>
            </a:r>
            <a:r>
              <a:rPr lang="fr-FR" dirty="0"/>
              <a:t> profit of the cartel, </a:t>
            </a:r>
            <a:r>
              <a:rPr lang="fr-FR" dirty="0" err="1"/>
              <a:t>which</a:t>
            </a:r>
            <a:r>
              <a:rPr lang="fr-FR" dirty="0"/>
              <a:t> could </a:t>
            </a:r>
            <a:r>
              <a:rPr lang="fr-FR" dirty="0" err="1"/>
              <a:t>be</a:t>
            </a:r>
            <a:r>
              <a:rPr lang="fr-FR" dirty="0"/>
              <a:t> good. </a:t>
            </a:r>
          </a:p>
          <a:p>
            <a:pPr marL="628650" lvl="1" indent="-171450">
              <a:buFontTx/>
              <a:buChar char="-"/>
            </a:pPr>
            <a:endParaRPr lang="fr-FR" dirty="0"/>
          </a:p>
        </p:txBody>
      </p:sp>
      <p:sp>
        <p:nvSpPr>
          <p:cNvPr id="4" name="Espace réservé du numéro de diapositive 3">
            <a:extLst>
              <a:ext uri="{FF2B5EF4-FFF2-40B4-BE49-F238E27FC236}">
                <a16:creationId xmlns:a16="http://schemas.microsoft.com/office/drawing/2014/main" id="{F61D28E4-F666-6193-18AD-7BA890F1979F}"/>
              </a:ext>
            </a:extLst>
          </p:cNvPr>
          <p:cNvSpPr>
            <a:spLocks noGrp="1"/>
          </p:cNvSpPr>
          <p:nvPr>
            <p:ph type="sldNum" sz="quarter" idx="5"/>
          </p:nvPr>
        </p:nvSpPr>
        <p:spPr/>
        <p:txBody>
          <a:bodyPr/>
          <a:lstStyle/>
          <a:p>
            <a:fld id="{F1F092EA-CB49-4499-A44B-926B8CF9594C}" type="slidenum">
              <a:rPr lang="fr-FR" smtClean="0"/>
              <a:t>84</a:t>
            </a:fld>
            <a:endParaRPr lang="fr-FR"/>
          </a:p>
        </p:txBody>
      </p:sp>
    </p:spTree>
    <p:extLst>
      <p:ext uri="{BB962C8B-B14F-4D97-AF65-F5344CB8AC3E}">
        <p14:creationId xmlns:p14="http://schemas.microsoft.com/office/powerpoint/2010/main" val="2918287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F5E4A-059F-AC40-93EC-A487315505D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169B58F-A0E1-31FA-1EE0-24793F6225A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27A7A9C-2C13-A246-5C9F-C481CF70A0BE}"/>
              </a:ext>
            </a:extLst>
          </p:cNvPr>
          <p:cNvSpPr>
            <a:spLocks noGrp="1"/>
          </p:cNvSpPr>
          <p:nvPr>
            <p:ph type="body" idx="1"/>
          </p:nvPr>
        </p:nvSpPr>
        <p:spPr/>
        <p:txBody>
          <a:bodyPr/>
          <a:lstStyle/>
          <a:p>
            <a:pPr marL="171450" indent="-171450">
              <a:buFontTx/>
              <a:buChar char="-"/>
            </a:pPr>
            <a:r>
              <a:rPr lang="fr-FR" dirty="0"/>
              <a:t>In my dissertation, I </a:t>
            </a:r>
            <a:r>
              <a:rPr lang="fr-FR" dirty="0" err="1"/>
              <a:t>address</a:t>
            </a:r>
            <a:r>
              <a:rPr lang="fr-FR" dirty="0"/>
              <a:t> the two </a:t>
            </a:r>
            <a:r>
              <a:rPr lang="fr-FR" dirty="0" err="1"/>
              <a:t>highlighted</a:t>
            </a:r>
            <a:r>
              <a:rPr lang="fr-FR" dirty="0"/>
              <a:t> drivers of </a:t>
            </a:r>
            <a:r>
              <a:rPr lang="fr-FR" dirty="0" err="1"/>
              <a:t>biodiversity</a:t>
            </a:r>
            <a:r>
              <a:rPr lang="fr-FR" dirty="0"/>
              <a:t> </a:t>
            </a:r>
            <a:r>
              <a:rPr lang="fr-FR" dirty="0" err="1"/>
              <a:t>loss</a:t>
            </a:r>
            <a:r>
              <a:rPr lang="fr-FR" dirty="0"/>
              <a:t>, </a:t>
            </a:r>
            <a:r>
              <a:rPr lang="fr-FR" dirty="0" err="1"/>
              <a:t>along</a:t>
            </a:r>
            <a:r>
              <a:rPr lang="fr-FR" dirty="0"/>
              <a:t> with the </a:t>
            </a:r>
            <a:r>
              <a:rPr lang="fr-FR" dirty="0" err="1"/>
              <a:t>specific</a:t>
            </a:r>
            <a:r>
              <a:rPr lang="fr-FR" dirty="0"/>
              <a:t> issues of the management of </a:t>
            </a:r>
            <a:r>
              <a:rPr lang="fr-FR" dirty="0" err="1"/>
              <a:t>endogenous</a:t>
            </a:r>
            <a:r>
              <a:rPr lang="fr-FR" dirty="0"/>
              <a:t> spatial </a:t>
            </a:r>
            <a:r>
              <a:rPr lang="fr-FR" dirty="0" err="1"/>
              <a:t>processes</a:t>
            </a:r>
            <a:r>
              <a:rPr lang="fr-FR" dirty="0"/>
              <a:t> and </a:t>
            </a:r>
            <a:r>
              <a:rPr lang="fr-FR" dirty="0" err="1"/>
              <a:t>strategic</a:t>
            </a:r>
            <a:r>
              <a:rPr lang="fr-FR" dirty="0"/>
              <a:t> interactions.</a:t>
            </a:r>
          </a:p>
          <a:p>
            <a:pPr marL="171450" indent="-171450">
              <a:buFontTx/>
              <a:buChar char="-"/>
            </a:pPr>
            <a:r>
              <a:rPr lang="fr-FR" dirty="0"/>
              <a:t>First, I’ll go over a </a:t>
            </a:r>
            <a:r>
              <a:rPr lang="fr-FR" dirty="0" err="1"/>
              <a:t>literature</a:t>
            </a:r>
            <a:r>
              <a:rPr lang="fr-FR" dirty="0"/>
              <a:t> review of </a:t>
            </a:r>
            <a:r>
              <a:rPr lang="fr-FR" dirty="0" err="1"/>
              <a:t>bioeconomic</a:t>
            </a:r>
            <a:r>
              <a:rPr lang="fr-FR" dirty="0"/>
              <a:t> on land</a:t>
            </a:r>
          </a:p>
          <a:p>
            <a:pPr marL="171450" indent="-171450">
              <a:buFontTx/>
              <a:buChar char="-"/>
            </a:pPr>
            <a:r>
              <a:rPr lang="fr-FR" dirty="0"/>
              <a:t>Then I’ll focus on the management of </a:t>
            </a:r>
            <a:r>
              <a:rPr lang="fr-FR" dirty="0" err="1"/>
              <a:t>wildfire</a:t>
            </a:r>
            <a:r>
              <a:rPr lang="fr-FR" dirty="0"/>
              <a:t> </a:t>
            </a:r>
            <a:r>
              <a:rPr lang="fr-FR" dirty="0" err="1"/>
              <a:t>risk</a:t>
            </a:r>
            <a:r>
              <a:rPr lang="fr-FR" dirty="0"/>
              <a:t>, </a:t>
            </a:r>
            <a:r>
              <a:rPr lang="fr-FR" dirty="0" err="1"/>
              <a:t>while</a:t>
            </a:r>
            <a:r>
              <a:rPr lang="fr-FR" dirty="0"/>
              <a:t> </a:t>
            </a:r>
            <a:r>
              <a:rPr lang="fr-FR" dirty="0" err="1"/>
              <a:t>maintaining</a:t>
            </a:r>
            <a:r>
              <a:rPr lang="fr-FR" dirty="0"/>
              <a:t> habitat</a:t>
            </a:r>
          </a:p>
          <a:p>
            <a:pPr marL="171450" indent="-171450">
              <a:buFontTx/>
              <a:buChar char="-"/>
            </a:pPr>
            <a:r>
              <a:rPr lang="fr-FR" dirty="0" err="1"/>
              <a:t>Third</a:t>
            </a:r>
            <a:r>
              <a:rPr lang="fr-FR" dirty="0"/>
              <a:t>, </a:t>
            </a:r>
            <a:r>
              <a:rPr lang="fr-FR" dirty="0" err="1"/>
              <a:t>we’ll</a:t>
            </a:r>
            <a:r>
              <a:rPr lang="fr-FR" dirty="0"/>
              <a:t> see how the management of nuisance, </a:t>
            </a:r>
            <a:r>
              <a:rPr lang="fr-FR" dirty="0" err="1"/>
              <a:t>such</a:t>
            </a:r>
            <a:r>
              <a:rPr lang="fr-FR" dirty="0"/>
              <a:t> as </a:t>
            </a:r>
            <a:r>
              <a:rPr lang="fr-FR" dirty="0" err="1"/>
              <a:t>deer</a:t>
            </a:r>
            <a:r>
              <a:rPr lang="fr-FR" dirty="0"/>
              <a:t>, </a:t>
            </a:r>
            <a:r>
              <a:rPr lang="fr-FR" dirty="0" err="1"/>
              <a:t>imply</a:t>
            </a:r>
            <a:r>
              <a:rPr lang="fr-FR" dirty="0"/>
              <a:t> </a:t>
            </a:r>
            <a:r>
              <a:rPr lang="fr-FR" dirty="0" err="1"/>
              <a:t>tackling</a:t>
            </a:r>
            <a:r>
              <a:rPr lang="fr-FR" dirty="0"/>
              <a:t> habitat fragmentation and </a:t>
            </a:r>
            <a:r>
              <a:rPr lang="fr-FR" dirty="0" err="1"/>
              <a:t>under</a:t>
            </a:r>
            <a:r>
              <a:rPr lang="fr-FR" dirty="0"/>
              <a:t> control of the </a:t>
            </a:r>
            <a:r>
              <a:rPr lang="fr-FR" dirty="0" err="1"/>
              <a:t>species</a:t>
            </a:r>
            <a:r>
              <a:rPr lang="fr-FR" dirty="0"/>
              <a:t>, </a:t>
            </a:r>
            <a:r>
              <a:rPr lang="fr-FR" dirty="0" err="1"/>
              <a:t>thus</a:t>
            </a:r>
            <a:r>
              <a:rPr lang="fr-FR" dirty="0"/>
              <a:t> </a:t>
            </a:r>
            <a:r>
              <a:rPr lang="fr-FR" dirty="0" err="1"/>
              <a:t>digging</a:t>
            </a:r>
            <a:r>
              <a:rPr lang="fr-FR" dirty="0"/>
              <a:t> into the interaction of spatial </a:t>
            </a:r>
            <a:r>
              <a:rPr lang="fr-FR" dirty="0" err="1"/>
              <a:t>processes</a:t>
            </a:r>
            <a:r>
              <a:rPr lang="fr-FR" dirty="0"/>
              <a:t> and </a:t>
            </a:r>
            <a:r>
              <a:rPr lang="fr-FR" dirty="0" err="1"/>
              <a:t>strategic</a:t>
            </a:r>
            <a:r>
              <a:rPr lang="fr-FR" dirty="0"/>
              <a:t> interactions</a:t>
            </a:r>
          </a:p>
          <a:p>
            <a:pPr marL="171450" indent="-171450">
              <a:buFontTx/>
              <a:buChar char="-"/>
            </a:pPr>
            <a:r>
              <a:rPr lang="fr-FR" dirty="0" err="1"/>
              <a:t>Finally</a:t>
            </a:r>
            <a:r>
              <a:rPr lang="fr-FR" dirty="0"/>
              <a:t>, </a:t>
            </a:r>
            <a:r>
              <a:rPr lang="fr-FR" dirty="0" err="1"/>
              <a:t>we’ll</a:t>
            </a:r>
            <a:r>
              <a:rPr lang="fr-FR" dirty="0"/>
              <a:t> look at how an </a:t>
            </a:r>
            <a:r>
              <a:rPr lang="fr-FR" dirty="0" err="1"/>
              <a:t>endangered</a:t>
            </a:r>
            <a:r>
              <a:rPr lang="fr-FR" dirty="0"/>
              <a:t> </a:t>
            </a:r>
            <a:r>
              <a:rPr lang="fr-FR" dirty="0" err="1"/>
              <a:t>fish</a:t>
            </a:r>
            <a:r>
              <a:rPr lang="fr-FR" dirty="0"/>
              <a:t>, totoaba, </a:t>
            </a:r>
            <a:r>
              <a:rPr lang="fr-FR" dirty="0" err="1"/>
              <a:t>is</a:t>
            </a:r>
            <a:r>
              <a:rPr lang="fr-FR" dirty="0"/>
              <a:t> </a:t>
            </a:r>
            <a:r>
              <a:rPr lang="fr-FR" dirty="0" err="1"/>
              <a:t>threatened</a:t>
            </a:r>
            <a:r>
              <a:rPr lang="fr-FR" dirty="0"/>
              <a:t> by market </a:t>
            </a:r>
            <a:r>
              <a:rPr lang="fr-FR" dirty="0" err="1"/>
              <a:t>strategic</a:t>
            </a:r>
            <a:r>
              <a:rPr lang="fr-FR" dirty="0"/>
              <a:t> interactions, </a:t>
            </a:r>
            <a:r>
              <a:rPr lang="fr-FR" dirty="0" err="1"/>
              <a:t>which</a:t>
            </a:r>
            <a:r>
              <a:rPr lang="fr-FR" dirty="0"/>
              <a:t> can </a:t>
            </a:r>
            <a:r>
              <a:rPr lang="fr-FR" dirty="0" err="1"/>
              <a:t>be</a:t>
            </a:r>
            <a:r>
              <a:rPr lang="fr-FR" dirty="0"/>
              <a:t> </a:t>
            </a:r>
            <a:r>
              <a:rPr lang="fr-FR" dirty="0" err="1"/>
              <a:t>redesigned</a:t>
            </a:r>
            <a:r>
              <a:rPr lang="fr-FR" dirty="0"/>
              <a:t> to </a:t>
            </a:r>
            <a:r>
              <a:rPr lang="fr-FR" dirty="0" err="1"/>
              <a:t>deliver</a:t>
            </a:r>
            <a:r>
              <a:rPr lang="fr-FR" dirty="0"/>
              <a:t> conservation </a:t>
            </a:r>
            <a:r>
              <a:rPr lang="fr-FR" dirty="0" err="1"/>
              <a:t>benefits</a:t>
            </a:r>
            <a:r>
              <a:rPr lang="fr-FR" dirty="0"/>
              <a:t>. </a:t>
            </a:r>
          </a:p>
          <a:p>
            <a:pPr marL="171450" indent="-171450">
              <a:buFontTx/>
              <a:buChar char="-"/>
            </a:pPr>
            <a:endParaRPr lang="fr-FR" dirty="0"/>
          </a:p>
        </p:txBody>
      </p:sp>
      <p:sp>
        <p:nvSpPr>
          <p:cNvPr id="4" name="Espace réservé du numéro de diapositive 3">
            <a:extLst>
              <a:ext uri="{FF2B5EF4-FFF2-40B4-BE49-F238E27FC236}">
                <a16:creationId xmlns:a16="http://schemas.microsoft.com/office/drawing/2014/main" id="{EDB67BBF-F141-B796-E990-A103F1BA5E8E}"/>
              </a:ext>
            </a:extLst>
          </p:cNvPr>
          <p:cNvSpPr>
            <a:spLocks noGrp="1"/>
          </p:cNvSpPr>
          <p:nvPr>
            <p:ph type="sldNum" sz="quarter" idx="5"/>
          </p:nvPr>
        </p:nvSpPr>
        <p:spPr/>
        <p:txBody>
          <a:bodyPr/>
          <a:lstStyle/>
          <a:p>
            <a:fld id="{F1F092EA-CB49-4499-A44B-926B8CF9594C}" type="slidenum">
              <a:rPr lang="fr-FR" smtClean="0"/>
              <a:t>6</a:t>
            </a:fld>
            <a:endParaRPr lang="fr-FR"/>
          </a:p>
        </p:txBody>
      </p:sp>
    </p:spTree>
    <p:extLst>
      <p:ext uri="{BB962C8B-B14F-4D97-AF65-F5344CB8AC3E}">
        <p14:creationId xmlns:p14="http://schemas.microsoft.com/office/powerpoint/2010/main" val="2655818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9C531-3AD8-9E8A-5155-08B93B3931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3C12FE2-3ABD-F696-4354-05D46A08A13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4261C0B-80FE-22A1-B121-C2B032230AC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0037F4D-48A3-83BB-128F-0FB59EDD61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092EA-CB49-4499-A44B-926B8CF9594C}"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9134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007E-9326-4F91-B48F-C0658043DEF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345B7E4-3C6F-0801-304F-53047490E9A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83F241D-3B14-9C8C-492F-80BDD933B2F0}"/>
              </a:ext>
            </a:extLst>
          </p:cNvPr>
          <p:cNvSpPr>
            <a:spLocks noGrp="1"/>
          </p:cNvSpPr>
          <p:nvPr>
            <p:ph type="body" idx="1"/>
          </p:nvPr>
        </p:nvSpPr>
        <p:spPr/>
        <p:txBody>
          <a:bodyPr/>
          <a:lstStyle/>
          <a:p>
            <a:pPr marL="228600" indent="-228600">
              <a:buAutoNum type="arabicPeriod"/>
            </a:pPr>
            <a:r>
              <a:rPr lang="fr-FR" dirty="0"/>
              <a:t>Because </a:t>
            </a:r>
            <a:r>
              <a:rPr lang="fr-FR" dirty="0" err="1"/>
              <a:t>bioeconomic</a:t>
            </a:r>
            <a:r>
              <a:rPr lang="fr-FR" dirty="0"/>
              <a:t> </a:t>
            </a:r>
            <a:r>
              <a:rPr lang="fr-FR" dirty="0" err="1"/>
              <a:t>is</a:t>
            </a:r>
            <a:r>
              <a:rPr lang="fr-FR" dirty="0"/>
              <a:t> </a:t>
            </a:r>
            <a:r>
              <a:rPr lang="fr-FR" dirty="0" err="1"/>
              <a:t>quite</a:t>
            </a:r>
            <a:r>
              <a:rPr lang="fr-FR" dirty="0"/>
              <a:t> </a:t>
            </a:r>
            <a:r>
              <a:rPr lang="fr-FR" dirty="0" err="1"/>
              <a:t>recent</a:t>
            </a:r>
            <a:r>
              <a:rPr lang="fr-FR" dirty="0"/>
              <a:t>, </a:t>
            </a:r>
            <a:r>
              <a:rPr lang="fr-FR" dirty="0" err="1"/>
              <a:t>especially</a:t>
            </a:r>
            <a:r>
              <a:rPr lang="fr-FR" dirty="0"/>
              <a:t> on land, </a:t>
            </a:r>
            <a:r>
              <a:rPr lang="fr-FR" dirty="0" err="1"/>
              <a:t>we</a:t>
            </a:r>
            <a:r>
              <a:rPr lang="fr-FR" dirty="0"/>
              <a:t> ask what are </a:t>
            </a:r>
            <a:r>
              <a:rPr lang="fr-FR" dirty="0" err="1"/>
              <a:t>its</a:t>
            </a:r>
            <a:r>
              <a:rPr lang="fr-FR" dirty="0"/>
              <a:t> </a:t>
            </a:r>
            <a:r>
              <a:rPr lang="fr-FR" dirty="0" err="1"/>
              <a:t>methods</a:t>
            </a:r>
            <a:r>
              <a:rPr lang="fr-FR" dirty="0"/>
              <a:t> and questions? </a:t>
            </a:r>
          </a:p>
          <a:p>
            <a:pPr marL="228600" indent="-228600">
              <a:buAutoNum type="arabicPeriod"/>
            </a:pPr>
            <a:r>
              <a:rPr lang="fr-FR" dirty="0" err="1"/>
              <a:t>Existing</a:t>
            </a:r>
            <a:r>
              <a:rPr lang="fr-FR" dirty="0"/>
              <a:t> articles focus on </a:t>
            </a:r>
            <a:r>
              <a:rPr lang="fr-FR" dirty="0" err="1"/>
              <a:t>specific</a:t>
            </a:r>
            <a:r>
              <a:rPr lang="fr-FR" dirty="0"/>
              <a:t> dimensions of </a:t>
            </a:r>
            <a:r>
              <a:rPr lang="fr-FR" dirty="0" err="1"/>
              <a:t>bioeconomic</a:t>
            </a:r>
            <a:r>
              <a:rPr lang="fr-FR" dirty="0"/>
              <a:t> modeling, i.e. </a:t>
            </a:r>
            <a:r>
              <a:rPr lang="fr-FR" dirty="0" err="1"/>
              <a:t>either</a:t>
            </a:r>
            <a:r>
              <a:rPr lang="fr-FR" dirty="0"/>
              <a:t> the </a:t>
            </a:r>
            <a:r>
              <a:rPr lang="fr-FR" dirty="0" err="1"/>
              <a:t>theme</a:t>
            </a:r>
            <a:r>
              <a:rPr lang="fr-FR" dirty="0"/>
              <a:t>, or the </a:t>
            </a:r>
            <a:r>
              <a:rPr lang="fr-FR" dirty="0" err="1"/>
              <a:t>methods</a:t>
            </a:r>
            <a:r>
              <a:rPr lang="fr-FR" dirty="0"/>
              <a:t>, and not the narratives (what </a:t>
            </a:r>
            <a:r>
              <a:rPr lang="fr-FR" dirty="0" err="1"/>
              <a:t>is</a:t>
            </a:r>
            <a:r>
              <a:rPr lang="fr-FR" dirty="0"/>
              <a:t> the story </a:t>
            </a:r>
            <a:r>
              <a:rPr lang="fr-FR" dirty="0" err="1"/>
              <a:t>developed</a:t>
            </a:r>
            <a:r>
              <a:rPr lang="fr-FR" dirty="0"/>
              <a:t> in the model)</a:t>
            </a:r>
          </a:p>
          <a:p>
            <a:pPr marL="228600" indent="-228600">
              <a:buAutoNum type="arabicPeriod"/>
            </a:pPr>
            <a:r>
              <a:rPr lang="fr-FR" dirty="0" err="1"/>
              <a:t>We</a:t>
            </a:r>
            <a:r>
              <a:rPr lang="fr-FR" dirty="0"/>
              <a:t> focus on the </a:t>
            </a:r>
            <a:r>
              <a:rPr lang="fr-FR" dirty="0" err="1"/>
              <a:t>methodological</a:t>
            </a:r>
            <a:r>
              <a:rPr lang="fr-FR" dirty="0"/>
              <a:t> </a:t>
            </a:r>
            <a:r>
              <a:rPr lang="fr-FR" dirty="0" err="1"/>
              <a:t>features</a:t>
            </a:r>
            <a:r>
              <a:rPr lang="fr-FR" dirty="0"/>
              <a:t> of </a:t>
            </a:r>
            <a:r>
              <a:rPr lang="fr-FR" dirty="0" err="1"/>
              <a:t>each</a:t>
            </a:r>
            <a:r>
              <a:rPr lang="fr-FR" dirty="0"/>
              <a:t> article, as well as the narrative </a:t>
            </a:r>
            <a:r>
              <a:rPr lang="fr-FR" dirty="0" err="1"/>
              <a:t>deployed</a:t>
            </a:r>
            <a:r>
              <a:rPr lang="fr-FR" dirty="0"/>
              <a:t> and find two main groups</a:t>
            </a:r>
          </a:p>
          <a:p>
            <a:pPr marL="228600" indent="-228600">
              <a:buAutoNum type="arabicPeriod"/>
            </a:pPr>
            <a:endParaRPr lang="fr-FR" dirty="0"/>
          </a:p>
        </p:txBody>
      </p:sp>
      <p:sp>
        <p:nvSpPr>
          <p:cNvPr id="4" name="Espace réservé du numéro de diapositive 3">
            <a:extLst>
              <a:ext uri="{FF2B5EF4-FFF2-40B4-BE49-F238E27FC236}">
                <a16:creationId xmlns:a16="http://schemas.microsoft.com/office/drawing/2014/main" id="{4CF72651-59F6-6FE0-01CE-24668D4FCCD6}"/>
              </a:ext>
            </a:extLst>
          </p:cNvPr>
          <p:cNvSpPr>
            <a:spLocks noGrp="1"/>
          </p:cNvSpPr>
          <p:nvPr>
            <p:ph type="sldNum" sz="quarter" idx="5"/>
          </p:nvPr>
        </p:nvSpPr>
        <p:spPr/>
        <p:txBody>
          <a:bodyPr/>
          <a:lstStyle/>
          <a:p>
            <a:fld id="{F1F092EA-CB49-4499-A44B-926B8CF9594C}" type="slidenum">
              <a:rPr lang="fr-FR" smtClean="0"/>
              <a:t>8</a:t>
            </a:fld>
            <a:endParaRPr lang="fr-FR"/>
          </a:p>
        </p:txBody>
      </p:sp>
    </p:spTree>
    <p:extLst>
      <p:ext uri="{BB962C8B-B14F-4D97-AF65-F5344CB8AC3E}">
        <p14:creationId xmlns:p14="http://schemas.microsoft.com/office/powerpoint/2010/main" val="1238286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A950C-13FD-5FCE-F968-6EF0B12F033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9C791BB-123E-C242-9AEF-CCDCC5E0A21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348AB7B-1B78-32F7-9838-746D1A2DC406}"/>
              </a:ext>
            </a:extLst>
          </p:cNvPr>
          <p:cNvSpPr>
            <a:spLocks noGrp="1"/>
          </p:cNvSpPr>
          <p:nvPr>
            <p:ph type="body" idx="1"/>
          </p:nvPr>
        </p:nvSpPr>
        <p:spPr/>
        <p:txBody>
          <a:bodyPr/>
          <a:lstStyle/>
          <a:p>
            <a:pPr marL="171450" indent="-171450">
              <a:buFontTx/>
              <a:buChar char="-"/>
            </a:pPr>
            <a:r>
              <a:rPr lang="fr-FR" dirty="0"/>
              <a:t>Look at how to manage </a:t>
            </a:r>
            <a:r>
              <a:rPr lang="fr-FR" dirty="0" err="1"/>
              <a:t>wildfire</a:t>
            </a:r>
            <a:r>
              <a:rPr lang="fr-FR" dirty="0"/>
              <a:t> </a:t>
            </a:r>
            <a:r>
              <a:rPr lang="fr-FR" dirty="0" err="1"/>
              <a:t>risk</a:t>
            </a:r>
            <a:r>
              <a:rPr lang="fr-FR" dirty="0"/>
              <a:t>, </a:t>
            </a:r>
            <a:r>
              <a:rPr lang="fr-FR" dirty="0" err="1"/>
              <a:t>while</a:t>
            </a:r>
            <a:r>
              <a:rPr lang="fr-FR" dirty="0"/>
              <a:t> </a:t>
            </a:r>
            <a:r>
              <a:rPr lang="fr-FR" dirty="0" err="1"/>
              <a:t>safeguarding</a:t>
            </a:r>
            <a:r>
              <a:rPr lang="fr-FR" dirty="0"/>
              <a:t> habitat </a:t>
            </a:r>
            <a:r>
              <a:rPr lang="fr-FR" dirty="0" err="1"/>
              <a:t>connectivity</a:t>
            </a:r>
            <a:endParaRPr lang="fr-FR" dirty="0"/>
          </a:p>
          <a:p>
            <a:pPr marL="171450" indent="-171450">
              <a:buFontTx/>
              <a:buChar char="-"/>
            </a:pPr>
            <a:endParaRPr lang="fr-FR" dirty="0"/>
          </a:p>
        </p:txBody>
      </p:sp>
      <p:sp>
        <p:nvSpPr>
          <p:cNvPr id="4" name="Espace réservé du numéro de diapositive 3">
            <a:extLst>
              <a:ext uri="{FF2B5EF4-FFF2-40B4-BE49-F238E27FC236}">
                <a16:creationId xmlns:a16="http://schemas.microsoft.com/office/drawing/2014/main" id="{50E68BB6-66F5-4C2B-3031-73C2A43E11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092EA-CB49-4499-A44B-926B8CF9594C}"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12115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endParaRPr lang="fr-FR" dirty="0"/>
          </a:p>
          <a:p>
            <a:pPr marL="228600" indent="-228600">
              <a:buFontTx/>
              <a:buAutoNum type="arabicPeriod"/>
            </a:pPr>
            <a:r>
              <a:rPr lang="fr-FR" dirty="0"/>
              <a:t>Say in a </a:t>
            </a:r>
            <a:r>
              <a:rPr lang="fr-FR" dirty="0" err="1"/>
              <a:t>forest</a:t>
            </a:r>
            <a:r>
              <a:rPr lang="fr-FR" dirty="0"/>
              <a:t>, if </a:t>
            </a:r>
            <a:r>
              <a:rPr lang="fr-FR" dirty="0" err="1"/>
              <a:t>trees</a:t>
            </a:r>
            <a:r>
              <a:rPr lang="fr-FR" dirty="0"/>
              <a:t> are </a:t>
            </a:r>
            <a:r>
              <a:rPr lang="fr-FR" dirty="0" err="1"/>
              <a:t>grouped</a:t>
            </a:r>
            <a:r>
              <a:rPr lang="fr-FR" dirty="0"/>
              <a:t>, </a:t>
            </a:r>
            <a:r>
              <a:rPr lang="fr-FR" dirty="0" err="1"/>
              <a:t>fire</a:t>
            </a:r>
            <a:r>
              <a:rPr lang="fr-FR" dirty="0"/>
              <a:t> can spread. </a:t>
            </a:r>
          </a:p>
          <a:p>
            <a:pPr marL="228600" indent="-228600">
              <a:buFontTx/>
              <a:buAutoNum type="arabicPeriod"/>
            </a:pPr>
            <a:r>
              <a:rPr lang="fr-FR" dirty="0"/>
              <a:t>Fuel </a:t>
            </a:r>
            <a:r>
              <a:rPr lang="fr-FR" dirty="0" err="1"/>
              <a:t>treatments</a:t>
            </a:r>
            <a:r>
              <a:rPr lang="fr-FR" dirty="0"/>
              <a:t>, </a:t>
            </a:r>
            <a:r>
              <a:rPr lang="fr-FR" dirty="0" err="1"/>
              <a:t>such</a:t>
            </a:r>
            <a:r>
              <a:rPr lang="fr-FR" dirty="0"/>
              <a:t> as </a:t>
            </a:r>
            <a:r>
              <a:rPr lang="fr-FR" dirty="0" err="1"/>
              <a:t>prescribed</a:t>
            </a:r>
            <a:r>
              <a:rPr lang="fr-FR" dirty="0"/>
              <a:t> </a:t>
            </a:r>
            <a:r>
              <a:rPr lang="fr-FR" dirty="0" err="1"/>
              <a:t>burning</a:t>
            </a:r>
            <a:r>
              <a:rPr lang="fr-FR" dirty="0"/>
              <a:t>, or </a:t>
            </a:r>
            <a:r>
              <a:rPr lang="fr-FR" dirty="0" err="1"/>
              <a:t>mechanical</a:t>
            </a:r>
            <a:r>
              <a:rPr lang="fr-FR" dirty="0"/>
              <a:t> clearing, or </a:t>
            </a:r>
            <a:r>
              <a:rPr lang="fr-FR" dirty="0" err="1"/>
              <a:t>logging</a:t>
            </a:r>
            <a:r>
              <a:rPr lang="fr-FR" dirty="0"/>
              <a:t>, can </a:t>
            </a:r>
            <a:r>
              <a:rPr lang="fr-FR" dirty="0" err="1"/>
              <a:t>locally</a:t>
            </a:r>
            <a:r>
              <a:rPr lang="fr-FR" dirty="0"/>
              <a:t> impact the spread</a:t>
            </a:r>
          </a:p>
          <a:p>
            <a:pPr marL="228600" indent="-228600">
              <a:buFontTx/>
              <a:buAutoNum type="arabicPeriod"/>
            </a:pPr>
            <a:r>
              <a:rPr lang="fr-FR" b="1" dirty="0"/>
              <a:t>The </a:t>
            </a:r>
            <a:r>
              <a:rPr lang="fr-FR" b="1" dirty="0" err="1"/>
              <a:t>closest</a:t>
            </a:r>
            <a:r>
              <a:rPr lang="fr-FR" b="1" dirty="0"/>
              <a:t> </a:t>
            </a:r>
            <a:r>
              <a:rPr lang="fr-FR" b="1" dirty="0" err="1"/>
              <a:t>paper</a:t>
            </a:r>
            <a:r>
              <a:rPr lang="fr-FR" b="1" dirty="0"/>
              <a:t> to ours </a:t>
            </a:r>
            <a:r>
              <a:rPr lang="fr-FR" b="1" dirty="0" err="1"/>
              <a:t>is</a:t>
            </a:r>
            <a:r>
              <a:rPr lang="fr-FR" b="1" dirty="0"/>
              <a:t> […] and </a:t>
            </a:r>
            <a:r>
              <a:rPr lang="fr-FR" b="1" dirty="0" err="1"/>
              <a:t>we</a:t>
            </a:r>
            <a:r>
              <a:rPr lang="fr-FR" b="1" dirty="0"/>
              <a:t> </a:t>
            </a:r>
            <a:r>
              <a:rPr lang="fr-FR" b="1" dirty="0" err="1"/>
              <a:t>differ</a:t>
            </a:r>
            <a:r>
              <a:rPr lang="fr-FR" b="1" dirty="0"/>
              <a:t> by </a:t>
            </a:r>
            <a:r>
              <a:rPr lang="fr-FR" b="1" dirty="0" err="1"/>
              <a:t>Compared</a:t>
            </a:r>
            <a:r>
              <a:rPr lang="fr-FR" b="1" dirty="0"/>
              <a:t> to the </a:t>
            </a:r>
            <a:r>
              <a:rPr lang="fr-FR" b="1" dirty="0" err="1"/>
              <a:t>literature</a:t>
            </a:r>
            <a:endParaRPr lang="fr-FR" b="1" dirty="0"/>
          </a:p>
          <a:p>
            <a:pPr marL="228600" indent="-228600">
              <a:buFontTx/>
              <a:buAutoNum type="arabicPeriod"/>
            </a:pPr>
            <a:endParaRPr lang="fr-FR" dirty="0"/>
          </a:p>
          <a:p>
            <a:pPr marL="0" indent="0">
              <a:buFontTx/>
              <a:buNone/>
            </a:pPr>
            <a:endParaRPr lang="fr-FR" dirty="0"/>
          </a:p>
          <a:p>
            <a:pPr marL="0" indent="0">
              <a:buFontTx/>
              <a:buNone/>
            </a:pPr>
            <a:endParaRPr lang="fr-FR" dirty="0"/>
          </a:p>
          <a:p>
            <a:pPr marL="0" indent="0">
              <a:buFontTx/>
              <a:buNone/>
            </a:pPr>
            <a:endParaRPr lang="fr-FR" dirty="0"/>
          </a:p>
          <a:p>
            <a:pPr marL="0" indent="0">
              <a:buFontTx/>
              <a:buNone/>
            </a:pPr>
            <a:endParaRPr lang="fr-FR" dirty="0"/>
          </a:p>
          <a:p>
            <a:pPr marL="0" indent="0">
              <a:buFontTx/>
              <a:buNone/>
            </a:pPr>
            <a:endParaRPr lang="fr-FR" dirty="0"/>
          </a:p>
          <a:p>
            <a:pPr marL="0" indent="0">
              <a:buFontTx/>
              <a:buNone/>
            </a:pPr>
            <a:endParaRPr lang="fr-FR" dirty="0"/>
          </a:p>
          <a:p>
            <a:pPr marL="0" indent="0">
              <a:buFontTx/>
              <a:buNone/>
            </a:pPr>
            <a:endParaRPr lang="fr-FR" dirty="0"/>
          </a:p>
          <a:p>
            <a:pPr marL="171450" indent="-171450">
              <a:buFontTx/>
              <a:buChar char="-"/>
            </a:pPr>
            <a:endParaRPr lang="fr-FR" dirty="0"/>
          </a:p>
          <a:p>
            <a:pPr marL="171450" indent="-171450">
              <a:buFontTx/>
              <a:buChar char="-"/>
            </a:pPr>
            <a:r>
              <a:rPr lang="fr-FR" dirty="0" err="1"/>
              <a:t>Wildfires</a:t>
            </a:r>
            <a:r>
              <a:rPr lang="fr-FR" dirty="0"/>
              <a:t> </a:t>
            </a:r>
            <a:r>
              <a:rPr lang="fr-FR" dirty="0" err="1"/>
              <a:t>likelihood</a:t>
            </a:r>
            <a:r>
              <a:rPr lang="fr-FR" dirty="0"/>
              <a:t> and </a:t>
            </a:r>
            <a:r>
              <a:rPr lang="fr-FR" dirty="0" err="1"/>
              <a:t>severity</a:t>
            </a:r>
            <a:r>
              <a:rPr lang="fr-FR" dirty="0"/>
              <a:t> : </a:t>
            </a:r>
            <a:r>
              <a:rPr lang="fr-FR" sz="1200" dirty="0" err="1">
                <a:solidFill>
                  <a:schemeClr val="bg1">
                    <a:lumMod val="50000"/>
                  </a:schemeClr>
                </a:solidFill>
              </a:rPr>
              <a:t>Abatzoglou</a:t>
            </a:r>
            <a:r>
              <a:rPr lang="fr-FR" sz="1200" dirty="0">
                <a:solidFill>
                  <a:schemeClr val="bg1">
                    <a:lumMod val="50000"/>
                  </a:schemeClr>
                </a:solidFill>
              </a:rPr>
              <a:t> and Williams, 2016; Dupuy et al., 2019; </a:t>
            </a:r>
            <a:r>
              <a:rPr lang="fr-FR" sz="1200" dirty="0" err="1">
                <a:solidFill>
                  <a:schemeClr val="bg1">
                    <a:lumMod val="50000"/>
                  </a:schemeClr>
                </a:solidFill>
              </a:rPr>
              <a:t>Wasserman</a:t>
            </a:r>
            <a:r>
              <a:rPr lang="fr-FR" sz="1200" dirty="0">
                <a:solidFill>
                  <a:schemeClr val="bg1">
                    <a:lumMod val="50000"/>
                  </a:schemeClr>
                </a:solidFill>
              </a:rPr>
              <a:t> and Mueller, 2023</a:t>
            </a:r>
          </a:p>
          <a:p>
            <a:pPr marL="171450" indent="-171450">
              <a:buFontTx/>
              <a:buChar char="-"/>
            </a:pPr>
            <a:r>
              <a:rPr lang="fr-FR" dirty="0"/>
              <a:t>Come at immense direct &amp; indirect costs : </a:t>
            </a:r>
            <a:r>
              <a:rPr lang="fr-FR" sz="1200" dirty="0">
                <a:solidFill>
                  <a:schemeClr val="bg1">
                    <a:lumMod val="50000"/>
                  </a:schemeClr>
                </a:solidFill>
              </a:rPr>
              <a:t>Wang et al., 2021 (21B in California);  </a:t>
            </a:r>
            <a:r>
              <a:rPr lang="fr-FR" sz="1200" dirty="0" err="1">
                <a:solidFill>
                  <a:schemeClr val="bg1">
                    <a:lumMod val="50000"/>
                  </a:schemeClr>
                </a:solidFill>
              </a:rPr>
              <a:t>Heft</a:t>
            </a:r>
            <a:r>
              <a:rPr lang="fr-FR" sz="1200" dirty="0">
                <a:solidFill>
                  <a:schemeClr val="bg1">
                    <a:lumMod val="50000"/>
                  </a:schemeClr>
                </a:solidFill>
              </a:rPr>
              <a:t>-Neal et al., 2023 (</a:t>
            </a:r>
            <a:r>
              <a:rPr lang="fr-FR" sz="1200" dirty="0" err="1">
                <a:solidFill>
                  <a:schemeClr val="bg1">
                    <a:lumMod val="50000"/>
                  </a:schemeClr>
                </a:solidFill>
              </a:rPr>
              <a:t>health</a:t>
            </a:r>
            <a:r>
              <a:rPr lang="fr-FR" sz="1200" dirty="0">
                <a:solidFill>
                  <a:schemeClr val="bg1">
                    <a:lumMod val="50000"/>
                  </a:schemeClr>
                </a:solidFill>
              </a:rPr>
              <a:t> and </a:t>
            </a:r>
            <a:r>
              <a:rPr lang="fr-FR" sz="1200" dirty="0" err="1">
                <a:solidFill>
                  <a:schemeClr val="bg1">
                    <a:lumMod val="50000"/>
                  </a:schemeClr>
                </a:solidFill>
              </a:rPr>
              <a:t>smoke</a:t>
            </a:r>
            <a:r>
              <a:rPr lang="fr-FR" sz="1200" dirty="0">
                <a:solidFill>
                  <a:schemeClr val="bg1">
                    <a:lumMod val="50000"/>
                  </a:schemeClr>
                </a:solidFill>
              </a:rPr>
              <a:t> </a:t>
            </a:r>
            <a:r>
              <a:rPr lang="fr-FR" sz="1200" dirty="0" err="1">
                <a:solidFill>
                  <a:schemeClr val="bg1">
                    <a:lumMod val="50000"/>
                  </a:schemeClr>
                </a:solidFill>
              </a:rPr>
              <a:t>exposure</a:t>
            </a:r>
            <a:r>
              <a:rPr lang="fr-FR" sz="1200" dirty="0">
                <a:solidFill>
                  <a:schemeClr val="bg1">
                    <a:lumMod val="50000"/>
                  </a:schemeClr>
                </a:solidFill>
              </a:rPr>
              <a:t>) ; </a:t>
            </a:r>
            <a:r>
              <a:rPr lang="fr-FR" sz="1200" dirty="0" err="1">
                <a:solidFill>
                  <a:schemeClr val="bg1">
                    <a:lumMod val="50000"/>
                  </a:schemeClr>
                </a:solidFill>
              </a:rPr>
              <a:t>Gellman</a:t>
            </a:r>
            <a:r>
              <a:rPr lang="fr-FR" sz="1200" dirty="0">
                <a:solidFill>
                  <a:schemeClr val="bg1">
                    <a:lumMod val="50000"/>
                  </a:schemeClr>
                </a:solidFill>
              </a:rPr>
              <a:t> et al. 2024 (</a:t>
            </a:r>
            <a:r>
              <a:rPr lang="fr-FR" sz="1200" dirty="0" err="1">
                <a:solidFill>
                  <a:schemeClr val="bg1">
                    <a:lumMod val="50000"/>
                  </a:schemeClr>
                </a:solidFill>
              </a:rPr>
              <a:t>recreation</a:t>
            </a:r>
            <a:r>
              <a:rPr lang="fr-FR" sz="1200" dirty="0">
                <a:solidFill>
                  <a:schemeClr val="bg1">
                    <a:lumMod val="50000"/>
                  </a:schemeClr>
                </a:solidFill>
              </a:rPr>
              <a:t>)</a:t>
            </a:r>
          </a:p>
          <a:p>
            <a:pPr marL="0" indent="0">
              <a:buFontTx/>
              <a:buNone/>
            </a:pPr>
            <a:endParaRPr lang="fr-FR" sz="1200" dirty="0">
              <a:solidFill>
                <a:schemeClr val="bg1">
                  <a:lumMod val="50000"/>
                </a:schemeClr>
              </a:solidFill>
            </a:endParaRPr>
          </a:p>
          <a:p>
            <a:pPr marL="171450" indent="-171450">
              <a:buFontTx/>
              <a:buChar char="-"/>
            </a:pPr>
            <a:r>
              <a:rPr lang="fr-FR" sz="1200" dirty="0">
                <a:solidFill>
                  <a:schemeClr val="bg1">
                    <a:lumMod val="50000"/>
                  </a:schemeClr>
                </a:solidFill>
              </a:rPr>
              <a:t>Fuel </a:t>
            </a:r>
            <a:r>
              <a:rPr lang="fr-FR" sz="1200" dirty="0" err="1">
                <a:solidFill>
                  <a:schemeClr val="bg1">
                    <a:lumMod val="50000"/>
                  </a:schemeClr>
                </a:solidFill>
              </a:rPr>
              <a:t>treatments</a:t>
            </a:r>
            <a:r>
              <a:rPr lang="fr-FR" sz="1200" dirty="0">
                <a:solidFill>
                  <a:schemeClr val="bg1">
                    <a:lumMod val="50000"/>
                  </a:schemeClr>
                </a:solidFill>
              </a:rPr>
              <a:t> : </a:t>
            </a:r>
            <a:r>
              <a:rPr lang="fr-FR" sz="1200" dirty="0" err="1">
                <a:solidFill>
                  <a:schemeClr val="bg1">
                    <a:lumMod val="50000"/>
                  </a:schemeClr>
                </a:solidFill>
              </a:rPr>
              <a:t>logging</a:t>
            </a:r>
            <a:r>
              <a:rPr lang="fr-FR" sz="1200" dirty="0">
                <a:solidFill>
                  <a:schemeClr val="bg1">
                    <a:lumMod val="50000"/>
                  </a:schemeClr>
                </a:solidFill>
              </a:rPr>
              <a:t>, </a:t>
            </a:r>
            <a:r>
              <a:rPr lang="fr-FR" sz="1200" dirty="0" err="1">
                <a:solidFill>
                  <a:schemeClr val="bg1">
                    <a:lumMod val="50000"/>
                  </a:schemeClr>
                </a:solidFill>
              </a:rPr>
              <a:t>mechanical</a:t>
            </a:r>
            <a:r>
              <a:rPr lang="fr-FR" sz="1200" dirty="0">
                <a:solidFill>
                  <a:schemeClr val="bg1">
                    <a:lumMod val="50000"/>
                  </a:schemeClr>
                </a:solidFill>
              </a:rPr>
              <a:t> clearing, </a:t>
            </a:r>
            <a:r>
              <a:rPr lang="fr-FR" sz="1200" dirty="0" err="1">
                <a:solidFill>
                  <a:schemeClr val="bg1">
                    <a:lumMod val="50000"/>
                  </a:schemeClr>
                </a:solidFill>
              </a:rPr>
              <a:t>prescribed</a:t>
            </a:r>
            <a:r>
              <a:rPr lang="fr-FR" sz="1200" dirty="0">
                <a:solidFill>
                  <a:schemeClr val="bg1">
                    <a:lumMod val="50000"/>
                  </a:schemeClr>
                </a:solidFill>
              </a:rPr>
              <a:t> </a:t>
            </a:r>
            <a:r>
              <a:rPr lang="fr-FR" sz="1200" dirty="0" err="1">
                <a:solidFill>
                  <a:schemeClr val="bg1">
                    <a:lumMod val="50000"/>
                  </a:schemeClr>
                </a:solidFill>
              </a:rPr>
              <a:t>burning</a:t>
            </a:r>
            <a:endParaRPr lang="fr-FR" dirty="0"/>
          </a:p>
          <a:p>
            <a:endParaRPr lang="fr-FR" dirty="0"/>
          </a:p>
          <a:p>
            <a:pPr marL="171450" lvl="0" indent="-171450">
              <a:buFontTx/>
              <a:buChar char="-"/>
            </a:pPr>
            <a:r>
              <a:rPr lang="fr-FR" b="1" dirty="0"/>
              <a:t>Before research question : </a:t>
            </a:r>
          </a:p>
          <a:p>
            <a:pPr marL="628650" lvl="1" indent="-171450">
              <a:buFontTx/>
              <a:buChar char="-"/>
            </a:pPr>
            <a:r>
              <a:rPr lang="fr-FR" b="1" dirty="0"/>
              <a:t>Why intervention of a land planner : </a:t>
            </a:r>
          </a:p>
          <a:p>
            <a:pPr marL="1085850" lvl="2" indent="-171450">
              <a:buFontTx/>
              <a:buChar char="-"/>
            </a:pPr>
            <a:r>
              <a:rPr lang="fr-FR" b="0" dirty="0"/>
              <a:t>Lots of public lands are </a:t>
            </a:r>
            <a:r>
              <a:rPr lang="fr-FR" b="0" dirty="0" err="1"/>
              <a:t>concerned</a:t>
            </a:r>
            <a:endParaRPr lang="fr-FR" b="0" dirty="0"/>
          </a:p>
          <a:p>
            <a:pPr marL="1085850" lvl="2" indent="-171450">
              <a:buFontTx/>
              <a:buChar char="-"/>
            </a:pPr>
            <a:r>
              <a:rPr lang="fr-FR" b="0" dirty="0"/>
              <a:t>May </a:t>
            </a:r>
            <a:r>
              <a:rPr lang="fr-FR" b="0" dirty="0" err="1"/>
              <a:t>be</a:t>
            </a:r>
            <a:r>
              <a:rPr lang="fr-FR" b="0" dirty="0"/>
              <a:t> </a:t>
            </a:r>
            <a:r>
              <a:rPr lang="fr-FR" b="0" dirty="0" err="1"/>
              <a:t>difficult</a:t>
            </a:r>
            <a:r>
              <a:rPr lang="fr-FR" b="0" dirty="0"/>
              <a:t> to </a:t>
            </a:r>
            <a:r>
              <a:rPr lang="fr-FR" b="0" dirty="0" err="1"/>
              <a:t>achieve</a:t>
            </a:r>
            <a:r>
              <a:rPr lang="fr-FR" b="0" dirty="0"/>
              <a:t> an optimal control in a </a:t>
            </a:r>
            <a:r>
              <a:rPr lang="fr-FR" b="0" dirty="0" err="1"/>
              <a:t>decentralized</a:t>
            </a:r>
            <a:r>
              <a:rPr lang="fr-FR" b="0" dirty="0"/>
              <a:t> fashion because of </a:t>
            </a:r>
            <a:r>
              <a:rPr lang="fr-FR" b="0" dirty="0" err="1"/>
              <a:t>dynamic</a:t>
            </a:r>
            <a:r>
              <a:rPr lang="fr-FR" b="0" dirty="0"/>
              <a:t> spatial </a:t>
            </a:r>
            <a:r>
              <a:rPr lang="fr-FR" b="0" dirty="0" err="1"/>
              <a:t>externalities</a:t>
            </a:r>
            <a:r>
              <a:rPr lang="fr-FR" b="0" dirty="0"/>
              <a:t> of </a:t>
            </a:r>
            <a:r>
              <a:rPr lang="fr-FR" b="0" dirty="0" err="1"/>
              <a:t>treatments</a:t>
            </a:r>
            <a:r>
              <a:rPr lang="fr-FR" b="0" dirty="0"/>
              <a:t>, as </a:t>
            </a:r>
            <a:r>
              <a:rPr lang="fr-FR" b="0" dirty="0" err="1"/>
              <a:t>risk</a:t>
            </a:r>
            <a:r>
              <a:rPr lang="fr-FR" b="0" dirty="0"/>
              <a:t> </a:t>
            </a:r>
            <a:r>
              <a:rPr lang="fr-FR" b="0" dirty="0" err="1"/>
              <a:t>reduction</a:t>
            </a:r>
            <a:r>
              <a:rPr lang="fr-FR" b="0" dirty="0"/>
              <a:t> </a:t>
            </a:r>
            <a:r>
              <a:rPr lang="fr-FR" b="0" dirty="0" err="1"/>
              <a:t>is</a:t>
            </a:r>
            <a:r>
              <a:rPr lang="fr-FR" b="0" dirty="0"/>
              <a:t> a public good; and </a:t>
            </a:r>
            <a:r>
              <a:rPr lang="fr-FR" b="0" dirty="0" err="1"/>
              <a:t>sizeable</a:t>
            </a:r>
            <a:r>
              <a:rPr lang="fr-FR" b="0" dirty="0"/>
              <a:t> </a:t>
            </a:r>
            <a:r>
              <a:rPr lang="fr-FR" b="0" dirty="0" err="1"/>
              <a:t>transation</a:t>
            </a:r>
            <a:r>
              <a:rPr lang="fr-FR" b="0" dirty="0"/>
              <a:t> costs</a:t>
            </a:r>
            <a:br>
              <a:rPr lang="fr-FR" b="0" dirty="0"/>
            </a:br>
            <a:r>
              <a:rPr lang="fr-FR" b="0" dirty="0"/>
              <a:t>(</a:t>
            </a:r>
            <a:r>
              <a:rPr lang="fr-FR" b="0" i="1" dirty="0"/>
              <a:t>Other arguments for efficient control </a:t>
            </a:r>
            <a:r>
              <a:rPr lang="fr-FR" b="0" i="1" dirty="0" err="1"/>
              <a:t>such</a:t>
            </a:r>
            <a:r>
              <a:rPr lang="fr-FR" b="0" i="1" dirty="0"/>
              <a:t> as Costello et al. : </a:t>
            </a:r>
            <a:r>
              <a:rPr lang="fr-FR" b="0" i="1" dirty="0" err="1"/>
              <a:t>while</a:t>
            </a:r>
            <a:r>
              <a:rPr lang="fr-FR" b="0" i="1" dirty="0"/>
              <a:t> initial </a:t>
            </a:r>
            <a:r>
              <a:rPr lang="fr-FR" b="0" i="1" dirty="0" err="1"/>
              <a:t>risk</a:t>
            </a:r>
            <a:r>
              <a:rPr lang="fr-FR" b="0" i="1" dirty="0"/>
              <a:t> being high for everyone can lead to optimal </a:t>
            </a:r>
            <a:r>
              <a:rPr lang="fr-FR" b="0" i="1" dirty="0" err="1"/>
              <a:t>level</a:t>
            </a:r>
            <a:r>
              <a:rPr lang="fr-FR" b="0" i="1" dirty="0"/>
              <a:t> of control, </a:t>
            </a:r>
            <a:r>
              <a:rPr lang="fr-FR" b="0" i="1" dirty="0" err="1"/>
              <a:t>there</a:t>
            </a:r>
            <a:r>
              <a:rPr lang="fr-FR" b="0" i="1" dirty="0"/>
              <a:t> are </a:t>
            </a:r>
            <a:r>
              <a:rPr lang="fr-FR" b="0" i="1" dirty="0" err="1"/>
              <a:t>heterogeneities</a:t>
            </a:r>
            <a:r>
              <a:rPr lang="fr-FR" b="0" i="1" dirty="0"/>
              <a:t> in costs and damages from </a:t>
            </a:r>
            <a:r>
              <a:rPr lang="fr-FR" b="0" i="1" dirty="0" err="1"/>
              <a:t>wildfires</a:t>
            </a:r>
            <a:r>
              <a:rPr lang="fr-FR" b="0" i="1" dirty="0"/>
              <a:t>, </a:t>
            </a:r>
            <a:r>
              <a:rPr lang="fr-FR" b="0" i="1" dirty="0" err="1"/>
              <a:t>which</a:t>
            </a:r>
            <a:r>
              <a:rPr lang="fr-FR" b="0" i="1" dirty="0"/>
              <a:t> </a:t>
            </a:r>
            <a:r>
              <a:rPr lang="fr-FR" b="0" i="1" dirty="0" err="1"/>
              <a:t>may</a:t>
            </a:r>
            <a:r>
              <a:rPr lang="fr-FR" b="0" i="1" dirty="0"/>
              <a:t> warrant an inefficient </a:t>
            </a:r>
            <a:r>
              <a:rPr lang="fr-FR" b="0" i="1" dirty="0" err="1"/>
              <a:t>decentralized</a:t>
            </a:r>
            <a:r>
              <a:rPr lang="fr-FR" b="0" i="1" dirty="0"/>
              <a:t> control</a:t>
            </a:r>
            <a:r>
              <a:rPr lang="fr-FR" sz="1100" b="0" i="1" dirty="0"/>
              <a:t>)</a:t>
            </a:r>
          </a:p>
          <a:p>
            <a:pPr marL="1085850" lvl="2" indent="-171450">
              <a:buFontTx/>
              <a:buChar char="-"/>
            </a:pPr>
            <a:r>
              <a:rPr lang="fr-FR" sz="1100" b="0" i="0" dirty="0"/>
              <a:t>Need a </a:t>
            </a:r>
            <a:r>
              <a:rPr lang="fr-FR" sz="1100" b="0" i="0" dirty="0" err="1"/>
              <a:t>decision</a:t>
            </a:r>
            <a:r>
              <a:rPr lang="fr-FR" sz="1100" b="0" i="0" dirty="0"/>
              <a:t> on how to best </a:t>
            </a:r>
            <a:r>
              <a:rPr lang="fr-FR" sz="1100" b="0" i="0" dirty="0" err="1"/>
              <a:t>leverage</a:t>
            </a:r>
            <a:r>
              <a:rPr lang="fr-FR" sz="1100" b="0" i="0" dirty="0"/>
              <a:t> the </a:t>
            </a:r>
            <a:r>
              <a:rPr lang="fr-FR" sz="1100" b="0" i="0" dirty="0" err="1"/>
              <a:t>properties</a:t>
            </a:r>
            <a:r>
              <a:rPr lang="fr-FR" sz="1100" b="0" i="0" dirty="0"/>
              <a:t> of spatial </a:t>
            </a:r>
            <a:r>
              <a:rPr lang="fr-FR" sz="1100" b="0" i="0" dirty="0" err="1"/>
              <a:t>spillovers</a:t>
            </a:r>
            <a:r>
              <a:rPr lang="fr-FR" sz="1100" b="0" i="0" dirty="0"/>
              <a:t> for </a:t>
            </a:r>
            <a:r>
              <a:rPr lang="fr-FR" sz="1100" b="0" i="0" dirty="0" err="1"/>
              <a:t>connectivity</a:t>
            </a:r>
            <a:endParaRPr lang="fr-FR" b="0" i="0" dirty="0"/>
          </a:p>
          <a:p>
            <a:pPr marL="628650" lvl="1" indent="-171450">
              <a:buFontTx/>
              <a:buChar char="-"/>
            </a:pPr>
            <a:r>
              <a:rPr lang="fr-FR" b="1" i="0" dirty="0" err="1"/>
              <a:t>Positioning</a:t>
            </a:r>
            <a:r>
              <a:rPr lang="fr-FR" b="1" i="0" dirty="0"/>
              <a:t> </a:t>
            </a:r>
            <a:r>
              <a:rPr lang="fr-FR" b="1" i="0" dirty="0" err="1"/>
              <a:t>wrt</a:t>
            </a:r>
            <a:r>
              <a:rPr lang="fr-FR" b="1" i="0" dirty="0"/>
              <a:t> </a:t>
            </a:r>
            <a:r>
              <a:rPr lang="fr-FR" b="1" i="0" dirty="0" err="1"/>
              <a:t>literature</a:t>
            </a:r>
            <a:r>
              <a:rPr lang="fr-FR" b="1" i="0" dirty="0"/>
              <a:t> :</a:t>
            </a:r>
          </a:p>
          <a:p>
            <a:pPr marL="1085850" lvl="2" indent="-171450">
              <a:buFontTx/>
              <a:buChar char="-"/>
            </a:pPr>
            <a:r>
              <a:rPr lang="fr-FR" b="0" i="0" dirty="0"/>
              <a:t>The </a:t>
            </a:r>
            <a:r>
              <a:rPr lang="fr-FR" b="0" i="0" dirty="0" err="1"/>
              <a:t>closest</a:t>
            </a:r>
            <a:r>
              <a:rPr lang="fr-FR" b="0" i="0" dirty="0"/>
              <a:t> </a:t>
            </a:r>
            <a:r>
              <a:rPr lang="fr-FR" b="0" i="0" dirty="0" err="1"/>
              <a:t>paper</a:t>
            </a:r>
            <a:r>
              <a:rPr lang="fr-FR" b="0" i="0" dirty="0"/>
              <a:t> to what we’re doing here </a:t>
            </a:r>
          </a:p>
          <a:p>
            <a:pPr marL="628650" lvl="1" indent="-171450">
              <a:buFontTx/>
              <a:buChar char="-"/>
            </a:pPr>
            <a:r>
              <a:rPr lang="fr-FR" b="1" i="0" dirty="0"/>
              <a:t> </a:t>
            </a:r>
            <a:r>
              <a:rPr lang="fr-FR" b="0" i="0" dirty="0" err="1"/>
              <a:t>we</a:t>
            </a:r>
            <a:r>
              <a:rPr lang="fr-FR" b="0" i="0" dirty="0"/>
              <a:t> </a:t>
            </a:r>
            <a:r>
              <a:rPr lang="fr-FR" b="0" i="0" dirty="0" err="1"/>
              <a:t>extend</a:t>
            </a:r>
            <a:r>
              <a:rPr lang="fr-FR" b="0" i="0" dirty="0"/>
              <a:t> the </a:t>
            </a:r>
            <a:r>
              <a:rPr lang="fr-FR" b="0" i="0" dirty="0" err="1"/>
              <a:t>existing</a:t>
            </a:r>
            <a:r>
              <a:rPr lang="fr-FR" b="0" i="0" dirty="0"/>
              <a:t> </a:t>
            </a:r>
            <a:r>
              <a:rPr lang="fr-FR" b="0" i="0" dirty="0" err="1"/>
              <a:t>literature</a:t>
            </a:r>
            <a:r>
              <a:rPr lang="fr-FR" b="0" i="0" dirty="0"/>
              <a:t> by </a:t>
            </a:r>
            <a:r>
              <a:rPr lang="fr-FR" b="0" i="0" dirty="0" err="1"/>
              <a:t>asking</a:t>
            </a:r>
            <a:r>
              <a:rPr lang="fr-FR" b="0" i="0" dirty="0"/>
              <a:t> how should a land planner </a:t>
            </a:r>
            <a:r>
              <a:rPr lang="fr-FR" b="0" i="0" dirty="0" err="1"/>
              <a:t>allocate</a:t>
            </a:r>
            <a:r>
              <a:rPr lang="fr-FR" b="0" i="0" dirty="0"/>
              <a:t> … in an </a:t>
            </a:r>
            <a:r>
              <a:rPr lang="fr-FR" b="0" i="0" dirty="0" err="1"/>
              <a:t>operational</a:t>
            </a:r>
            <a:r>
              <a:rPr lang="fr-FR" b="0" i="0" dirty="0"/>
              <a:t> and </a:t>
            </a:r>
            <a:r>
              <a:rPr lang="fr-FR" b="0" i="0" dirty="0" err="1"/>
              <a:t>interpretative</a:t>
            </a:r>
            <a:r>
              <a:rPr lang="fr-FR" b="0" i="0" dirty="0"/>
              <a:t> </a:t>
            </a:r>
            <a:r>
              <a:rPr lang="fr-FR" b="0" i="0" dirty="0" err="1"/>
              <a:t>framework</a:t>
            </a:r>
            <a:r>
              <a:rPr lang="fr-FR" b="0" i="0" dirty="0"/>
              <a:t> </a:t>
            </a:r>
            <a:r>
              <a:rPr lang="fr-FR" b="0" i="0" dirty="0" err="1"/>
              <a:t>provided</a:t>
            </a:r>
            <a:r>
              <a:rPr lang="fr-FR" b="0" i="0" dirty="0"/>
              <a:t> by </a:t>
            </a:r>
            <a:r>
              <a:rPr lang="fr-FR" b="1" i="1" dirty="0" err="1"/>
              <a:t>dynamic</a:t>
            </a:r>
            <a:r>
              <a:rPr lang="fr-FR" b="1" i="1" dirty="0"/>
              <a:t> graph </a:t>
            </a:r>
            <a:r>
              <a:rPr lang="fr-FR" b="1" i="1" dirty="0" err="1"/>
              <a:t>theory</a:t>
            </a:r>
            <a:endParaRPr lang="fr-FR" b="1" dirty="0"/>
          </a:p>
        </p:txBody>
      </p:sp>
      <p:sp>
        <p:nvSpPr>
          <p:cNvPr id="4" name="Espace réservé du numéro de diapositive 3"/>
          <p:cNvSpPr>
            <a:spLocks noGrp="1"/>
          </p:cNvSpPr>
          <p:nvPr>
            <p:ph type="sldNum" sz="quarter" idx="5"/>
          </p:nvPr>
        </p:nvSpPr>
        <p:spPr/>
        <p:txBody>
          <a:bodyPr/>
          <a:lstStyle/>
          <a:p>
            <a:fld id="{F1F092EA-CB49-4499-A44B-926B8CF9594C}" type="slidenum">
              <a:rPr lang="fr-FR" smtClean="0"/>
              <a:t>10</a:t>
            </a:fld>
            <a:endParaRPr lang="fr-FR"/>
          </a:p>
        </p:txBody>
      </p:sp>
    </p:spTree>
    <p:extLst>
      <p:ext uri="{BB962C8B-B14F-4D97-AF65-F5344CB8AC3E}">
        <p14:creationId xmlns:p14="http://schemas.microsoft.com/office/powerpoint/2010/main" val="696774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3CDD45-5249-98D9-AB54-F24464B2B45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7486C9A-1092-E258-EFB9-A6A352EB4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3035B4E-F83B-F135-6D70-7449B1045969}"/>
              </a:ext>
            </a:extLst>
          </p:cNvPr>
          <p:cNvSpPr>
            <a:spLocks noGrp="1"/>
          </p:cNvSpPr>
          <p:nvPr>
            <p:ph type="dt" sz="half" idx="10"/>
          </p:nvPr>
        </p:nvSpPr>
        <p:spPr/>
        <p:txBody>
          <a:bodyPr/>
          <a:lstStyle/>
          <a:p>
            <a:r>
              <a:rPr lang="fr-FR"/>
              <a:t>Simon Jean – PhD Defense</a:t>
            </a:r>
          </a:p>
        </p:txBody>
      </p:sp>
      <p:sp>
        <p:nvSpPr>
          <p:cNvPr id="5" name="Espace réservé du pied de page 4">
            <a:extLst>
              <a:ext uri="{FF2B5EF4-FFF2-40B4-BE49-F238E27FC236}">
                <a16:creationId xmlns:a16="http://schemas.microsoft.com/office/drawing/2014/main" id="{9AD13D9F-5B25-7A17-862A-363AD09ADF16}"/>
              </a:ext>
            </a:extLst>
          </p:cNvPr>
          <p:cNvSpPr>
            <a:spLocks noGrp="1"/>
          </p:cNvSpPr>
          <p:nvPr>
            <p:ph type="ftr" sz="quarter" idx="11"/>
          </p:nvPr>
        </p:nvSpPr>
        <p:spPr/>
        <p:txBody>
          <a:bodyPr/>
          <a:lstStyle/>
          <a:p>
            <a:r>
              <a:rPr lang="fr-FR"/>
              <a:t>Simon Jean - PhD Defense</a:t>
            </a:r>
          </a:p>
        </p:txBody>
      </p:sp>
      <p:sp>
        <p:nvSpPr>
          <p:cNvPr id="6" name="Espace réservé du numéro de diapositive 5">
            <a:extLst>
              <a:ext uri="{FF2B5EF4-FFF2-40B4-BE49-F238E27FC236}">
                <a16:creationId xmlns:a16="http://schemas.microsoft.com/office/drawing/2014/main" id="{24E10777-5E75-D439-C079-119957F815CF}"/>
              </a:ext>
            </a:extLst>
          </p:cNvPr>
          <p:cNvSpPr>
            <a:spLocks noGrp="1"/>
          </p:cNvSpPr>
          <p:nvPr>
            <p:ph type="sldNum" sz="quarter" idx="12"/>
          </p:nvPr>
        </p:nvSpPr>
        <p:spPr/>
        <p:txBody>
          <a:bodyPr/>
          <a:lstStyle/>
          <a:p>
            <a:fld id="{E98AD9DF-A363-47C8-AF00-5C2B24FF666D}" type="slidenum">
              <a:rPr lang="fr-FR" smtClean="0"/>
              <a:t>‹N°›</a:t>
            </a:fld>
            <a:endParaRPr lang="fr-FR"/>
          </a:p>
        </p:txBody>
      </p:sp>
    </p:spTree>
    <p:extLst>
      <p:ext uri="{BB962C8B-B14F-4D97-AF65-F5344CB8AC3E}">
        <p14:creationId xmlns:p14="http://schemas.microsoft.com/office/powerpoint/2010/main" val="321601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E18444-F741-8F74-42DC-1AD42C2F793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9F13BAE-7B0F-2D39-8154-925A116BF9E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DBF9E26-D383-1EA2-8B8B-707430F2E7D2}"/>
              </a:ext>
            </a:extLst>
          </p:cNvPr>
          <p:cNvSpPr>
            <a:spLocks noGrp="1"/>
          </p:cNvSpPr>
          <p:nvPr>
            <p:ph type="dt" sz="half" idx="10"/>
          </p:nvPr>
        </p:nvSpPr>
        <p:spPr/>
        <p:txBody>
          <a:bodyPr/>
          <a:lstStyle/>
          <a:p>
            <a:r>
              <a:rPr lang="fr-FR"/>
              <a:t>Simon Jean – PhD Defense</a:t>
            </a:r>
          </a:p>
        </p:txBody>
      </p:sp>
      <p:sp>
        <p:nvSpPr>
          <p:cNvPr id="5" name="Espace réservé du pied de page 4">
            <a:extLst>
              <a:ext uri="{FF2B5EF4-FFF2-40B4-BE49-F238E27FC236}">
                <a16:creationId xmlns:a16="http://schemas.microsoft.com/office/drawing/2014/main" id="{D5734513-54C4-31B2-D46D-722BE0CA9472}"/>
              </a:ext>
            </a:extLst>
          </p:cNvPr>
          <p:cNvSpPr>
            <a:spLocks noGrp="1"/>
          </p:cNvSpPr>
          <p:nvPr>
            <p:ph type="ftr" sz="quarter" idx="11"/>
          </p:nvPr>
        </p:nvSpPr>
        <p:spPr/>
        <p:txBody>
          <a:bodyPr/>
          <a:lstStyle/>
          <a:p>
            <a:r>
              <a:rPr lang="fr-FR"/>
              <a:t>Simon Jean - PhD Defense</a:t>
            </a:r>
          </a:p>
        </p:txBody>
      </p:sp>
      <p:sp>
        <p:nvSpPr>
          <p:cNvPr id="6" name="Espace réservé du numéro de diapositive 5">
            <a:extLst>
              <a:ext uri="{FF2B5EF4-FFF2-40B4-BE49-F238E27FC236}">
                <a16:creationId xmlns:a16="http://schemas.microsoft.com/office/drawing/2014/main" id="{71EFA637-61C5-108B-E02B-6A5BA6B2EB64}"/>
              </a:ext>
            </a:extLst>
          </p:cNvPr>
          <p:cNvSpPr>
            <a:spLocks noGrp="1"/>
          </p:cNvSpPr>
          <p:nvPr>
            <p:ph type="sldNum" sz="quarter" idx="12"/>
          </p:nvPr>
        </p:nvSpPr>
        <p:spPr/>
        <p:txBody>
          <a:bodyPr/>
          <a:lstStyle/>
          <a:p>
            <a:fld id="{E98AD9DF-A363-47C8-AF00-5C2B24FF666D}" type="slidenum">
              <a:rPr lang="fr-FR" smtClean="0"/>
              <a:t>‹N°›</a:t>
            </a:fld>
            <a:endParaRPr lang="fr-FR"/>
          </a:p>
        </p:txBody>
      </p:sp>
    </p:spTree>
    <p:extLst>
      <p:ext uri="{BB962C8B-B14F-4D97-AF65-F5344CB8AC3E}">
        <p14:creationId xmlns:p14="http://schemas.microsoft.com/office/powerpoint/2010/main" val="290100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1EFEC0D-97BA-0306-F8AC-6144B6D0D85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7A178C6-F7D0-A72D-72CB-C5C8A79CD9A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5436DE1-E47D-BFF8-7AC6-7EF78BA7FC4D}"/>
              </a:ext>
            </a:extLst>
          </p:cNvPr>
          <p:cNvSpPr>
            <a:spLocks noGrp="1"/>
          </p:cNvSpPr>
          <p:nvPr>
            <p:ph type="dt" sz="half" idx="10"/>
          </p:nvPr>
        </p:nvSpPr>
        <p:spPr/>
        <p:txBody>
          <a:bodyPr/>
          <a:lstStyle/>
          <a:p>
            <a:r>
              <a:rPr lang="fr-FR"/>
              <a:t>Simon Jean – PhD Defense</a:t>
            </a:r>
          </a:p>
        </p:txBody>
      </p:sp>
      <p:sp>
        <p:nvSpPr>
          <p:cNvPr id="5" name="Espace réservé du pied de page 4">
            <a:extLst>
              <a:ext uri="{FF2B5EF4-FFF2-40B4-BE49-F238E27FC236}">
                <a16:creationId xmlns:a16="http://schemas.microsoft.com/office/drawing/2014/main" id="{2D273D0A-4E6B-FB8C-09A6-3041DB670F10}"/>
              </a:ext>
            </a:extLst>
          </p:cNvPr>
          <p:cNvSpPr>
            <a:spLocks noGrp="1"/>
          </p:cNvSpPr>
          <p:nvPr>
            <p:ph type="ftr" sz="quarter" idx="11"/>
          </p:nvPr>
        </p:nvSpPr>
        <p:spPr/>
        <p:txBody>
          <a:bodyPr/>
          <a:lstStyle/>
          <a:p>
            <a:r>
              <a:rPr lang="fr-FR"/>
              <a:t>Simon Jean - PhD Defense</a:t>
            </a:r>
          </a:p>
        </p:txBody>
      </p:sp>
      <p:sp>
        <p:nvSpPr>
          <p:cNvPr id="6" name="Espace réservé du numéro de diapositive 5">
            <a:extLst>
              <a:ext uri="{FF2B5EF4-FFF2-40B4-BE49-F238E27FC236}">
                <a16:creationId xmlns:a16="http://schemas.microsoft.com/office/drawing/2014/main" id="{4ED531E9-068D-D5FE-576E-18B87D8E1066}"/>
              </a:ext>
            </a:extLst>
          </p:cNvPr>
          <p:cNvSpPr>
            <a:spLocks noGrp="1"/>
          </p:cNvSpPr>
          <p:nvPr>
            <p:ph type="sldNum" sz="quarter" idx="12"/>
          </p:nvPr>
        </p:nvSpPr>
        <p:spPr/>
        <p:txBody>
          <a:bodyPr/>
          <a:lstStyle/>
          <a:p>
            <a:fld id="{E98AD9DF-A363-47C8-AF00-5C2B24FF666D}" type="slidenum">
              <a:rPr lang="fr-FR" smtClean="0"/>
              <a:t>‹N°›</a:t>
            </a:fld>
            <a:endParaRPr lang="fr-FR"/>
          </a:p>
        </p:txBody>
      </p:sp>
    </p:spTree>
    <p:extLst>
      <p:ext uri="{BB962C8B-B14F-4D97-AF65-F5344CB8AC3E}">
        <p14:creationId xmlns:p14="http://schemas.microsoft.com/office/powerpoint/2010/main" val="146338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D9D70D-37CC-D92E-B3CC-83D475A53ED2}"/>
              </a:ext>
            </a:extLst>
          </p:cNvPr>
          <p:cNvSpPr>
            <a:spLocks noGrp="1"/>
          </p:cNvSpPr>
          <p:nvPr>
            <p:ph type="title"/>
          </p:nvPr>
        </p:nvSpPr>
        <p:spPr/>
        <p:txBody>
          <a:bodyPr/>
          <a:lstStyle>
            <a:lvl1pPr>
              <a:defRPr>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fr-FR" dirty="0"/>
              <a:t>Modifiez le style du titre</a:t>
            </a:r>
          </a:p>
        </p:txBody>
      </p:sp>
      <p:sp>
        <p:nvSpPr>
          <p:cNvPr id="3" name="Espace réservé du contenu 2">
            <a:extLst>
              <a:ext uri="{FF2B5EF4-FFF2-40B4-BE49-F238E27FC236}">
                <a16:creationId xmlns:a16="http://schemas.microsoft.com/office/drawing/2014/main" id="{87D3194D-B150-13FD-D4FA-546433BED684}"/>
              </a:ext>
            </a:extLst>
          </p:cNvPr>
          <p:cNvSpPr>
            <a:spLocks noGrp="1"/>
          </p:cNvSpPr>
          <p:nvPr>
            <p:ph idx="1"/>
          </p:nvPr>
        </p:nvSpPr>
        <p:spPr/>
        <p:txBody>
          <a:bodyPr/>
          <a:lstStyle>
            <a:lvl1pPr>
              <a:defRPr>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a:defRPr>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a:defRPr>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a:defRPr>
                <a:latin typeface="Roboto Condensed Light" panose="02000000000000000000" pitchFamily="2" charset="0"/>
                <a:ea typeface="Roboto Condensed Light" panose="02000000000000000000" pitchFamily="2" charset="0"/>
                <a:cs typeface="Roboto Condensed Light" panose="02000000000000000000" pitchFamily="2" charset="0"/>
              </a:defRPr>
            </a:lvl4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34F707F3-FCB4-6DA6-A170-07AAFFE62DE4}"/>
              </a:ext>
            </a:extLst>
          </p:cNvPr>
          <p:cNvSpPr>
            <a:spLocks noGrp="1"/>
          </p:cNvSpPr>
          <p:nvPr>
            <p:ph type="dt" sz="half" idx="10"/>
          </p:nvPr>
        </p:nvSpPr>
        <p:spPr/>
        <p:txBody>
          <a:bodyPr/>
          <a:lstStyle>
            <a:lvl1pPr>
              <a:defRPr sz="1000" baseline="0">
                <a:solidFill>
                  <a:schemeClr val="bg2">
                    <a:lumMod val="25000"/>
                  </a:schemeClr>
                </a:solidFill>
                <a:latin typeface="Roboto Condensed Light" panose="02000000000000000000" pitchFamily="2" charset="0"/>
              </a:defRPr>
            </a:lvl1pPr>
          </a:lstStyle>
          <a:p>
            <a:r>
              <a:rPr lang="fr-FR"/>
              <a:t>Simon Jean – PhD Defense</a:t>
            </a:r>
            <a:endParaRPr lang="fr-FR" dirty="0"/>
          </a:p>
        </p:txBody>
      </p:sp>
      <p:sp>
        <p:nvSpPr>
          <p:cNvPr id="5" name="Espace réservé du pied de page 4">
            <a:extLst>
              <a:ext uri="{FF2B5EF4-FFF2-40B4-BE49-F238E27FC236}">
                <a16:creationId xmlns:a16="http://schemas.microsoft.com/office/drawing/2014/main" id="{0AC46EA5-A46B-119B-6BB9-08E0659B5BE1}"/>
              </a:ext>
            </a:extLst>
          </p:cNvPr>
          <p:cNvSpPr>
            <a:spLocks noGrp="1"/>
          </p:cNvSpPr>
          <p:nvPr>
            <p:ph type="ftr" sz="quarter" idx="11"/>
          </p:nvPr>
        </p:nvSpPr>
        <p:spPr/>
        <p:txBody>
          <a:bodyPr/>
          <a:lstStyle/>
          <a:p>
            <a:r>
              <a:rPr lang="fr-FR"/>
              <a:t>Simon Jean - PhD Defense</a:t>
            </a:r>
          </a:p>
        </p:txBody>
      </p:sp>
      <p:sp>
        <p:nvSpPr>
          <p:cNvPr id="6" name="Espace réservé du numéro de diapositive 5">
            <a:extLst>
              <a:ext uri="{FF2B5EF4-FFF2-40B4-BE49-F238E27FC236}">
                <a16:creationId xmlns:a16="http://schemas.microsoft.com/office/drawing/2014/main" id="{35A6964E-331D-371B-5D7E-89432F74BAEE}"/>
              </a:ext>
            </a:extLst>
          </p:cNvPr>
          <p:cNvSpPr>
            <a:spLocks noGrp="1"/>
          </p:cNvSpPr>
          <p:nvPr>
            <p:ph type="sldNum" sz="quarter" idx="12"/>
          </p:nvPr>
        </p:nvSpPr>
        <p:spPr/>
        <p:txBody>
          <a:bodyPr/>
          <a:lstStyle/>
          <a:p>
            <a:fld id="{E98AD9DF-A363-47C8-AF00-5C2B24FF666D}" type="slidenum">
              <a:rPr lang="fr-FR" smtClean="0"/>
              <a:t>‹N°›</a:t>
            </a:fld>
            <a:endParaRPr lang="fr-FR" dirty="0"/>
          </a:p>
        </p:txBody>
      </p:sp>
    </p:spTree>
    <p:extLst>
      <p:ext uri="{BB962C8B-B14F-4D97-AF65-F5344CB8AC3E}">
        <p14:creationId xmlns:p14="http://schemas.microsoft.com/office/powerpoint/2010/main" val="28923925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6CF41A-19F8-9E34-0A40-10464FF9310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AE3EF9F-8763-1D3F-080D-6D56A0297A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D88992A-8415-B87E-9E12-584575621804}"/>
              </a:ext>
            </a:extLst>
          </p:cNvPr>
          <p:cNvSpPr>
            <a:spLocks noGrp="1"/>
          </p:cNvSpPr>
          <p:nvPr>
            <p:ph type="dt" sz="half" idx="10"/>
          </p:nvPr>
        </p:nvSpPr>
        <p:spPr/>
        <p:txBody>
          <a:bodyPr/>
          <a:lstStyle/>
          <a:p>
            <a:r>
              <a:rPr lang="fr-FR"/>
              <a:t>Simon Jean – PhD Defense</a:t>
            </a:r>
          </a:p>
        </p:txBody>
      </p:sp>
      <p:sp>
        <p:nvSpPr>
          <p:cNvPr id="5" name="Espace réservé du pied de page 4">
            <a:extLst>
              <a:ext uri="{FF2B5EF4-FFF2-40B4-BE49-F238E27FC236}">
                <a16:creationId xmlns:a16="http://schemas.microsoft.com/office/drawing/2014/main" id="{A0F9E383-6C8D-5525-9601-BC1AAD045D0E}"/>
              </a:ext>
            </a:extLst>
          </p:cNvPr>
          <p:cNvSpPr>
            <a:spLocks noGrp="1"/>
          </p:cNvSpPr>
          <p:nvPr>
            <p:ph type="ftr" sz="quarter" idx="11"/>
          </p:nvPr>
        </p:nvSpPr>
        <p:spPr/>
        <p:txBody>
          <a:bodyPr/>
          <a:lstStyle/>
          <a:p>
            <a:r>
              <a:rPr lang="fr-FR"/>
              <a:t>Simon Jean - PhD Defense</a:t>
            </a:r>
          </a:p>
        </p:txBody>
      </p:sp>
      <p:sp>
        <p:nvSpPr>
          <p:cNvPr id="6" name="Espace réservé du numéro de diapositive 5">
            <a:extLst>
              <a:ext uri="{FF2B5EF4-FFF2-40B4-BE49-F238E27FC236}">
                <a16:creationId xmlns:a16="http://schemas.microsoft.com/office/drawing/2014/main" id="{5CF8105C-9074-5FB5-277A-F84AC8311B51}"/>
              </a:ext>
            </a:extLst>
          </p:cNvPr>
          <p:cNvSpPr>
            <a:spLocks noGrp="1"/>
          </p:cNvSpPr>
          <p:nvPr>
            <p:ph type="sldNum" sz="quarter" idx="12"/>
          </p:nvPr>
        </p:nvSpPr>
        <p:spPr/>
        <p:txBody>
          <a:bodyPr/>
          <a:lstStyle/>
          <a:p>
            <a:fld id="{E98AD9DF-A363-47C8-AF00-5C2B24FF666D}" type="slidenum">
              <a:rPr lang="fr-FR" smtClean="0"/>
              <a:t>‹N°›</a:t>
            </a:fld>
            <a:endParaRPr lang="fr-FR"/>
          </a:p>
        </p:txBody>
      </p:sp>
    </p:spTree>
    <p:extLst>
      <p:ext uri="{BB962C8B-B14F-4D97-AF65-F5344CB8AC3E}">
        <p14:creationId xmlns:p14="http://schemas.microsoft.com/office/powerpoint/2010/main" val="209251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241881-AF22-5B16-925E-407487987E8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489A4E7-7B9A-854C-E370-739D3D1E5D8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0EB1F24-4C6B-E62B-B166-A6C8AB4E0F1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7E2A762-77A9-EA3C-C151-A8A3981806F4}"/>
              </a:ext>
            </a:extLst>
          </p:cNvPr>
          <p:cNvSpPr>
            <a:spLocks noGrp="1"/>
          </p:cNvSpPr>
          <p:nvPr>
            <p:ph type="dt" sz="half" idx="10"/>
          </p:nvPr>
        </p:nvSpPr>
        <p:spPr/>
        <p:txBody>
          <a:bodyPr/>
          <a:lstStyle/>
          <a:p>
            <a:r>
              <a:rPr lang="fr-FR"/>
              <a:t>Simon Jean – PhD Defense</a:t>
            </a:r>
          </a:p>
        </p:txBody>
      </p:sp>
      <p:sp>
        <p:nvSpPr>
          <p:cNvPr id="6" name="Espace réservé du pied de page 5">
            <a:extLst>
              <a:ext uri="{FF2B5EF4-FFF2-40B4-BE49-F238E27FC236}">
                <a16:creationId xmlns:a16="http://schemas.microsoft.com/office/drawing/2014/main" id="{A9922290-6AF7-CBA8-26D8-9486477CD37F}"/>
              </a:ext>
            </a:extLst>
          </p:cNvPr>
          <p:cNvSpPr>
            <a:spLocks noGrp="1"/>
          </p:cNvSpPr>
          <p:nvPr>
            <p:ph type="ftr" sz="quarter" idx="11"/>
          </p:nvPr>
        </p:nvSpPr>
        <p:spPr/>
        <p:txBody>
          <a:bodyPr/>
          <a:lstStyle/>
          <a:p>
            <a:r>
              <a:rPr lang="fr-FR"/>
              <a:t>Simon Jean - PhD Defense</a:t>
            </a:r>
          </a:p>
        </p:txBody>
      </p:sp>
      <p:sp>
        <p:nvSpPr>
          <p:cNvPr id="7" name="Espace réservé du numéro de diapositive 6">
            <a:extLst>
              <a:ext uri="{FF2B5EF4-FFF2-40B4-BE49-F238E27FC236}">
                <a16:creationId xmlns:a16="http://schemas.microsoft.com/office/drawing/2014/main" id="{60D825E2-0AE7-460B-EF4C-21E470B75868}"/>
              </a:ext>
            </a:extLst>
          </p:cNvPr>
          <p:cNvSpPr>
            <a:spLocks noGrp="1"/>
          </p:cNvSpPr>
          <p:nvPr>
            <p:ph type="sldNum" sz="quarter" idx="12"/>
          </p:nvPr>
        </p:nvSpPr>
        <p:spPr/>
        <p:txBody>
          <a:bodyPr/>
          <a:lstStyle/>
          <a:p>
            <a:fld id="{E98AD9DF-A363-47C8-AF00-5C2B24FF666D}" type="slidenum">
              <a:rPr lang="fr-FR" smtClean="0"/>
              <a:t>‹N°›</a:t>
            </a:fld>
            <a:endParaRPr lang="fr-FR"/>
          </a:p>
        </p:txBody>
      </p:sp>
    </p:spTree>
    <p:extLst>
      <p:ext uri="{BB962C8B-B14F-4D97-AF65-F5344CB8AC3E}">
        <p14:creationId xmlns:p14="http://schemas.microsoft.com/office/powerpoint/2010/main" val="2761612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72E555-B9B7-CF74-49AC-668438CAFE7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CE303EB-B985-FE1D-6357-DA3DA3F85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3FB933F-3949-A89D-2286-16026F84A7D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61503DB-BB06-C8C2-31B6-88B318349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F8E5C1D-C451-2931-145C-D7C4A852432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98FBAB5-6B04-CC14-77E2-9B8FC91BCE6C}"/>
              </a:ext>
            </a:extLst>
          </p:cNvPr>
          <p:cNvSpPr>
            <a:spLocks noGrp="1"/>
          </p:cNvSpPr>
          <p:nvPr>
            <p:ph type="dt" sz="half" idx="10"/>
          </p:nvPr>
        </p:nvSpPr>
        <p:spPr/>
        <p:txBody>
          <a:bodyPr/>
          <a:lstStyle/>
          <a:p>
            <a:r>
              <a:rPr lang="fr-FR"/>
              <a:t>Simon Jean – PhD Defense</a:t>
            </a:r>
          </a:p>
        </p:txBody>
      </p:sp>
      <p:sp>
        <p:nvSpPr>
          <p:cNvPr id="8" name="Espace réservé du pied de page 7">
            <a:extLst>
              <a:ext uri="{FF2B5EF4-FFF2-40B4-BE49-F238E27FC236}">
                <a16:creationId xmlns:a16="http://schemas.microsoft.com/office/drawing/2014/main" id="{95A39E61-D53A-2241-925F-E08C20D91D59}"/>
              </a:ext>
            </a:extLst>
          </p:cNvPr>
          <p:cNvSpPr>
            <a:spLocks noGrp="1"/>
          </p:cNvSpPr>
          <p:nvPr>
            <p:ph type="ftr" sz="quarter" idx="11"/>
          </p:nvPr>
        </p:nvSpPr>
        <p:spPr/>
        <p:txBody>
          <a:bodyPr/>
          <a:lstStyle/>
          <a:p>
            <a:r>
              <a:rPr lang="fr-FR"/>
              <a:t>Simon Jean - PhD Defense</a:t>
            </a:r>
          </a:p>
        </p:txBody>
      </p:sp>
      <p:sp>
        <p:nvSpPr>
          <p:cNvPr id="9" name="Espace réservé du numéro de diapositive 8">
            <a:extLst>
              <a:ext uri="{FF2B5EF4-FFF2-40B4-BE49-F238E27FC236}">
                <a16:creationId xmlns:a16="http://schemas.microsoft.com/office/drawing/2014/main" id="{3C3689F8-433C-AA43-7956-E01AA05F2439}"/>
              </a:ext>
            </a:extLst>
          </p:cNvPr>
          <p:cNvSpPr>
            <a:spLocks noGrp="1"/>
          </p:cNvSpPr>
          <p:nvPr>
            <p:ph type="sldNum" sz="quarter" idx="12"/>
          </p:nvPr>
        </p:nvSpPr>
        <p:spPr/>
        <p:txBody>
          <a:bodyPr/>
          <a:lstStyle/>
          <a:p>
            <a:fld id="{E98AD9DF-A363-47C8-AF00-5C2B24FF666D}" type="slidenum">
              <a:rPr lang="fr-FR" smtClean="0"/>
              <a:t>‹N°›</a:t>
            </a:fld>
            <a:endParaRPr lang="fr-FR"/>
          </a:p>
        </p:txBody>
      </p:sp>
    </p:spTree>
    <p:extLst>
      <p:ext uri="{BB962C8B-B14F-4D97-AF65-F5344CB8AC3E}">
        <p14:creationId xmlns:p14="http://schemas.microsoft.com/office/powerpoint/2010/main" val="3275674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AA5C28-624E-891C-E0B1-89A9E26AA20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1BA15E3-DAFA-7DDC-6EF2-F3618BB0F411}"/>
              </a:ext>
            </a:extLst>
          </p:cNvPr>
          <p:cNvSpPr>
            <a:spLocks noGrp="1"/>
          </p:cNvSpPr>
          <p:nvPr>
            <p:ph type="dt" sz="half" idx="10"/>
          </p:nvPr>
        </p:nvSpPr>
        <p:spPr/>
        <p:txBody>
          <a:bodyPr/>
          <a:lstStyle/>
          <a:p>
            <a:r>
              <a:rPr lang="fr-FR"/>
              <a:t>Simon Jean – PhD Defense</a:t>
            </a:r>
          </a:p>
        </p:txBody>
      </p:sp>
      <p:sp>
        <p:nvSpPr>
          <p:cNvPr id="4" name="Espace réservé du pied de page 3">
            <a:extLst>
              <a:ext uri="{FF2B5EF4-FFF2-40B4-BE49-F238E27FC236}">
                <a16:creationId xmlns:a16="http://schemas.microsoft.com/office/drawing/2014/main" id="{07161BE1-CE1A-78E6-B59A-748D4CB88E6E}"/>
              </a:ext>
            </a:extLst>
          </p:cNvPr>
          <p:cNvSpPr>
            <a:spLocks noGrp="1"/>
          </p:cNvSpPr>
          <p:nvPr>
            <p:ph type="ftr" sz="quarter" idx="11"/>
          </p:nvPr>
        </p:nvSpPr>
        <p:spPr/>
        <p:txBody>
          <a:bodyPr/>
          <a:lstStyle/>
          <a:p>
            <a:r>
              <a:rPr lang="fr-FR"/>
              <a:t>Simon Jean - PhD Defense</a:t>
            </a:r>
          </a:p>
        </p:txBody>
      </p:sp>
      <p:sp>
        <p:nvSpPr>
          <p:cNvPr id="5" name="Espace réservé du numéro de diapositive 4">
            <a:extLst>
              <a:ext uri="{FF2B5EF4-FFF2-40B4-BE49-F238E27FC236}">
                <a16:creationId xmlns:a16="http://schemas.microsoft.com/office/drawing/2014/main" id="{8951FE79-4137-C4D7-F025-A5F9B0A2914A}"/>
              </a:ext>
            </a:extLst>
          </p:cNvPr>
          <p:cNvSpPr>
            <a:spLocks noGrp="1"/>
          </p:cNvSpPr>
          <p:nvPr>
            <p:ph type="sldNum" sz="quarter" idx="12"/>
          </p:nvPr>
        </p:nvSpPr>
        <p:spPr/>
        <p:txBody>
          <a:bodyPr/>
          <a:lstStyle/>
          <a:p>
            <a:fld id="{E98AD9DF-A363-47C8-AF00-5C2B24FF666D}" type="slidenum">
              <a:rPr lang="fr-FR" smtClean="0"/>
              <a:t>‹N°›</a:t>
            </a:fld>
            <a:endParaRPr lang="fr-FR"/>
          </a:p>
        </p:txBody>
      </p:sp>
    </p:spTree>
    <p:extLst>
      <p:ext uri="{BB962C8B-B14F-4D97-AF65-F5344CB8AC3E}">
        <p14:creationId xmlns:p14="http://schemas.microsoft.com/office/powerpoint/2010/main" val="3831916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434B9CA-B35D-0722-AB15-2A1C04EB0845}"/>
              </a:ext>
            </a:extLst>
          </p:cNvPr>
          <p:cNvSpPr>
            <a:spLocks noGrp="1"/>
          </p:cNvSpPr>
          <p:nvPr>
            <p:ph type="dt" sz="half" idx="10"/>
          </p:nvPr>
        </p:nvSpPr>
        <p:spPr/>
        <p:txBody>
          <a:bodyPr/>
          <a:lstStyle/>
          <a:p>
            <a:r>
              <a:rPr lang="fr-FR"/>
              <a:t>Simon Jean – PhD Defense</a:t>
            </a:r>
          </a:p>
        </p:txBody>
      </p:sp>
      <p:sp>
        <p:nvSpPr>
          <p:cNvPr id="3" name="Espace réservé du pied de page 2">
            <a:extLst>
              <a:ext uri="{FF2B5EF4-FFF2-40B4-BE49-F238E27FC236}">
                <a16:creationId xmlns:a16="http://schemas.microsoft.com/office/drawing/2014/main" id="{C27C1A17-32EA-39F1-C350-E66D65A7F3C8}"/>
              </a:ext>
            </a:extLst>
          </p:cNvPr>
          <p:cNvSpPr>
            <a:spLocks noGrp="1"/>
          </p:cNvSpPr>
          <p:nvPr>
            <p:ph type="ftr" sz="quarter" idx="11"/>
          </p:nvPr>
        </p:nvSpPr>
        <p:spPr/>
        <p:txBody>
          <a:bodyPr/>
          <a:lstStyle/>
          <a:p>
            <a:r>
              <a:rPr lang="fr-FR"/>
              <a:t>Simon Jean - PhD Defense</a:t>
            </a:r>
          </a:p>
        </p:txBody>
      </p:sp>
      <p:sp>
        <p:nvSpPr>
          <p:cNvPr id="4" name="Espace réservé du numéro de diapositive 3">
            <a:extLst>
              <a:ext uri="{FF2B5EF4-FFF2-40B4-BE49-F238E27FC236}">
                <a16:creationId xmlns:a16="http://schemas.microsoft.com/office/drawing/2014/main" id="{8EB890C1-A222-69D6-B905-2BB934DB047E}"/>
              </a:ext>
            </a:extLst>
          </p:cNvPr>
          <p:cNvSpPr>
            <a:spLocks noGrp="1"/>
          </p:cNvSpPr>
          <p:nvPr>
            <p:ph type="sldNum" sz="quarter" idx="12"/>
          </p:nvPr>
        </p:nvSpPr>
        <p:spPr/>
        <p:txBody>
          <a:bodyPr/>
          <a:lstStyle/>
          <a:p>
            <a:fld id="{E98AD9DF-A363-47C8-AF00-5C2B24FF666D}" type="slidenum">
              <a:rPr lang="fr-FR" smtClean="0"/>
              <a:t>‹N°›</a:t>
            </a:fld>
            <a:endParaRPr lang="fr-FR"/>
          </a:p>
        </p:txBody>
      </p:sp>
    </p:spTree>
    <p:extLst>
      <p:ext uri="{BB962C8B-B14F-4D97-AF65-F5344CB8AC3E}">
        <p14:creationId xmlns:p14="http://schemas.microsoft.com/office/powerpoint/2010/main" val="2883414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447066-2163-07BD-DEDF-5F34A595C63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2967A1D-E7EB-4D38-6CBD-DF90E0A806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7DE2711-EA80-8C6F-F0E2-A81B79EAD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999908-5983-0F1F-DD82-D30E32B0BC70}"/>
              </a:ext>
            </a:extLst>
          </p:cNvPr>
          <p:cNvSpPr>
            <a:spLocks noGrp="1"/>
          </p:cNvSpPr>
          <p:nvPr>
            <p:ph type="dt" sz="half" idx="10"/>
          </p:nvPr>
        </p:nvSpPr>
        <p:spPr/>
        <p:txBody>
          <a:bodyPr/>
          <a:lstStyle/>
          <a:p>
            <a:r>
              <a:rPr lang="fr-FR"/>
              <a:t>Simon Jean – PhD Defense</a:t>
            </a:r>
          </a:p>
        </p:txBody>
      </p:sp>
      <p:sp>
        <p:nvSpPr>
          <p:cNvPr id="6" name="Espace réservé du pied de page 5">
            <a:extLst>
              <a:ext uri="{FF2B5EF4-FFF2-40B4-BE49-F238E27FC236}">
                <a16:creationId xmlns:a16="http://schemas.microsoft.com/office/drawing/2014/main" id="{A6BD84A2-DB91-5F2A-0D58-9E0F85BA8468}"/>
              </a:ext>
            </a:extLst>
          </p:cNvPr>
          <p:cNvSpPr>
            <a:spLocks noGrp="1"/>
          </p:cNvSpPr>
          <p:nvPr>
            <p:ph type="ftr" sz="quarter" idx="11"/>
          </p:nvPr>
        </p:nvSpPr>
        <p:spPr/>
        <p:txBody>
          <a:bodyPr/>
          <a:lstStyle/>
          <a:p>
            <a:r>
              <a:rPr lang="fr-FR"/>
              <a:t>Simon Jean - PhD Defense</a:t>
            </a:r>
          </a:p>
        </p:txBody>
      </p:sp>
      <p:sp>
        <p:nvSpPr>
          <p:cNvPr id="7" name="Espace réservé du numéro de diapositive 6">
            <a:extLst>
              <a:ext uri="{FF2B5EF4-FFF2-40B4-BE49-F238E27FC236}">
                <a16:creationId xmlns:a16="http://schemas.microsoft.com/office/drawing/2014/main" id="{877AF2F9-661A-31D9-5C2B-722398F07D14}"/>
              </a:ext>
            </a:extLst>
          </p:cNvPr>
          <p:cNvSpPr>
            <a:spLocks noGrp="1"/>
          </p:cNvSpPr>
          <p:nvPr>
            <p:ph type="sldNum" sz="quarter" idx="12"/>
          </p:nvPr>
        </p:nvSpPr>
        <p:spPr/>
        <p:txBody>
          <a:bodyPr/>
          <a:lstStyle/>
          <a:p>
            <a:fld id="{E98AD9DF-A363-47C8-AF00-5C2B24FF666D}" type="slidenum">
              <a:rPr lang="fr-FR" smtClean="0"/>
              <a:t>‹N°›</a:t>
            </a:fld>
            <a:endParaRPr lang="fr-FR"/>
          </a:p>
        </p:txBody>
      </p:sp>
    </p:spTree>
    <p:extLst>
      <p:ext uri="{BB962C8B-B14F-4D97-AF65-F5344CB8AC3E}">
        <p14:creationId xmlns:p14="http://schemas.microsoft.com/office/powerpoint/2010/main" val="3681230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8F7A0B-2EC0-D003-CA4B-4D9A53D96F1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9A4AD99-E9A4-B843-6300-B3D032C995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92F7A1F-885B-B761-1E6D-E1D5980DE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7F23C72-9365-BE9A-9647-FE59CA8C5EDC}"/>
              </a:ext>
            </a:extLst>
          </p:cNvPr>
          <p:cNvSpPr>
            <a:spLocks noGrp="1"/>
          </p:cNvSpPr>
          <p:nvPr>
            <p:ph type="dt" sz="half" idx="10"/>
          </p:nvPr>
        </p:nvSpPr>
        <p:spPr/>
        <p:txBody>
          <a:bodyPr/>
          <a:lstStyle/>
          <a:p>
            <a:r>
              <a:rPr lang="fr-FR"/>
              <a:t>Simon Jean – PhD Defense</a:t>
            </a:r>
          </a:p>
        </p:txBody>
      </p:sp>
      <p:sp>
        <p:nvSpPr>
          <p:cNvPr id="6" name="Espace réservé du pied de page 5">
            <a:extLst>
              <a:ext uri="{FF2B5EF4-FFF2-40B4-BE49-F238E27FC236}">
                <a16:creationId xmlns:a16="http://schemas.microsoft.com/office/drawing/2014/main" id="{02FD9AC6-9CB5-E589-75BE-73D6207D9CC9}"/>
              </a:ext>
            </a:extLst>
          </p:cNvPr>
          <p:cNvSpPr>
            <a:spLocks noGrp="1"/>
          </p:cNvSpPr>
          <p:nvPr>
            <p:ph type="ftr" sz="quarter" idx="11"/>
          </p:nvPr>
        </p:nvSpPr>
        <p:spPr/>
        <p:txBody>
          <a:bodyPr/>
          <a:lstStyle/>
          <a:p>
            <a:r>
              <a:rPr lang="fr-FR"/>
              <a:t>Simon Jean - PhD Defense</a:t>
            </a:r>
          </a:p>
        </p:txBody>
      </p:sp>
      <p:sp>
        <p:nvSpPr>
          <p:cNvPr id="7" name="Espace réservé du numéro de diapositive 6">
            <a:extLst>
              <a:ext uri="{FF2B5EF4-FFF2-40B4-BE49-F238E27FC236}">
                <a16:creationId xmlns:a16="http://schemas.microsoft.com/office/drawing/2014/main" id="{2DAB9576-8F31-59E8-03E9-7C7D15716270}"/>
              </a:ext>
            </a:extLst>
          </p:cNvPr>
          <p:cNvSpPr>
            <a:spLocks noGrp="1"/>
          </p:cNvSpPr>
          <p:nvPr>
            <p:ph type="sldNum" sz="quarter" idx="12"/>
          </p:nvPr>
        </p:nvSpPr>
        <p:spPr/>
        <p:txBody>
          <a:bodyPr/>
          <a:lstStyle/>
          <a:p>
            <a:fld id="{E98AD9DF-A363-47C8-AF00-5C2B24FF666D}" type="slidenum">
              <a:rPr lang="fr-FR" smtClean="0"/>
              <a:t>‹N°›</a:t>
            </a:fld>
            <a:endParaRPr lang="fr-FR"/>
          </a:p>
        </p:txBody>
      </p:sp>
    </p:spTree>
    <p:extLst>
      <p:ext uri="{BB962C8B-B14F-4D97-AF65-F5344CB8AC3E}">
        <p14:creationId xmlns:p14="http://schemas.microsoft.com/office/powerpoint/2010/main" val="77542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2901CCC-BFC7-1729-50F6-EA971552AF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999FCD9-A078-0FCF-B2A8-1D66142FEC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3001C8A-E6A6-E750-D76B-CDC85B206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fr-FR"/>
              <a:t>Simon Jean – PhD Defense</a:t>
            </a:r>
          </a:p>
        </p:txBody>
      </p:sp>
      <p:sp>
        <p:nvSpPr>
          <p:cNvPr id="5" name="Espace réservé du pied de page 4">
            <a:extLst>
              <a:ext uri="{FF2B5EF4-FFF2-40B4-BE49-F238E27FC236}">
                <a16:creationId xmlns:a16="http://schemas.microsoft.com/office/drawing/2014/main" id="{D56573D0-2AB6-B64E-F96A-023335B17F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fr-FR"/>
              <a:t>Simon Jean - PhD Defense</a:t>
            </a:r>
          </a:p>
        </p:txBody>
      </p:sp>
      <p:sp>
        <p:nvSpPr>
          <p:cNvPr id="6" name="Espace réservé du numéro de diapositive 5">
            <a:extLst>
              <a:ext uri="{FF2B5EF4-FFF2-40B4-BE49-F238E27FC236}">
                <a16:creationId xmlns:a16="http://schemas.microsoft.com/office/drawing/2014/main" id="{4C2D5EA0-A8DC-E5FF-52B3-C5840CCC3B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8AD9DF-A363-47C8-AF00-5C2B24FF666D}" type="slidenum">
              <a:rPr lang="fr-FR" smtClean="0"/>
              <a:t>‹N°›</a:t>
            </a:fld>
            <a:endParaRPr lang="fr-FR"/>
          </a:p>
        </p:txBody>
      </p:sp>
    </p:spTree>
    <p:extLst>
      <p:ext uri="{BB962C8B-B14F-4D97-AF65-F5344CB8AC3E}">
        <p14:creationId xmlns:p14="http://schemas.microsoft.com/office/powerpoint/2010/main" val="48975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6.svg"/><Relationship Id="rId2" Type="http://schemas.openxmlformats.org/officeDocument/2006/relationships/notesSlide" Target="../notesSlides/notesSlide9.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slide" Target="slide45.xml"/><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 Id="rId1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4B_85F92D6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microsoft.com/office/2018/10/relationships/comments" Target="../comments/modernComment_14C_363AE49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59.xml"/><Relationship Id="rId5" Type="http://schemas.openxmlformats.org/officeDocument/2006/relationships/image" Target="../media/image40.JP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svg"/></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0.jpg"/></Relationships>
</file>

<file path=ppt/slides/_rels/slide2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01_D945D43C.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4.xml"/><Relationship Id="rId1" Type="http://schemas.openxmlformats.org/officeDocument/2006/relationships/slideLayout" Target="../slideLayouts/slideLayout3.xml"/><Relationship Id="rId5" Type="http://schemas.openxmlformats.org/officeDocument/2006/relationships/slide" Target="slide59.xml"/><Relationship Id="rId4" Type="http://schemas.openxmlformats.org/officeDocument/2006/relationships/slide" Target="slide58.xml"/></Relationships>
</file>

<file path=ppt/slides/_rels/slide34.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10.xml"/><Relationship Id="rId7" Type="http://schemas.openxmlformats.org/officeDocument/2006/relationships/slide" Target="slide38.xml"/><Relationship Id="rId2" Type="http://schemas.openxmlformats.org/officeDocument/2006/relationships/slide" Target="slide33.xml"/><Relationship Id="rId1" Type="http://schemas.openxmlformats.org/officeDocument/2006/relationships/slideLayout" Target="../slideLayouts/slideLayout3.xml"/><Relationship Id="rId6" Type="http://schemas.openxmlformats.org/officeDocument/2006/relationships/slide" Target="slide37.xml"/><Relationship Id="rId5" Type="http://schemas.openxmlformats.org/officeDocument/2006/relationships/slide" Target="slide36.xml"/><Relationship Id="rId4" Type="http://schemas.openxmlformats.org/officeDocument/2006/relationships/slide" Target="slide35.xml"/><Relationship Id="rId9" Type="http://schemas.openxmlformats.org/officeDocument/2006/relationships/slide" Target="slide41.xml"/></Relationships>
</file>

<file path=ppt/slides/_rels/slide3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3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3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slide" Target="slide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slide" Target="slide26.xml"/></Relationships>
</file>

<file path=ppt/slides/_rels/slide61.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slide" Target="slide26.xml"/></Relationships>
</file>

<file path=ppt/slides/_rels/slide7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slide" Target="slide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slide" Target="slide26.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slide" Target="slide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21D261-6542-CEAD-1B99-AFE51A1D92A8}"/>
              </a:ext>
            </a:extLst>
          </p:cNvPr>
          <p:cNvSpPr>
            <a:spLocks noGrp="1"/>
          </p:cNvSpPr>
          <p:nvPr>
            <p:ph type="ctrTitle"/>
          </p:nvPr>
        </p:nvSpPr>
        <p:spPr>
          <a:xfrm>
            <a:off x="695322" y="1135295"/>
            <a:ext cx="10801349" cy="2011903"/>
          </a:xfrm>
        </p:spPr>
        <p:txBody>
          <a:bodyPr>
            <a:noAutofit/>
          </a:bodyPr>
          <a:lstStyle/>
          <a:p>
            <a:r>
              <a:rPr lang="fr-FR" sz="4800" dirty="0">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Modeling the </a:t>
            </a:r>
            <a:r>
              <a:rPr lang="fr-FR" sz="4800" dirty="0" err="1">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biodiversity</a:t>
            </a:r>
            <a:r>
              <a:rPr lang="fr-FR" sz="4800" dirty="0">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 </a:t>
            </a:r>
            <a:r>
              <a:rPr lang="fr-FR" sz="4800" dirty="0" err="1">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crisis</a:t>
            </a:r>
            <a:r>
              <a:rPr lang="fr-FR" sz="4800" dirty="0">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 : the </a:t>
            </a:r>
            <a:r>
              <a:rPr lang="fr-FR" sz="4800" dirty="0" err="1">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roles</a:t>
            </a:r>
            <a:r>
              <a:rPr lang="fr-FR" sz="4800" dirty="0">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 of </a:t>
            </a:r>
            <a:r>
              <a:rPr lang="fr-FR" sz="4800" dirty="0" err="1">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space</a:t>
            </a:r>
            <a:r>
              <a:rPr lang="fr-FR" sz="4800" dirty="0">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 and </a:t>
            </a:r>
            <a:r>
              <a:rPr lang="fr-FR" sz="4800" dirty="0" err="1">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strategic</a:t>
            </a:r>
            <a:r>
              <a:rPr lang="fr-FR" sz="4800" dirty="0">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 </a:t>
            </a:r>
            <a:r>
              <a:rPr lang="fr-FR" sz="4800" dirty="0" err="1">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behavior</a:t>
            </a:r>
            <a:r>
              <a:rPr lang="fr-FR" sz="4800" dirty="0">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 in </a:t>
            </a:r>
            <a:r>
              <a:rPr lang="fr-FR" sz="4800" dirty="0" err="1">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bioeconomic</a:t>
            </a:r>
            <a:r>
              <a:rPr lang="fr-FR" sz="4800" dirty="0">
                <a:solidFill>
                  <a:srgbClr val="05646D"/>
                </a:solidFill>
                <a:latin typeface="Roboto Condensed" panose="020F0502020204030204" pitchFamily="2" charset="0"/>
                <a:ea typeface="Roboto Condensed" panose="020F0502020204030204" pitchFamily="2" charset="0"/>
                <a:cs typeface="Roboto Condensed" panose="020F0502020204030204" pitchFamily="2" charset="0"/>
              </a:rPr>
              <a:t> modeling</a:t>
            </a:r>
          </a:p>
        </p:txBody>
      </p:sp>
      <p:sp>
        <p:nvSpPr>
          <p:cNvPr id="3" name="Sous-titre 2">
            <a:extLst>
              <a:ext uri="{FF2B5EF4-FFF2-40B4-BE49-F238E27FC236}">
                <a16:creationId xmlns:a16="http://schemas.microsoft.com/office/drawing/2014/main" id="{69538967-4E21-8D17-F308-3C2E470BCAC3}"/>
              </a:ext>
            </a:extLst>
          </p:cNvPr>
          <p:cNvSpPr>
            <a:spLocks noGrp="1"/>
          </p:cNvSpPr>
          <p:nvPr>
            <p:ph type="subTitle" idx="1"/>
          </p:nvPr>
        </p:nvSpPr>
        <p:spPr>
          <a:xfrm>
            <a:off x="474567" y="3783191"/>
            <a:ext cx="10660280" cy="1377716"/>
          </a:xfrm>
        </p:spPr>
        <p:txBody>
          <a:bodyPr>
            <a:noAutofit/>
          </a:bodyPr>
          <a:lstStyle/>
          <a:p>
            <a:pPr algn="l"/>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Supervision : Dr. Lauriane </a:t>
            </a:r>
            <a:r>
              <a:rPr lang="fr-FR" sz="1800" dirty="0" err="1">
                <a:latin typeface="Roboto Condensed Light" panose="02000000000000000000" pitchFamily="2" charset="0"/>
                <a:ea typeface="Roboto Condensed Light" panose="02000000000000000000" pitchFamily="2" charset="0"/>
                <a:cs typeface="Roboto Condensed Light" panose="02000000000000000000" pitchFamily="2" charset="0"/>
              </a:rPr>
              <a:t>Mouysset</a:t>
            </a: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(CNRS, CIRED) &amp; Dr. Christopher Costello (UC Santa Barbara)</a:t>
            </a:r>
          </a:p>
          <a:p>
            <a:pPr algn="l"/>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1800" dirty="0" err="1">
                <a:latin typeface="Roboto Condensed Light" panose="02000000000000000000" pitchFamily="2" charset="0"/>
                <a:ea typeface="Roboto Condensed Light" panose="02000000000000000000" pitchFamily="2" charset="0"/>
                <a:cs typeface="Roboto Condensed Light" panose="02000000000000000000" pitchFamily="2" charset="0"/>
              </a:rPr>
              <a:t>Reviewers</a:t>
            </a: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 Dr. Nicolas </a:t>
            </a:r>
            <a:r>
              <a:rPr lang="fr-FR" sz="1800" dirty="0" err="1">
                <a:latin typeface="Roboto Condensed Light" panose="02000000000000000000" pitchFamily="2" charset="0"/>
                <a:ea typeface="Roboto Condensed Light" panose="02000000000000000000" pitchFamily="2" charset="0"/>
                <a:cs typeface="Roboto Condensed Light" panose="02000000000000000000" pitchFamily="2" charset="0"/>
              </a:rPr>
              <a:t>Quérou</a:t>
            </a: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(CNRS, CEE-M) &amp; Dr. Agnès </a:t>
            </a:r>
            <a:r>
              <a:rPr lang="fr-FR" sz="1800" dirty="0" err="1">
                <a:latin typeface="Roboto Condensed Light" panose="02000000000000000000" pitchFamily="2" charset="0"/>
                <a:ea typeface="Roboto Condensed Light" panose="02000000000000000000" pitchFamily="2" charset="0"/>
                <a:cs typeface="Roboto Condensed Light" panose="02000000000000000000" pitchFamily="2" charset="0"/>
              </a:rPr>
              <a:t>Tomini</a:t>
            </a: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(CNRS, AMSE)</a:t>
            </a:r>
          </a:p>
          <a:p>
            <a:pPr algn="l"/>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1800" dirty="0" err="1">
                <a:latin typeface="Roboto Condensed Light" panose="02000000000000000000" pitchFamily="2" charset="0"/>
                <a:ea typeface="Roboto Condensed Light" panose="02000000000000000000" pitchFamily="2" charset="0"/>
                <a:cs typeface="Roboto Condensed Light" panose="02000000000000000000" pitchFamily="2" charset="0"/>
              </a:rPr>
              <a:t>Examiners</a:t>
            </a: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 Dr. Mireille </a:t>
            </a:r>
            <a:r>
              <a:rPr lang="fr-FR" sz="1800" dirty="0" err="1">
                <a:latin typeface="Roboto Condensed Light" panose="02000000000000000000" pitchFamily="2" charset="0"/>
                <a:ea typeface="Roboto Condensed Light" panose="02000000000000000000" pitchFamily="2" charset="0"/>
                <a:cs typeface="Roboto Condensed Light" panose="02000000000000000000" pitchFamily="2" charset="0"/>
              </a:rPr>
              <a:t>Chiroleu</a:t>
            </a: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-Assouline (PSE), Dr. Charles </a:t>
            </a:r>
            <a:r>
              <a:rPr lang="fr-FR" sz="1800" dirty="0" err="1">
                <a:latin typeface="Roboto Condensed Light" panose="02000000000000000000" pitchFamily="2" charset="0"/>
                <a:ea typeface="Roboto Condensed Light" panose="02000000000000000000" pitchFamily="2" charset="0"/>
                <a:cs typeface="Roboto Condensed Light" panose="02000000000000000000" pitchFamily="2" charset="0"/>
              </a:rPr>
              <a:t>Figuières</a:t>
            </a: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(AMSE),</a:t>
            </a:r>
            <a:b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Dr. Martin </a:t>
            </a:r>
            <a:r>
              <a:rPr lang="fr-FR" sz="1800" dirty="0" err="1">
                <a:latin typeface="Roboto Condensed Light" panose="02000000000000000000" pitchFamily="2" charset="0"/>
                <a:ea typeface="Roboto Condensed Light" panose="02000000000000000000" pitchFamily="2" charset="0"/>
                <a:cs typeface="Roboto Condensed Light" panose="02000000000000000000" pitchFamily="2" charset="0"/>
              </a:rPr>
              <a:t>Quaas</a:t>
            </a: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1800" dirty="0" err="1">
                <a:latin typeface="Roboto Condensed Light" panose="02000000000000000000" pitchFamily="2" charset="0"/>
                <a:ea typeface="Roboto Condensed Light" panose="02000000000000000000" pitchFamily="2" charset="0"/>
                <a:cs typeface="Roboto Condensed Light" panose="02000000000000000000" pitchFamily="2" charset="0"/>
              </a:rPr>
              <a:t>University</a:t>
            </a: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of Leipzig,  </a:t>
            </a:r>
            <a:r>
              <a:rPr lang="fr-FR" sz="1800" dirty="0" err="1">
                <a:latin typeface="Roboto Condensed Light" panose="02000000000000000000" pitchFamily="2" charset="0"/>
                <a:ea typeface="Roboto Condensed Light" panose="02000000000000000000" pitchFamily="2" charset="0"/>
                <a:cs typeface="Roboto Condensed Light" panose="02000000000000000000" pitchFamily="2" charset="0"/>
              </a:rPr>
              <a:t>iDiv</a:t>
            </a: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Dr. Jim </a:t>
            </a:r>
            <a:r>
              <a:rPr lang="fr-FR" sz="1800" dirty="0" err="1">
                <a:latin typeface="Roboto Condensed Light" panose="02000000000000000000" pitchFamily="2" charset="0"/>
                <a:ea typeface="Roboto Condensed Light" panose="02000000000000000000" pitchFamily="2" charset="0"/>
                <a:cs typeface="Roboto Condensed Light" panose="02000000000000000000" pitchFamily="2" charset="0"/>
              </a:rPr>
              <a:t>Sanchirico</a:t>
            </a:r>
            <a:r>
              <a:rPr lang="fr-FR" sz="1800" dirty="0">
                <a:latin typeface="Roboto Condensed Light" panose="02000000000000000000" pitchFamily="2" charset="0"/>
                <a:ea typeface="Roboto Condensed Light" panose="02000000000000000000" pitchFamily="2" charset="0"/>
                <a:cs typeface="Roboto Condensed Light" panose="02000000000000000000" pitchFamily="2" charset="0"/>
              </a:rPr>
              <a:t> (UC Davis)</a:t>
            </a:r>
          </a:p>
        </p:txBody>
      </p:sp>
      <p:sp>
        <p:nvSpPr>
          <p:cNvPr id="4" name="ZoneTexte 3">
            <a:extLst>
              <a:ext uri="{FF2B5EF4-FFF2-40B4-BE49-F238E27FC236}">
                <a16:creationId xmlns:a16="http://schemas.microsoft.com/office/drawing/2014/main" id="{25B9BDAC-0790-AF52-ADF3-602BD25FC567}"/>
              </a:ext>
            </a:extLst>
          </p:cNvPr>
          <p:cNvSpPr txBox="1"/>
          <p:nvPr/>
        </p:nvSpPr>
        <p:spPr>
          <a:xfrm flipH="1">
            <a:off x="695326" y="3218282"/>
            <a:ext cx="10801349" cy="400110"/>
          </a:xfrm>
          <a:prstGeom prst="rect">
            <a:avLst/>
          </a:prstGeom>
          <a:noFill/>
        </p:spPr>
        <p:txBody>
          <a:bodyPr wrap="square" rtlCol="0">
            <a:spAutoFit/>
          </a:bodyPr>
          <a:lstStyle/>
          <a:p>
            <a:pPr algn="ctr"/>
            <a:r>
              <a:rPr lang="fr-FR" sz="2000" dirty="0">
                <a:latin typeface="Roboto Condensed" panose="02000000000000000000" pitchFamily="2" charset="0"/>
                <a:ea typeface="Roboto Condensed" panose="02000000000000000000" pitchFamily="2" charset="0"/>
                <a:cs typeface="Roboto Condensed" panose="02000000000000000000" pitchFamily="2" charset="0"/>
              </a:rPr>
              <a:t>PhD Defense – Simon Jean</a:t>
            </a:r>
          </a:p>
        </p:txBody>
      </p:sp>
      <p:pic>
        <p:nvPicPr>
          <p:cNvPr id="11" name="Graphique 10">
            <a:extLst>
              <a:ext uri="{FF2B5EF4-FFF2-40B4-BE49-F238E27FC236}">
                <a16:creationId xmlns:a16="http://schemas.microsoft.com/office/drawing/2014/main" id="{72FD18A8-6815-6F1E-F9DF-CE322A97207F}"/>
              </a:ext>
            </a:extLst>
          </p:cNvPr>
          <p:cNvPicPr>
            <a:picLocks noChangeAspect="1"/>
          </p:cNvPicPr>
          <p:nvPr/>
        </p:nvPicPr>
        <p:blipFill>
          <a:blip r:embed="rId2">
            <a:extLst>
              <a:ext uri="{96DAC541-7B7A-43D3-8B79-37D633B846F1}">
                <asvg:svgBlip xmlns:asvg="http://schemas.microsoft.com/office/drawing/2016/SVG/main" r:embed="rId3"/>
              </a:ext>
            </a:extLst>
          </a:blip>
          <a:srcRect l="11588" r="44148"/>
          <a:stretch/>
        </p:blipFill>
        <p:spPr>
          <a:xfrm>
            <a:off x="8486972" y="4964043"/>
            <a:ext cx="1702605" cy="1282178"/>
          </a:xfrm>
          <a:prstGeom prst="rect">
            <a:avLst/>
          </a:prstGeom>
        </p:spPr>
      </p:pic>
      <p:pic>
        <p:nvPicPr>
          <p:cNvPr id="13" name="Graphique 12">
            <a:extLst>
              <a:ext uri="{FF2B5EF4-FFF2-40B4-BE49-F238E27FC236}">
                <a16:creationId xmlns:a16="http://schemas.microsoft.com/office/drawing/2014/main" id="{2942DE05-9F79-47CA-0868-020D4E04E5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0895" y="5045770"/>
            <a:ext cx="1186512" cy="1202385"/>
          </a:xfrm>
          <a:prstGeom prst="rect">
            <a:avLst/>
          </a:prstGeom>
        </p:spPr>
      </p:pic>
      <p:pic>
        <p:nvPicPr>
          <p:cNvPr id="16" name="Graphique 15">
            <a:extLst>
              <a:ext uri="{FF2B5EF4-FFF2-40B4-BE49-F238E27FC236}">
                <a16:creationId xmlns:a16="http://schemas.microsoft.com/office/drawing/2014/main" id="{61632CA8-CECC-9E32-E042-07BAAC036777}"/>
              </a:ext>
            </a:extLst>
          </p:cNvPr>
          <p:cNvPicPr>
            <a:picLocks noChangeAspect="1"/>
          </p:cNvPicPr>
          <p:nvPr/>
        </p:nvPicPr>
        <p:blipFill>
          <a:blip r:embed="rId2">
            <a:extLst>
              <a:ext uri="{96DAC541-7B7A-43D3-8B79-37D633B846F1}">
                <asvg:svgBlip xmlns:asvg="http://schemas.microsoft.com/office/drawing/2016/SVG/main" r:embed="rId3"/>
              </a:ext>
            </a:extLst>
          </a:blip>
          <a:srcRect l="57804" r="10754"/>
          <a:stretch/>
        </p:blipFill>
        <p:spPr>
          <a:xfrm>
            <a:off x="10226950" y="4931143"/>
            <a:ext cx="1209430" cy="1282178"/>
          </a:xfrm>
          <a:prstGeom prst="rect">
            <a:avLst/>
          </a:prstGeom>
        </p:spPr>
      </p:pic>
    </p:spTree>
    <p:extLst>
      <p:ext uri="{BB962C8B-B14F-4D97-AF65-F5344CB8AC3E}">
        <p14:creationId xmlns:p14="http://schemas.microsoft.com/office/powerpoint/2010/main" val="3090419123"/>
      </p:ext>
    </p:extLst>
  </p:cSld>
  <p:clrMapOvr>
    <a:masterClrMapping/>
  </p:clrMapOvr>
  <mc:AlternateContent xmlns:mc="http://schemas.openxmlformats.org/markup-compatibility/2006" xmlns:p14="http://schemas.microsoft.com/office/powerpoint/2010/main">
    <mc:Choice Requires="p14">
      <p:transition spd="slow" p14:dur="125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lipse 13">
            <a:extLst>
              <a:ext uri="{FF2B5EF4-FFF2-40B4-BE49-F238E27FC236}">
                <a16:creationId xmlns:a16="http://schemas.microsoft.com/office/drawing/2014/main" id="{67F962CD-5FEF-C974-9E94-E4030BB61950}"/>
              </a:ext>
            </a:extLst>
          </p:cNvPr>
          <p:cNvSpPr/>
          <p:nvPr/>
        </p:nvSpPr>
        <p:spPr>
          <a:xfrm>
            <a:off x="6219392" y="2461878"/>
            <a:ext cx="5153891" cy="2636398"/>
          </a:xfrm>
          <a:prstGeom prst="ellipse">
            <a:avLst/>
          </a:prstGeom>
          <a:solidFill>
            <a:srgbClr val="00B050">
              <a:alpha val="1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9F65D20-8F85-58D8-E0C0-6EA4F1BD0277}"/>
              </a:ext>
            </a:extLst>
          </p:cNvPr>
          <p:cNvSpPr>
            <a:spLocks noGrp="1"/>
          </p:cNvSpPr>
          <p:nvPr>
            <p:ph type="title"/>
          </p:nvPr>
        </p:nvSpPr>
        <p:spPr>
          <a:xfrm>
            <a:off x="695324" y="493713"/>
            <a:ext cx="11128375" cy="617039"/>
          </a:xfrm>
        </p:spPr>
        <p:txBody>
          <a:bodyPr>
            <a:normAutofit/>
          </a:bodyPr>
          <a:lstStyle/>
          <a:p>
            <a:pPr marL="0" indent="0">
              <a:buNone/>
            </a:pPr>
            <a:r>
              <a:rPr lang="fr-FR" sz="3200" dirty="0">
                <a:solidFill>
                  <a:srgbClr val="05646D"/>
                </a:solidFill>
              </a:rPr>
              <a:t>How to manage spatial </a:t>
            </a:r>
            <a:r>
              <a:rPr lang="fr-FR" sz="3200" dirty="0" err="1">
                <a:solidFill>
                  <a:srgbClr val="05646D"/>
                </a:solidFill>
              </a:rPr>
              <a:t>wildfire</a:t>
            </a:r>
            <a:r>
              <a:rPr lang="fr-FR" sz="3200" dirty="0">
                <a:solidFill>
                  <a:srgbClr val="05646D"/>
                </a:solidFill>
              </a:rPr>
              <a:t> </a:t>
            </a:r>
            <a:r>
              <a:rPr lang="fr-FR" sz="3200" dirty="0" err="1">
                <a:solidFill>
                  <a:srgbClr val="05646D"/>
                </a:solidFill>
              </a:rPr>
              <a:t>risks</a:t>
            </a:r>
            <a:r>
              <a:rPr lang="fr-FR" sz="3200" dirty="0">
                <a:solidFill>
                  <a:srgbClr val="05646D"/>
                </a:solidFill>
              </a:rPr>
              <a:t> </a:t>
            </a:r>
            <a:r>
              <a:rPr lang="fr-FR" sz="3200" dirty="0" err="1">
                <a:solidFill>
                  <a:srgbClr val="05646D"/>
                </a:solidFill>
              </a:rPr>
              <a:t>while</a:t>
            </a:r>
            <a:r>
              <a:rPr lang="fr-FR" sz="3200" dirty="0">
                <a:solidFill>
                  <a:srgbClr val="05646D"/>
                </a:solidFill>
              </a:rPr>
              <a:t> </a:t>
            </a:r>
            <a:r>
              <a:rPr lang="fr-FR" sz="3200" dirty="0" err="1">
                <a:solidFill>
                  <a:srgbClr val="05646D"/>
                </a:solidFill>
              </a:rPr>
              <a:t>safeguarding</a:t>
            </a:r>
            <a:r>
              <a:rPr lang="fr-FR" sz="3200" dirty="0">
                <a:solidFill>
                  <a:srgbClr val="05646D"/>
                </a:solidFill>
              </a:rPr>
              <a:t> habitat? </a:t>
            </a:r>
            <a:endParaRPr lang="fr-FR" sz="3200" i="1" dirty="0">
              <a:solidFill>
                <a:srgbClr val="05646D"/>
              </a:solidFill>
            </a:endParaRPr>
          </a:p>
        </p:txBody>
      </p:sp>
      <p:sp>
        <p:nvSpPr>
          <p:cNvPr id="5" name="Espace réservé de la date 4">
            <a:extLst>
              <a:ext uri="{FF2B5EF4-FFF2-40B4-BE49-F238E27FC236}">
                <a16:creationId xmlns:a16="http://schemas.microsoft.com/office/drawing/2014/main" id="{548B3C7F-000C-D41B-AF51-1F7FAC39D8C2}"/>
              </a:ext>
            </a:extLst>
          </p:cNvPr>
          <p:cNvSpPr>
            <a:spLocks noGrp="1"/>
          </p:cNvSpPr>
          <p:nvPr>
            <p:ph type="dt" sz="half" idx="10"/>
          </p:nvPr>
        </p:nvSpPr>
        <p:spPr/>
        <p:txBody>
          <a:bodyPr/>
          <a:lstStyle/>
          <a:p>
            <a:r>
              <a:rPr lang="fr-FR"/>
              <a:t>Simon Jean – PhD Defense</a:t>
            </a:r>
            <a:endParaRPr lang="fr-FR" dirty="0"/>
          </a:p>
        </p:txBody>
      </p:sp>
      <p:sp>
        <p:nvSpPr>
          <p:cNvPr id="33" name="Espace réservé du contenu 32">
            <a:extLst>
              <a:ext uri="{FF2B5EF4-FFF2-40B4-BE49-F238E27FC236}">
                <a16:creationId xmlns:a16="http://schemas.microsoft.com/office/drawing/2014/main" id="{F1A4B1E2-E9D4-D428-6147-3B26B781A7A0}"/>
              </a:ext>
            </a:extLst>
          </p:cNvPr>
          <p:cNvSpPr>
            <a:spLocks noGrp="1"/>
          </p:cNvSpPr>
          <p:nvPr>
            <p:ph idx="1"/>
          </p:nvPr>
        </p:nvSpPr>
        <p:spPr>
          <a:xfrm>
            <a:off x="721464" y="1293993"/>
            <a:ext cx="10651819" cy="807163"/>
          </a:xfrm>
        </p:spPr>
        <p:txBody>
          <a:bodyPr>
            <a:normAutofit/>
          </a:bodyPr>
          <a:lstStyle/>
          <a:p>
            <a:r>
              <a:rPr lang="fr-FR" sz="2000" b="1" dirty="0" err="1">
                <a:latin typeface="Roboto Condensed" panose="02000000000000000000" pitchFamily="2" charset="0"/>
                <a:ea typeface="Roboto Condensed" panose="02000000000000000000" pitchFamily="2" charset="0"/>
                <a:cs typeface="Roboto Condensed" panose="02000000000000000000" pitchFamily="2" charset="0"/>
              </a:rPr>
              <a:t>Wildfires</a:t>
            </a:r>
            <a:r>
              <a:rPr lang="fr-FR" sz="2000" b="1"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b="1" dirty="0" err="1">
                <a:latin typeface="Roboto Condensed" panose="02000000000000000000" pitchFamily="2" charset="0"/>
                <a:ea typeface="Roboto Condensed" panose="02000000000000000000" pitchFamily="2" charset="0"/>
                <a:cs typeface="Roboto Condensed" panose="02000000000000000000" pitchFamily="2" charset="0"/>
              </a:rPr>
              <a:t>likelihood</a:t>
            </a:r>
            <a:r>
              <a:rPr lang="fr-FR" sz="2000" b="1" dirty="0">
                <a:latin typeface="Roboto Condensed" panose="02000000000000000000" pitchFamily="2" charset="0"/>
                <a:ea typeface="Roboto Condensed" panose="02000000000000000000" pitchFamily="2" charset="0"/>
                <a:cs typeface="Roboto Condensed" panose="02000000000000000000" pitchFamily="2" charset="0"/>
              </a:rPr>
              <a:t>, spread and </a:t>
            </a:r>
            <a:r>
              <a:rPr lang="fr-FR" sz="2000" b="1" dirty="0" err="1">
                <a:latin typeface="Roboto Condensed" panose="02000000000000000000" pitchFamily="2" charset="0"/>
                <a:ea typeface="Roboto Condensed" panose="02000000000000000000" pitchFamily="2" charset="0"/>
                <a:cs typeface="Roboto Condensed" panose="02000000000000000000" pitchFamily="2" charset="0"/>
              </a:rPr>
              <a:t>severity</a:t>
            </a:r>
            <a:r>
              <a:rPr lang="fr-FR" sz="2000" b="1"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a:t>are </a:t>
            </a:r>
            <a:r>
              <a:rPr lang="fr-FR" sz="2000" dirty="0" err="1"/>
              <a:t>expected</a:t>
            </a:r>
            <a:r>
              <a:rPr lang="fr-FR" sz="2000" dirty="0"/>
              <a:t> to </a:t>
            </a:r>
            <a:r>
              <a:rPr lang="fr-FR" sz="2000" dirty="0" err="1"/>
              <a:t>increase</a:t>
            </a:r>
            <a:r>
              <a:rPr lang="fr-FR" sz="2000" dirty="0"/>
              <a:t> with </a:t>
            </a:r>
            <a:r>
              <a:rPr lang="fr-FR" sz="2000" dirty="0" err="1"/>
              <a:t>climate</a:t>
            </a:r>
            <a:r>
              <a:rPr lang="fr-FR" sz="2000" dirty="0"/>
              <a:t> change</a:t>
            </a:r>
          </a:p>
          <a:p>
            <a:r>
              <a:rPr lang="fr-FR" sz="2000" dirty="0"/>
              <a:t>Come at immense direct and indirect, </a:t>
            </a:r>
            <a:r>
              <a:rPr lang="fr-FR" sz="2000" dirty="0" err="1"/>
              <a:t>current</a:t>
            </a:r>
            <a:r>
              <a:rPr lang="fr-FR" sz="2000" dirty="0"/>
              <a:t> and </a:t>
            </a:r>
            <a:r>
              <a:rPr lang="fr-FR" sz="2000" dirty="0" err="1"/>
              <a:t>dynamic</a:t>
            </a:r>
            <a:r>
              <a:rPr lang="fr-FR" sz="2000" dirty="0"/>
              <a:t> </a:t>
            </a:r>
            <a:r>
              <a:rPr lang="fr-FR" sz="2000" b="1" dirty="0">
                <a:latin typeface="Roboto Condensed" panose="02000000000000000000" pitchFamily="2" charset="0"/>
                <a:ea typeface="Roboto Condensed" panose="02000000000000000000" pitchFamily="2" charset="0"/>
                <a:cs typeface="Roboto Condensed" panose="02000000000000000000" pitchFamily="2" charset="0"/>
              </a:rPr>
              <a:t>costs</a:t>
            </a:r>
            <a:r>
              <a:rPr lang="fr-FR" sz="2000" dirty="0"/>
              <a:t> to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humans</a:t>
            </a:r>
            <a:r>
              <a:rPr lang="fr-FR" sz="2000" dirty="0"/>
              <a:t>, as well as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biodiversity</a:t>
            </a: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000" dirty="0"/>
          </a:p>
        </p:txBody>
      </p:sp>
      <p:sp>
        <p:nvSpPr>
          <p:cNvPr id="37" name="ZoneTexte 36">
            <a:extLst>
              <a:ext uri="{FF2B5EF4-FFF2-40B4-BE49-F238E27FC236}">
                <a16:creationId xmlns:a16="http://schemas.microsoft.com/office/drawing/2014/main" id="{E0AA2628-397F-5C55-C182-A18989FC4C43}"/>
              </a:ext>
            </a:extLst>
          </p:cNvPr>
          <p:cNvSpPr txBox="1"/>
          <p:nvPr/>
        </p:nvSpPr>
        <p:spPr>
          <a:xfrm>
            <a:off x="1557667" y="2512817"/>
            <a:ext cx="3711575" cy="1323439"/>
          </a:xfrm>
          <a:prstGeom prst="rect">
            <a:avLst/>
          </a:prstGeom>
          <a:noFill/>
        </p:spPr>
        <p:txBody>
          <a:bodyPr wrap="square">
            <a:spAutoFit/>
          </a:bodyPr>
          <a:lstStyle/>
          <a:p>
            <a:pPr algn="just"/>
            <a:r>
              <a:rPr lang="fr-FR" sz="2000" b="1" dirty="0">
                <a:latin typeface="Roboto Condensed" panose="02000000000000000000" pitchFamily="2" charset="0"/>
                <a:ea typeface="Roboto Condensed" panose="02000000000000000000" pitchFamily="2" charset="0"/>
                <a:cs typeface="Roboto Condensed" panose="02000000000000000000" pitchFamily="2" charset="0"/>
              </a:rPr>
              <a:t>Fuel </a:t>
            </a:r>
            <a:r>
              <a:rPr lang="fr-FR" sz="2000" b="1" dirty="0" err="1">
                <a:latin typeface="Roboto Condensed" panose="02000000000000000000" pitchFamily="2" charset="0"/>
                <a:ea typeface="Roboto Condensed" panose="02000000000000000000" pitchFamily="2" charset="0"/>
                <a:cs typeface="Roboto Condensed" panose="02000000000000000000" pitchFamily="2" charset="0"/>
              </a:rPr>
              <a:t>treatments</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can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locally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impact the spread and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severity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of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wildfires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by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breaking</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b="1" dirty="0">
                <a:latin typeface="Roboto Condensed" panose="02000000000000000000" pitchFamily="2" charset="0"/>
                <a:ea typeface="Roboto Condensed" panose="02000000000000000000" pitchFamily="2" charset="0"/>
                <a:cs typeface="Roboto Condensed" panose="02000000000000000000" pitchFamily="2" charset="0"/>
              </a:rPr>
              <a:t>fuel </a:t>
            </a:r>
            <a:r>
              <a:rPr lang="fr-FR" sz="2000" b="1" dirty="0" err="1">
                <a:latin typeface="Roboto Condensed" panose="02000000000000000000" pitchFamily="2" charset="0"/>
                <a:ea typeface="Roboto Condensed" panose="02000000000000000000" pitchFamily="2" charset="0"/>
                <a:cs typeface="Roboto Condensed" panose="02000000000000000000" pitchFamily="2" charset="0"/>
              </a:rPr>
              <a:t>connectivity</a:t>
            </a:r>
            <a:endParaRPr lang="fr-FR" sz="2000" b="1" dirty="0">
              <a:latin typeface="Roboto Condensed" panose="02000000000000000000" pitchFamily="2" charset="0"/>
              <a:ea typeface="Roboto Condensed" panose="02000000000000000000" pitchFamily="2" charset="0"/>
              <a:cs typeface="Roboto Condensed" panose="02000000000000000000" pitchFamily="2" charset="0"/>
            </a:endParaRPr>
          </a:p>
          <a:p>
            <a:endParaRPr lang="fr-FR" sz="20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5" name="Graphique 44" descr="Arbre à feuilles caduques contour">
            <a:extLst>
              <a:ext uri="{FF2B5EF4-FFF2-40B4-BE49-F238E27FC236}">
                <a16:creationId xmlns:a16="http://schemas.microsoft.com/office/drawing/2014/main" id="{39B5C067-5378-DBB0-1DC8-AA72391073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5184" y="2772188"/>
            <a:ext cx="1073750" cy="1073750"/>
          </a:xfrm>
          <a:prstGeom prst="rect">
            <a:avLst/>
          </a:prstGeom>
        </p:spPr>
      </p:pic>
      <p:pic>
        <p:nvPicPr>
          <p:cNvPr id="49" name="Graphique 48" descr="Sapin contour">
            <a:extLst>
              <a:ext uri="{FF2B5EF4-FFF2-40B4-BE49-F238E27FC236}">
                <a16:creationId xmlns:a16="http://schemas.microsoft.com/office/drawing/2014/main" id="{60CD5C28-BD64-9B80-511D-B8D1D04C68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1852" y="3219687"/>
            <a:ext cx="1073750" cy="1073750"/>
          </a:xfrm>
          <a:prstGeom prst="rect">
            <a:avLst/>
          </a:prstGeom>
        </p:spPr>
      </p:pic>
      <p:pic>
        <p:nvPicPr>
          <p:cNvPr id="50" name="Graphique 49" descr="Arbre à feuilles caduques contour">
            <a:extLst>
              <a:ext uri="{FF2B5EF4-FFF2-40B4-BE49-F238E27FC236}">
                <a16:creationId xmlns:a16="http://schemas.microsoft.com/office/drawing/2014/main" id="{343BEDDD-99AE-DCB0-124C-AE515E49B3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16826" y="3499982"/>
            <a:ext cx="1073750" cy="1073750"/>
          </a:xfrm>
          <a:prstGeom prst="rect">
            <a:avLst/>
          </a:prstGeom>
        </p:spPr>
      </p:pic>
      <p:pic>
        <p:nvPicPr>
          <p:cNvPr id="52" name="Graphique 51" descr="Sapin contour">
            <a:extLst>
              <a:ext uri="{FF2B5EF4-FFF2-40B4-BE49-F238E27FC236}">
                <a16:creationId xmlns:a16="http://schemas.microsoft.com/office/drawing/2014/main" id="{532FA466-6237-EF96-5122-850D8AD956A8}"/>
              </a:ext>
            </a:extLst>
          </p:cNvPr>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6840210" y="3773081"/>
            <a:ext cx="1073750" cy="1073750"/>
          </a:xfrm>
          <a:prstGeom prst="rect">
            <a:avLst/>
          </a:prstGeom>
        </p:spPr>
      </p:pic>
      <p:pic>
        <p:nvPicPr>
          <p:cNvPr id="55" name="Graphique 54" descr="Sapin contour">
            <a:extLst>
              <a:ext uri="{FF2B5EF4-FFF2-40B4-BE49-F238E27FC236}">
                <a16:creationId xmlns:a16="http://schemas.microsoft.com/office/drawing/2014/main" id="{B68D53E9-F56D-DB4A-7E1E-0DF26163FA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5089" y="3400528"/>
            <a:ext cx="1073750" cy="1073750"/>
          </a:xfrm>
          <a:prstGeom prst="rect">
            <a:avLst/>
          </a:prstGeom>
        </p:spPr>
      </p:pic>
      <p:pic>
        <p:nvPicPr>
          <p:cNvPr id="56" name="Graphique 55" descr="Sapin contour">
            <a:extLst>
              <a:ext uri="{FF2B5EF4-FFF2-40B4-BE49-F238E27FC236}">
                <a16:creationId xmlns:a16="http://schemas.microsoft.com/office/drawing/2014/main" id="{BCDEC9E2-6B52-8F92-A3F9-BB416BD465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68705" y="3845938"/>
            <a:ext cx="1073750" cy="1073750"/>
          </a:xfrm>
          <a:prstGeom prst="rect">
            <a:avLst/>
          </a:prstGeom>
        </p:spPr>
      </p:pic>
      <p:pic>
        <p:nvPicPr>
          <p:cNvPr id="57" name="Graphique 56" descr="Arbre à feuilles caduques contour">
            <a:extLst>
              <a:ext uri="{FF2B5EF4-FFF2-40B4-BE49-F238E27FC236}">
                <a16:creationId xmlns:a16="http://schemas.microsoft.com/office/drawing/2014/main" id="{00BBE888-997B-4DC1-64CB-B8BBFB1866C3}"/>
              </a:ext>
            </a:extLst>
          </p:cNvPr>
          <p:cNvPicPr>
            <a:picLocks noChangeAspect="1"/>
          </p:cNvPicPr>
          <p:nvPr/>
        </p:nvPicPr>
        <p:blipFill>
          <a:blip r:embed="rId3">
            <a:extLst>
              <a:ext uri="{96DAC541-7B7A-43D3-8B79-37D633B846F1}">
                <asvg:svgBlip xmlns:asvg="http://schemas.microsoft.com/office/drawing/2016/SVG/main" r:embed="rId12"/>
              </a:ext>
            </a:extLst>
          </a:blip>
          <a:stretch>
            <a:fillRect/>
          </a:stretch>
        </p:blipFill>
        <p:spPr>
          <a:xfrm>
            <a:off x="8252843" y="3243202"/>
            <a:ext cx="1073750" cy="1073750"/>
          </a:xfrm>
          <a:prstGeom prst="rect">
            <a:avLst/>
          </a:prstGeom>
        </p:spPr>
      </p:pic>
      <p:sp>
        <p:nvSpPr>
          <p:cNvPr id="60" name="ZoneTexte 59">
            <a:extLst>
              <a:ext uri="{FF2B5EF4-FFF2-40B4-BE49-F238E27FC236}">
                <a16:creationId xmlns:a16="http://schemas.microsoft.com/office/drawing/2014/main" id="{E4A82512-50EF-732B-6142-98B14BF37C1E}"/>
              </a:ext>
            </a:extLst>
          </p:cNvPr>
          <p:cNvSpPr txBox="1"/>
          <p:nvPr/>
        </p:nvSpPr>
        <p:spPr>
          <a:xfrm>
            <a:off x="1540683" y="3623401"/>
            <a:ext cx="3711575" cy="1323439"/>
          </a:xfrm>
          <a:prstGeom prst="rect">
            <a:avLst/>
          </a:prstGeom>
          <a:noFill/>
        </p:spPr>
        <p:txBody>
          <a:bodyPr wrap="square">
            <a:spAutoFit/>
          </a:bodyPr>
          <a:lstStyle/>
          <a:p>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However, in doing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so</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they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may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affect the </a:t>
            </a:r>
            <a:r>
              <a:rPr lang="fr-FR" sz="2000" b="1" dirty="0">
                <a:latin typeface="Roboto Condensed" panose="02000000000000000000" pitchFamily="2" charset="0"/>
                <a:ea typeface="Roboto Condensed" panose="02000000000000000000" pitchFamily="2" charset="0"/>
                <a:cs typeface="Roboto Condensed" panose="02000000000000000000" pitchFamily="2" charset="0"/>
              </a:rPr>
              <a:t>structural </a:t>
            </a:r>
            <a:r>
              <a:rPr lang="fr-FR" sz="2000" b="1" dirty="0" err="1">
                <a:latin typeface="Roboto Condensed" panose="02000000000000000000" pitchFamily="2" charset="0"/>
                <a:ea typeface="Roboto Condensed" panose="02000000000000000000" pitchFamily="2" charset="0"/>
                <a:cs typeface="Roboto Condensed" panose="02000000000000000000" pitchFamily="2" charset="0"/>
              </a:rPr>
              <a:t>connectivity</a:t>
            </a:r>
            <a:r>
              <a:rPr lang="fr-FR" sz="2000" b="1" dirty="0">
                <a:latin typeface="Roboto Condensed" panose="02000000000000000000" pitchFamily="2" charset="0"/>
                <a:ea typeface="Roboto Condensed" panose="02000000000000000000" pitchFamily="2" charset="0"/>
                <a:cs typeface="Roboto Condensed" panose="02000000000000000000" pitchFamily="2" charset="0"/>
              </a:rPr>
              <a:t> of habitat</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further</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threatening</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biodiversity</a:t>
            </a:r>
            <a:endPar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61" name="ZoneTexte 60">
            <a:extLst>
              <a:ext uri="{FF2B5EF4-FFF2-40B4-BE49-F238E27FC236}">
                <a16:creationId xmlns:a16="http://schemas.microsoft.com/office/drawing/2014/main" id="{21E67A59-B877-820B-C2B5-904556C98E62}"/>
              </a:ext>
            </a:extLst>
          </p:cNvPr>
          <p:cNvSpPr txBox="1"/>
          <p:nvPr/>
        </p:nvSpPr>
        <p:spPr>
          <a:xfrm>
            <a:off x="1746250" y="5433599"/>
            <a:ext cx="9472503" cy="707886"/>
          </a:xfrm>
          <a:prstGeom prst="rect">
            <a:avLst/>
          </a:prstGeom>
          <a:noFill/>
        </p:spPr>
        <p:txBody>
          <a:bodyPr wrap="square">
            <a:spAutoFit/>
          </a:bodyPr>
          <a:lstStyle/>
          <a:p>
            <a:pPr marL="0" indent="0">
              <a:buNone/>
            </a:pPr>
            <a:r>
              <a:rPr lang="fr-FR" sz="2000" dirty="0">
                <a:latin typeface="Roboto Condensed" panose="02000000000000000000" pitchFamily="2" charset="0"/>
                <a:ea typeface="Roboto Condensed" panose="02000000000000000000" pitchFamily="2" charset="0"/>
                <a:cs typeface="Roboto Condensed" panose="02000000000000000000" pitchFamily="2" charset="0"/>
              </a:rPr>
              <a:t>How should a land planner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allocate</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treatments</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to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diminish</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the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potential</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damages from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wildfires</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while</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safeguarding</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biodiversity</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habitat?</a:t>
            </a:r>
          </a:p>
        </p:txBody>
      </p:sp>
      <p:pic>
        <p:nvPicPr>
          <p:cNvPr id="62" name="Graphique 61" descr="Flèche : courbe légère avec un remplissage uni">
            <a:extLst>
              <a:ext uri="{FF2B5EF4-FFF2-40B4-BE49-F238E27FC236}">
                <a16:creationId xmlns:a16="http://schemas.microsoft.com/office/drawing/2014/main" id="{BCFE49BE-DADB-4E90-4C31-D06ACAA460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3247" y="5403715"/>
            <a:ext cx="742950" cy="742950"/>
          </a:xfrm>
          <a:prstGeom prst="rect">
            <a:avLst/>
          </a:prstGeom>
        </p:spPr>
      </p:pic>
      <p:sp>
        <p:nvSpPr>
          <p:cNvPr id="63" name="Espace réservé de la date 4">
            <a:extLst>
              <a:ext uri="{FF2B5EF4-FFF2-40B4-BE49-F238E27FC236}">
                <a16:creationId xmlns:a16="http://schemas.microsoft.com/office/drawing/2014/main" id="{05D3610B-97D2-F6FD-80CA-54277350C743}"/>
              </a:ext>
            </a:extLst>
          </p:cNvPr>
          <p:cNvSpPr txBox="1">
            <a:spLocks/>
          </p:cNvSpPr>
          <p:nvPr/>
        </p:nvSpPr>
        <p:spPr>
          <a:xfrm>
            <a:off x="10008339" y="6351117"/>
            <a:ext cx="1514475"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dirty="0">
                <a:hlinkClick r:id="rId15" action="ppaction://hlinksldjump"/>
              </a:rPr>
              <a:t>Appendix</a:t>
            </a:r>
            <a:endParaRPr lang="fr-FR" dirty="0"/>
          </a:p>
        </p:txBody>
      </p:sp>
      <p:pic>
        <p:nvPicPr>
          <p:cNvPr id="8" name="Graphique 7" descr="Arbre à feuilles caduques contour">
            <a:extLst>
              <a:ext uri="{FF2B5EF4-FFF2-40B4-BE49-F238E27FC236}">
                <a16:creationId xmlns:a16="http://schemas.microsoft.com/office/drawing/2014/main" id="{EA71DA00-315C-D172-E3B2-6994C27916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6027" y="3852243"/>
            <a:ext cx="1073750" cy="1073750"/>
          </a:xfrm>
          <a:prstGeom prst="rect">
            <a:avLst/>
          </a:prstGeom>
        </p:spPr>
      </p:pic>
      <p:pic>
        <p:nvPicPr>
          <p:cNvPr id="9" name="Graphique 8" descr="Sapin contour">
            <a:extLst>
              <a:ext uri="{FF2B5EF4-FFF2-40B4-BE49-F238E27FC236}">
                <a16:creationId xmlns:a16="http://schemas.microsoft.com/office/drawing/2014/main" id="{CCF60988-47F9-FBBA-241D-6B59FBB7B8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0554" y="3164767"/>
            <a:ext cx="1073750" cy="1073750"/>
          </a:xfrm>
          <a:prstGeom prst="rect">
            <a:avLst/>
          </a:prstGeom>
        </p:spPr>
      </p:pic>
      <p:pic>
        <p:nvPicPr>
          <p:cNvPr id="10" name="Graphique 9" descr="Sapin contour">
            <a:extLst>
              <a:ext uri="{FF2B5EF4-FFF2-40B4-BE49-F238E27FC236}">
                <a16:creationId xmlns:a16="http://schemas.microsoft.com/office/drawing/2014/main" id="{C130E7ED-6A38-BF0F-1980-37A783C26D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5298" y="2774588"/>
            <a:ext cx="1073750" cy="1073750"/>
          </a:xfrm>
          <a:prstGeom prst="rect">
            <a:avLst/>
          </a:prstGeom>
        </p:spPr>
      </p:pic>
      <p:pic>
        <p:nvPicPr>
          <p:cNvPr id="11" name="Graphique 10" descr="Arbre à feuilles caduques contour">
            <a:extLst>
              <a:ext uri="{FF2B5EF4-FFF2-40B4-BE49-F238E27FC236}">
                <a16:creationId xmlns:a16="http://schemas.microsoft.com/office/drawing/2014/main" id="{2F0BA954-4B4F-3063-101B-B16BAB63E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3796" y="3031094"/>
            <a:ext cx="1073750" cy="1073750"/>
          </a:xfrm>
          <a:prstGeom prst="rect">
            <a:avLst/>
          </a:prstGeom>
        </p:spPr>
      </p:pic>
      <p:pic>
        <p:nvPicPr>
          <p:cNvPr id="15" name="Graphique 14" descr="Arbre à feuilles caduques contour">
            <a:extLst>
              <a:ext uri="{FF2B5EF4-FFF2-40B4-BE49-F238E27FC236}">
                <a16:creationId xmlns:a16="http://schemas.microsoft.com/office/drawing/2014/main" id="{2EE96A7D-564B-040C-F3CC-704CD84EDE1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843" y="3242090"/>
            <a:ext cx="1073750" cy="1073750"/>
          </a:xfrm>
          <a:prstGeom prst="rect">
            <a:avLst/>
          </a:prstGeom>
          <a:effectLst/>
        </p:spPr>
      </p:pic>
    </p:spTree>
    <p:extLst>
      <p:ext uri="{BB962C8B-B14F-4D97-AF65-F5344CB8AC3E}">
        <p14:creationId xmlns:p14="http://schemas.microsoft.com/office/powerpoint/2010/main" val="1985818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5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7">
                                            <p:txEl>
                                              <p:pRg st="0" end="0"/>
                                            </p:txEl>
                                          </p:spTgt>
                                        </p:tgtEl>
                                        <p:attrNameLst>
                                          <p:attrName>style.visibility</p:attrName>
                                        </p:attrNameLst>
                                      </p:cBhvr>
                                      <p:to>
                                        <p:strVal val="visible"/>
                                      </p:to>
                                    </p:set>
                                    <p:animEffect transition="in" filter="fade">
                                      <p:cBhvr>
                                        <p:cTn id="55" dur="500"/>
                                        <p:tgtEl>
                                          <p:spTgt spid="37">
                                            <p:txEl>
                                              <p:pRg st="0" end="0"/>
                                            </p:txEl>
                                          </p:spTgt>
                                        </p:tgtEl>
                                      </p:cBhvr>
                                    </p:animEffect>
                                  </p:childTnLst>
                                </p:cTn>
                              </p:par>
                              <p:par>
                                <p:cTn id="56" presetID="10" presetClass="entr" presetSubtype="0" fill="hold" nodeType="withEffect">
                                  <p:stCondLst>
                                    <p:cond delay="150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par>
                                <p:cTn id="69" presetID="10" presetClass="entr" presetSubtype="0" fill="hold" nodeType="withEffect">
                                  <p:stCondLst>
                                    <p:cond delay="250"/>
                                  </p:stCondLst>
                                  <p:childTnLst>
                                    <p:set>
                                      <p:cBhvr>
                                        <p:cTn id="70" dur="1" fill="hold">
                                          <p:stCondLst>
                                            <p:cond delay="0"/>
                                          </p:stCondLst>
                                        </p:cTn>
                                        <p:tgtEl>
                                          <p:spTgt spid="61">
                                            <p:txEl>
                                              <p:pRg st="0" end="0"/>
                                            </p:txEl>
                                          </p:spTgt>
                                        </p:tgtEl>
                                        <p:attrNameLst>
                                          <p:attrName>style.visibility</p:attrName>
                                        </p:attrNameLst>
                                      </p:cBhvr>
                                      <p:to>
                                        <p:strVal val="visible"/>
                                      </p:to>
                                    </p:set>
                                    <p:animEffect transition="in" filter="fade">
                                      <p:cBhvr>
                                        <p:cTn id="71"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rc 52">
            <a:extLst>
              <a:ext uri="{FF2B5EF4-FFF2-40B4-BE49-F238E27FC236}">
                <a16:creationId xmlns:a16="http://schemas.microsoft.com/office/drawing/2014/main" id="{FAFED766-ECDB-B839-8BC2-7F9E53C358B0}"/>
              </a:ext>
            </a:extLst>
          </p:cNvPr>
          <p:cNvSpPr/>
          <p:nvPr/>
        </p:nvSpPr>
        <p:spPr>
          <a:xfrm rot="9926428">
            <a:off x="6597074" y="4165265"/>
            <a:ext cx="3046106" cy="509123"/>
          </a:xfrm>
          <a:prstGeom prst="arc">
            <a:avLst>
              <a:gd name="adj1" fmla="val 15223217"/>
              <a:gd name="adj2" fmla="val 0"/>
            </a:avLst>
          </a:prstGeom>
          <a:ln w="38100" cap="rnd">
            <a:solidFill>
              <a:srgbClr val="ADFCAD"/>
            </a:solidFill>
            <a:headEnd type="none"/>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52" name="Arc 51">
            <a:extLst>
              <a:ext uri="{FF2B5EF4-FFF2-40B4-BE49-F238E27FC236}">
                <a16:creationId xmlns:a16="http://schemas.microsoft.com/office/drawing/2014/main" id="{20C89DCF-E8B8-3410-E148-6FF85612CB1B}"/>
              </a:ext>
            </a:extLst>
          </p:cNvPr>
          <p:cNvSpPr/>
          <p:nvPr/>
        </p:nvSpPr>
        <p:spPr>
          <a:xfrm rot="10309666">
            <a:off x="6551494" y="3751152"/>
            <a:ext cx="7400900" cy="1205264"/>
          </a:xfrm>
          <a:prstGeom prst="arc">
            <a:avLst>
              <a:gd name="adj1" fmla="val 15223217"/>
              <a:gd name="adj2" fmla="val 0"/>
            </a:avLst>
          </a:prstGeom>
          <a:ln w="38100" cap="rnd">
            <a:solidFill>
              <a:srgbClr val="ADFCAD"/>
            </a:solidFill>
            <a:headEnd type="none"/>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 name="Titre 1">
            <a:extLst>
              <a:ext uri="{FF2B5EF4-FFF2-40B4-BE49-F238E27FC236}">
                <a16:creationId xmlns:a16="http://schemas.microsoft.com/office/drawing/2014/main" id="{AD1BF277-B2E0-FA86-53CF-0D4B14AFA140}"/>
              </a:ext>
            </a:extLst>
          </p:cNvPr>
          <p:cNvSpPr>
            <a:spLocks noGrp="1"/>
          </p:cNvSpPr>
          <p:nvPr>
            <p:ph type="title"/>
          </p:nvPr>
        </p:nvSpPr>
        <p:spPr>
          <a:xfrm>
            <a:off x="731838" y="537029"/>
            <a:ext cx="10515600" cy="616631"/>
          </a:xfrm>
        </p:spPr>
        <p:txBody>
          <a:bodyPr>
            <a:normAutofit/>
          </a:bodyPr>
          <a:lstStyle/>
          <a:p>
            <a:r>
              <a:rPr lang="fr-FR" sz="3200" dirty="0">
                <a:solidFill>
                  <a:srgbClr val="05646D"/>
                </a:solidFill>
              </a:rPr>
              <a:t>Method : land planning </a:t>
            </a:r>
            <a:r>
              <a:rPr lang="fr-FR" sz="3200" dirty="0" err="1">
                <a:solidFill>
                  <a:srgbClr val="05646D"/>
                </a:solidFill>
              </a:rPr>
              <a:t>using</a:t>
            </a:r>
            <a:r>
              <a:rPr lang="fr-FR" sz="3200" dirty="0">
                <a:solidFill>
                  <a:srgbClr val="05646D"/>
                </a:solidFill>
              </a:rPr>
              <a:t> a </a:t>
            </a:r>
            <a:r>
              <a:rPr lang="fr-FR" sz="3200" dirty="0" err="1">
                <a:solidFill>
                  <a:srgbClr val="05646D"/>
                </a:solidFill>
              </a:rPr>
              <a:t>dynamic</a:t>
            </a:r>
            <a:r>
              <a:rPr lang="fr-FR" sz="3200" dirty="0">
                <a:solidFill>
                  <a:srgbClr val="05646D"/>
                </a:solidFill>
              </a:rPr>
              <a:t> graph </a:t>
            </a:r>
            <a:r>
              <a:rPr lang="fr-FR" sz="3200" dirty="0" err="1">
                <a:solidFill>
                  <a:srgbClr val="05646D"/>
                </a:solidFill>
              </a:rPr>
              <a:t>theory</a:t>
            </a:r>
            <a:r>
              <a:rPr lang="fr-FR" sz="3200" dirty="0">
                <a:solidFill>
                  <a:srgbClr val="05646D"/>
                </a:solidFill>
              </a:rPr>
              <a:t> </a:t>
            </a:r>
            <a:r>
              <a:rPr lang="fr-FR" sz="3200" dirty="0" err="1">
                <a:solidFill>
                  <a:srgbClr val="05646D"/>
                </a:solidFill>
              </a:rPr>
              <a:t>approach</a:t>
            </a:r>
            <a:endParaRPr lang="fr-FR" sz="3200" dirty="0"/>
          </a:p>
        </p:txBody>
      </p:sp>
      <p:sp>
        <p:nvSpPr>
          <p:cNvPr id="4" name="Espace réservé de la date 3">
            <a:extLst>
              <a:ext uri="{FF2B5EF4-FFF2-40B4-BE49-F238E27FC236}">
                <a16:creationId xmlns:a16="http://schemas.microsoft.com/office/drawing/2014/main" id="{E8797B07-CDB9-91BA-BFB7-E09984FCF78F}"/>
              </a:ext>
            </a:extLst>
          </p:cNvPr>
          <p:cNvSpPr>
            <a:spLocks noGrp="1"/>
          </p:cNvSpPr>
          <p:nvPr>
            <p:ph type="dt" sz="half" idx="10"/>
          </p:nvPr>
        </p:nvSpPr>
        <p:spPr/>
        <p:txBody>
          <a:bodyPr/>
          <a:lstStyle/>
          <a:p>
            <a:r>
              <a:rPr lang="fr-FR"/>
              <a:t>Simon Jean – PhD Defense</a:t>
            </a:r>
            <a:endParaRPr lang="fr-FR" dirty="0"/>
          </a:p>
        </p:txBody>
      </p:sp>
      <p:pic>
        <p:nvPicPr>
          <p:cNvPr id="12" name="Espace réservé du contenu 11" descr="Une image contenant Caractère coloré, vert, carré, pixel&#10;&#10;Description générée automatiquement">
            <a:extLst>
              <a:ext uri="{FF2B5EF4-FFF2-40B4-BE49-F238E27FC236}">
                <a16:creationId xmlns:a16="http://schemas.microsoft.com/office/drawing/2014/main" id="{5E2F0670-D7B0-56AC-2B59-5929F90F282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26560"/>
          <a:stretch/>
        </p:blipFill>
        <p:spPr>
          <a:xfrm>
            <a:off x="113998" y="1930815"/>
            <a:ext cx="5029200" cy="4644156"/>
          </a:xfrm>
        </p:spPr>
      </p:pic>
      <p:sp>
        <p:nvSpPr>
          <p:cNvPr id="15" name="Ellipse 14">
            <a:extLst>
              <a:ext uri="{FF2B5EF4-FFF2-40B4-BE49-F238E27FC236}">
                <a16:creationId xmlns:a16="http://schemas.microsoft.com/office/drawing/2014/main" id="{6C511037-1522-D350-6AF2-8DAA1ED40AAF}"/>
              </a:ext>
            </a:extLst>
          </p:cNvPr>
          <p:cNvSpPr/>
          <p:nvPr/>
        </p:nvSpPr>
        <p:spPr>
          <a:xfrm>
            <a:off x="3527725" y="5014913"/>
            <a:ext cx="1335314" cy="535866"/>
          </a:xfrm>
          <a:prstGeom prst="ellipse">
            <a:avLst/>
          </a:prstGeom>
          <a:solidFill>
            <a:srgbClr val="ADF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Juvenile</a:t>
            </a:r>
            <a:endParaRPr lang="fr-FR" sz="160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Ellipse 15">
            <a:extLst>
              <a:ext uri="{FF2B5EF4-FFF2-40B4-BE49-F238E27FC236}">
                <a16:creationId xmlns:a16="http://schemas.microsoft.com/office/drawing/2014/main" id="{AE7E7B78-7156-8FB2-D066-79C04D1F58B6}"/>
              </a:ext>
            </a:extLst>
          </p:cNvPr>
          <p:cNvSpPr/>
          <p:nvPr/>
        </p:nvSpPr>
        <p:spPr>
          <a:xfrm>
            <a:off x="1158818" y="3883961"/>
            <a:ext cx="1738086" cy="535866"/>
          </a:xfrm>
          <a:prstGeom prst="ellipse">
            <a:avLst/>
          </a:prstGeom>
          <a:solidFill>
            <a:srgbClr val="33D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Adolescent</a:t>
            </a:r>
            <a:endParaRPr lang="fr-FR" sz="160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7" name="Ellipse 16">
            <a:extLst>
              <a:ext uri="{FF2B5EF4-FFF2-40B4-BE49-F238E27FC236}">
                <a16:creationId xmlns:a16="http://schemas.microsoft.com/office/drawing/2014/main" id="{800A52BA-F0E3-2FE3-BEEC-E26B7486B9E6}"/>
              </a:ext>
            </a:extLst>
          </p:cNvPr>
          <p:cNvSpPr/>
          <p:nvPr/>
        </p:nvSpPr>
        <p:spPr>
          <a:xfrm>
            <a:off x="2531120" y="2622905"/>
            <a:ext cx="1738086" cy="535866"/>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Mature</a:t>
            </a:r>
            <a:endParaRPr lang="fr-FR"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19" name="Connecteur droit avec flèche 18">
            <a:extLst>
              <a:ext uri="{FF2B5EF4-FFF2-40B4-BE49-F238E27FC236}">
                <a16:creationId xmlns:a16="http://schemas.microsoft.com/office/drawing/2014/main" id="{D2F8A6C3-684A-B0A9-3251-A74B35D3444C}"/>
              </a:ext>
            </a:extLst>
          </p:cNvPr>
          <p:cNvCxnSpPr>
            <a:cxnSpLocks/>
          </p:cNvCxnSpPr>
          <p:nvPr/>
        </p:nvCxnSpPr>
        <p:spPr>
          <a:xfrm flipV="1">
            <a:off x="6096000" y="3158771"/>
            <a:ext cx="0" cy="111309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261F7C27-97E3-F1DB-AB72-EACDCFB64445}"/>
              </a:ext>
            </a:extLst>
          </p:cNvPr>
          <p:cNvCxnSpPr>
            <a:cxnSpLocks/>
          </p:cNvCxnSpPr>
          <p:nvPr/>
        </p:nvCxnSpPr>
        <p:spPr>
          <a:xfrm>
            <a:off x="6096000" y="4266910"/>
            <a:ext cx="5176103"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Ellipse 24">
            <a:extLst>
              <a:ext uri="{FF2B5EF4-FFF2-40B4-BE49-F238E27FC236}">
                <a16:creationId xmlns:a16="http://schemas.microsoft.com/office/drawing/2014/main" id="{61A5E5C0-D061-B1E4-AC90-79C38E5990CF}"/>
              </a:ext>
            </a:extLst>
          </p:cNvPr>
          <p:cNvSpPr/>
          <p:nvPr/>
        </p:nvSpPr>
        <p:spPr>
          <a:xfrm>
            <a:off x="6355775" y="4193004"/>
            <a:ext cx="147633" cy="144968"/>
          </a:xfrm>
          <a:prstGeom prst="ellipse">
            <a:avLst/>
          </a:prstGeom>
          <a:solidFill>
            <a:srgbClr val="33D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0E856386-57A6-661D-DCEE-110D4530FF18}"/>
              </a:ext>
            </a:extLst>
          </p:cNvPr>
          <p:cNvSpPr/>
          <p:nvPr/>
        </p:nvSpPr>
        <p:spPr>
          <a:xfrm>
            <a:off x="6508175" y="4193004"/>
            <a:ext cx="147633" cy="14496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7D236FF4-6AF0-5776-CC6F-54239AD9D90C}"/>
              </a:ext>
            </a:extLst>
          </p:cNvPr>
          <p:cNvSpPr/>
          <p:nvPr/>
        </p:nvSpPr>
        <p:spPr>
          <a:xfrm>
            <a:off x="8312950" y="3158771"/>
            <a:ext cx="147633" cy="144968"/>
          </a:xfrm>
          <a:prstGeom prst="ellipse">
            <a:avLst/>
          </a:prstGeom>
          <a:solidFill>
            <a:srgbClr val="33D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E96DD97F-E1EF-889C-9880-70FEBAF3BEF7}"/>
              </a:ext>
            </a:extLst>
          </p:cNvPr>
          <p:cNvSpPr/>
          <p:nvPr/>
        </p:nvSpPr>
        <p:spPr>
          <a:xfrm>
            <a:off x="8460583" y="4194426"/>
            <a:ext cx="147633" cy="14496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AE84F583-B59D-F02B-78BB-DFD14224619D}"/>
              </a:ext>
            </a:extLst>
          </p:cNvPr>
          <p:cNvSpPr/>
          <p:nvPr/>
        </p:nvSpPr>
        <p:spPr>
          <a:xfrm>
            <a:off x="10367094" y="3158771"/>
            <a:ext cx="147633" cy="144968"/>
          </a:xfrm>
          <a:prstGeom prst="ellipse">
            <a:avLst/>
          </a:prstGeom>
          <a:solidFill>
            <a:srgbClr val="33D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34E9EC6A-5E71-1367-E135-AB6BF2DD7D60}"/>
              </a:ext>
            </a:extLst>
          </p:cNvPr>
          <p:cNvSpPr/>
          <p:nvPr/>
        </p:nvSpPr>
        <p:spPr>
          <a:xfrm>
            <a:off x="10519494" y="3158771"/>
            <a:ext cx="147633" cy="14496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31">
            <a:extLst>
              <a:ext uri="{FF2B5EF4-FFF2-40B4-BE49-F238E27FC236}">
                <a16:creationId xmlns:a16="http://schemas.microsoft.com/office/drawing/2014/main" id="{EBED0115-FAD1-993D-C626-A0F8BBBABF81}"/>
              </a:ext>
            </a:extLst>
          </p:cNvPr>
          <p:cNvCxnSpPr>
            <a:cxnSpLocks/>
            <a:stCxn id="27" idx="0"/>
          </p:cNvCxnSpPr>
          <p:nvPr/>
        </p:nvCxnSpPr>
        <p:spPr>
          <a:xfrm>
            <a:off x="8386767" y="3158771"/>
            <a:ext cx="4500" cy="1113096"/>
          </a:xfrm>
          <a:prstGeom prst="line">
            <a:avLst/>
          </a:prstGeom>
          <a:ln>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35" name="Connecteur droit 34">
            <a:extLst>
              <a:ext uri="{FF2B5EF4-FFF2-40B4-BE49-F238E27FC236}">
                <a16:creationId xmlns:a16="http://schemas.microsoft.com/office/drawing/2014/main" id="{75AE36DE-E2DE-2C28-71F8-840450891105}"/>
              </a:ext>
            </a:extLst>
          </p:cNvPr>
          <p:cNvCxnSpPr>
            <a:cxnSpLocks/>
            <a:stCxn id="29" idx="0"/>
          </p:cNvCxnSpPr>
          <p:nvPr/>
        </p:nvCxnSpPr>
        <p:spPr>
          <a:xfrm>
            <a:off x="10440911" y="3158771"/>
            <a:ext cx="2249" cy="1103183"/>
          </a:xfrm>
          <a:prstGeom prst="line">
            <a:avLst/>
          </a:prstGeom>
          <a:ln>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37" name="Connecteur droit 36">
            <a:extLst>
              <a:ext uri="{FF2B5EF4-FFF2-40B4-BE49-F238E27FC236}">
                <a16:creationId xmlns:a16="http://schemas.microsoft.com/office/drawing/2014/main" id="{EE223184-EB46-D27A-3E63-7C0AFD3A886D}"/>
              </a:ext>
            </a:extLst>
          </p:cNvPr>
          <p:cNvCxnSpPr>
            <a:cxnSpLocks/>
          </p:cNvCxnSpPr>
          <p:nvPr/>
        </p:nvCxnSpPr>
        <p:spPr>
          <a:xfrm>
            <a:off x="10588544" y="3158771"/>
            <a:ext cx="2249" cy="1103183"/>
          </a:xfrm>
          <a:prstGeom prst="line">
            <a:avLst/>
          </a:prstGeom>
          <a:ln>
            <a:solidFill>
              <a:srgbClr val="C04F15"/>
            </a:solidFill>
          </a:ln>
        </p:spPr>
        <p:style>
          <a:lnRef idx="2">
            <a:schemeClr val="accent1"/>
          </a:lnRef>
          <a:fillRef idx="0">
            <a:schemeClr val="accent1"/>
          </a:fillRef>
          <a:effectRef idx="1">
            <a:schemeClr val="accent1"/>
          </a:effectRef>
          <a:fontRef idx="minor">
            <a:schemeClr val="tx1"/>
          </a:fontRef>
        </p:style>
      </p:cxnSp>
      <p:sp>
        <p:nvSpPr>
          <p:cNvPr id="54" name="ZoneTexte 53">
            <a:extLst>
              <a:ext uri="{FF2B5EF4-FFF2-40B4-BE49-F238E27FC236}">
                <a16:creationId xmlns:a16="http://schemas.microsoft.com/office/drawing/2014/main" id="{85F3FD93-E8A8-0E73-D896-97C390249266}"/>
              </a:ext>
            </a:extLst>
          </p:cNvPr>
          <p:cNvSpPr txBox="1"/>
          <p:nvPr/>
        </p:nvSpPr>
        <p:spPr>
          <a:xfrm>
            <a:off x="8018872" y="5099534"/>
            <a:ext cx="1127232" cy="369332"/>
          </a:xfrm>
          <a:prstGeom prst="rect">
            <a:avLst/>
          </a:prstGeom>
          <a:noFill/>
        </p:spPr>
        <p:txBody>
          <a:bodyPr wrap="none" rtlCol="0">
            <a:spAutoFit/>
          </a:bodyPr>
          <a:lstStyle/>
          <a:p>
            <a:r>
              <a:rPr lang="fr-FR" dirty="0" err="1">
                <a:latin typeface="Roboto Condensed" panose="02000000000000000000" pitchFamily="2" charset="0"/>
                <a:ea typeface="Roboto Condensed" panose="02000000000000000000" pitchFamily="2" charset="0"/>
                <a:cs typeface="Roboto Condensed" panose="02000000000000000000" pitchFamily="2" charset="0"/>
              </a:rPr>
              <a:t>Treatment</a:t>
            </a: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6" name="ZoneTexte 55">
            <a:extLst>
              <a:ext uri="{FF2B5EF4-FFF2-40B4-BE49-F238E27FC236}">
                <a16:creationId xmlns:a16="http://schemas.microsoft.com/office/drawing/2014/main" id="{368F2B61-1220-9668-2A26-4C68A8BAEAC4}"/>
              </a:ext>
            </a:extLst>
          </p:cNvPr>
          <p:cNvSpPr txBox="1"/>
          <p:nvPr/>
        </p:nvSpPr>
        <p:spPr>
          <a:xfrm>
            <a:off x="5580728" y="3077366"/>
            <a:ext cx="445956" cy="307777"/>
          </a:xfrm>
          <a:prstGeom prst="rect">
            <a:avLst/>
          </a:prstGeom>
          <a:noFill/>
        </p:spPr>
        <p:txBody>
          <a:bodyPr wrap="none" rtlCol="0">
            <a:spAutoFit/>
          </a:bodyPr>
          <a:lstStyle/>
          <a:p>
            <a:r>
              <a:rPr lang="fr-FR" sz="1400" dirty="0">
                <a:latin typeface="Roboto Condensed" panose="02000000000000000000" pitchFamily="2" charset="0"/>
                <a:ea typeface="Roboto Condensed" panose="02000000000000000000" pitchFamily="2" charset="0"/>
                <a:cs typeface="Roboto Condensed" panose="02000000000000000000" pitchFamily="2" charset="0"/>
              </a:rPr>
              <a:t>Yes</a:t>
            </a:r>
          </a:p>
        </p:txBody>
      </p:sp>
      <p:sp>
        <p:nvSpPr>
          <p:cNvPr id="57" name="ZoneTexte 56">
            <a:extLst>
              <a:ext uri="{FF2B5EF4-FFF2-40B4-BE49-F238E27FC236}">
                <a16:creationId xmlns:a16="http://schemas.microsoft.com/office/drawing/2014/main" id="{04965B1A-F2CE-902D-05B1-65EE7A0E4B7E}"/>
              </a:ext>
            </a:extLst>
          </p:cNvPr>
          <p:cNvSpPr txBox="1"/>
          <p:nvPr/>
        </p:nvSpPr>
        <p:spPr>
          <a:xfrm>
            <a:off x="5580728" y="4108065"/>
            <a:ext cx="385042" cy="307777"/>
          </a:xfrm>
          <a:prstGeom prst="rect">
            <a:avLst/>
          </a:prstGeom>
          <a:noFill/>
        </p:spPr>
        <p:txBody>
          <a:bodyPr wrap="none" rtlCol="0">
            <a:spAutoFit/>
          </a:bodyPr>
          <a:lstStyle/>
          <a:p>
            <a:r>
              <a:rPr lang="fr-FR" sz="1400" dirty="0">
                <a:latin typeface="Roboto Condensed" panose="02000000000000000000" pitchFamily="2" charset="0"/>
                <a:ea typeface="Roboto Condensed" panose="02000000000000000000" pitchFamily="2" charset="0"/>
                <a:cs typeface="Roboto Condensed" panose="02000000000000000000" pitchFamily="2" charset="0"/>
              </a:rPr>
              <a:t>No</a:t>
            </a:r>
          </a:p>
        </p:txBody>
      </p:sp>
      <p:sp>
        <p:nvSpPr>
          <p:cNvPr id="58" name="ZoneTexte 57">
            <a:extLst>
              <a:ext uri="{FF2B5EF4-FFF2-40B4-BE49-F238E27FC236}">
                <a16:creationId xmlns:a16="http://schemas.microsoft.com/office/drawing/2014/main" id="{63CF3F50-539E-02B9-34BE-F9F429D8B7ED}"/>
              </a:ext>
            </a:extLst>
          </p:cNvPr>
          <p:cNvSpPr txBox="1"/>
          <p:nvPr/>
        </p:nvSpPr>
        <p:spPr>
          <a:xfrm>
            <a:off x="10950770" y="2432220"/>
            <a:ext cx="1031051" cy="307777"/>
          </a:xfrm>
          <a:prstGeom prst="rect">
            <a:avLst/>
          </a:prstGeom>
          <a:noFill/>
        </p:spPr>
        <p:txBody>
          <a:bodyPr wrap="none" rtlCol="0">
            <a:spAutoFit/>
          </a:bodyPr>
          <a:lstStyle/>
          <a:p>
            <a:r>
              <a:rPr lang="fr-FR" sz="1400" dirty="0" err="1">
                <a:latin typeface="Roboto Condensed" panose="02000000000000000000" pitchFamily="2" charset="0"/>
                <a:ea typeface="Roboto Condensed" panose="02000000000000000000" pitchFamily="2" charset="0"/>
                <a:cs typeface="Roboto Condensed" panose="02000000000000000000" pitchFamily="2" charset="0"/>
              </a:rPr>
              <a:t>Wildfire</a:t>
            </a:r>
            <a:r>
              <a:rPr lang="fr-FR" sz="14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1400" dirty="0" err="1">
                <a:latin typeface="Roboto Condensed" panose="02000000000000000000" pitchFamily="2" charset="0"/>
                <a:ea typeface="Roboto Condensed" panose="02000000000000000000" pitchFamily="2" charset="0"/>
                <a:cs typeface="Roboto Condensed" panose="02000000000000000000" pitchFamily="2" charset="0"/>
              </a:rPr>
              <a:t>risk</a:t>
            </a:r>
            <a:endParaRPr lang="fr-FR" sz="1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9" name="ZoneTexte 58">
            <a:extLst>
              <a:ext uri="{FF2B5EF4-FFF2-40B4-BE49-F238E27FC236}">
                <a16:creationId xmlns:a16="http://schemas.microsoft.com/office/drawing/2014/main" id="{6CC0847A-52E2-8F90-8754-8C26BE637FBC}"/>
              </a:ext>
            </a:extLst>
          </p:cNvPr>
          <p:cNvSpPr txBox="1"/>
          <p:nvPr/>
        </p:nvSpPr>
        <p:spPr>
          <a:xfrm>
            <a:off x="10950769" y="2646443"/>
            <a:ext cx="704039" cy="307777"/>
          </a:xfrm>
          <a:prstGeom prst="rect">
            <a:avLst/>
          </a:prstGeom>
          <a:noFill/>
        </p:spPr>
        <p:txBody>
          <a:bodyPr wrap="none" rtlCol="0">
            <a:spAutoFit/>
          </a:bodyPr>
          <a:lstStyle/>
          <a:p>
            <a:r>
              <a:rPr lang="fr-FR" sz="1400" dirty="0">
                <a:latin typeface="Roboto Condensed" panose="02000000000000000000" pitchFamily="2" charset="0"/>
                <a:ea typeface="Roboto Condensed" panose="02000000000000000000" pitchFamily="2" charset="0"/>
                <a:cs typeface="Roboto Condensed" panose="02000000000000000000" pitchFamily="2" charset="0"/>
              </a:rPr>
              <a:t>Habitat</a:t>
            </a:r>
          </a:p>
        </p:txBody>
      </p:sp>
      <p:sp>
        <p:nvSpPr>
          <p:cNvPr id="60" name="Ellipse 59">
            <a:extLst>
              <a:ext uri="{FF2B5EF4-FFF2-40B4-BE49-F238E27FC236}">
                <a16:creationId xmlns:a16="http://schemas.microsoft.com/office/drawing/2014/main" id="{FE579B82-A95D-6A93-AB83-EBD95A80BD5E}"/>
              </a:ext>
            </a:extLst>
          </p:cNvPr>
          <p:cNvSpPr/>
          <p:nvPr/>
        </p:nvSpPr>
        <p:spPr>
          <a:xfrm>
            <a:off x="10803135" y="2519157"/>
            <a:ext cx="147633" cy="144968"/>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2A5F5B9A-BD48-B0E4-EF82-C8126C4BB3C0}"/>
              </a:ext>
            </a:extLst>
          </p:cNvPr>
          <p:cNvSpPr/>
          <p:nvPr/>
        </p:nvSpPr>
        <p:spPr>
          <a:xfrm>
            <a:off x="10803135" y="2730238"/>
            <a:ext cx="147633" cy="144968"/>
          </a:xfrm>
          <a:prstGeom prst="ellipse">
            <a:avLst/>
          </a:prstGeom>
          <a:solidFill>
            <a:srgbClr val="33D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ZoneTexte 61">
            <a:extLst>
              <a:ext uri="{FF2B5EF4-FFF2-40B4-BE49-F238E27FC236}">
                <a16:creationId xmlns:a16="http://schemas.microsoft.com/office/drawing/2014/main" id="{979E080D-2487-88E6-0381-7ED15041987E}"/>
              </a:ext>
            </a:extLst>
          </p:cNvPr>
          <p:cNvSpPr txBox="1"/>
          <p:nvPr/>
        </p:nvSpPr>
        <p:spPr>
          <a:xfrm>
            <a:off x="731838" y="1140773"/>
            <a:ext cx="10797822" cy="830997"/>
          </a:xfrm>
          <a:prstGeom prst="rect">
            <a:avLst/>
          </a:prstGeom>
          <a:noFill/>
        </p:spPr>
        <p:txBody>
          <a:bodyPr wrap="square">
            <a:spAutoFit/>
          </a:bodyPr>
          <a:lstStyle/>
          <a:p>
            <a:r>
              <a:rPr lang="fr-FR" sz="2400" dirty="0">
                <a:latin typeface="Roboto Condensed" panose="02000000000000000000" pitchFamily="2" charset="0"/>
                <a:ea typeface="Roboto Condensed" panose="02000000000000000000" pitchFamily="2" charset="0"/>
                <a:cs typeface="Roboto Condensed" panose="02000000000000000000" pitchFamily="2" charset="0"/>
              </a:rPr>
              <a:t>Question : </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How should a land planner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allocate</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treatments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to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diminish</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potential</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damages from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wildfires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while</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safeguarding</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biodiversity</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habitat?</a:t>
            </a:r>
          </a:p>
        </p:txBody>
      </p:sp>
      <p:sp>
        <p:nvSpPr>
          <p:cNvPr id="63" name="Rectangle 62">
            <a:extLst>
              <a:ext uri="{FF2B5EF4-FFF2-40B4-BE49-F238E27FC236}">
                <a16:creationId xmlns:a16="http://schemas.microsoft.com/office/drawing/2014/main" id="{05B51EA1-C81F-A34F-D778-85D20D9F857F}"/>
              </a:ext>
            </a:extLst>
          </p:cNvPr>
          <p:cNvSpPr/>
          <p:nvPr/>
        </p:nvSpPr>
        <p:spPr>
          <a:xfrm>
            <a:off x="266700" y="1140773"/>
            <a:ext cx="10980738" cy="808398"/>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Flèche : droite 63">
            <a:extLst>
              <a:ext uri="{FF2B5EF4-FFF2-40B4-BE49-F238E27FC236}">
                <a16:creationId xmlns:a16="http://schemas.microsoft.com/office/drawing/2014/main" id="{7DAED73C-AF45-794D-230C-10C34E4EBB8B}"/>
              </a:ext>
            </a:extLst>
          </p:cNvPr>
          <p:cNvSpPr/>
          <p:nvPr/>
        </p:nvSpPr>
        <p:spPr>
          <a:xfrm>
            <a:off x="7137399" y="4572160"/>
            <a:ext cx="381001" cy="107974"/>
          </a:xfrm>
          <a:prstGeom prst="rightArrow">
            <a:avLst/>
          </a:prstGeom>
          <a:solidFill>
            <a:srgbClr val="ADFCAD"/>
          </a:solidFill>
          <a:ln>
            <a:solidFill>
              <a:srgbClr val="ADFC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Flèche : droite 64">
            <a:extLst>
              <a:ext uri="{FF2B5EF4-FFF2-40B4-BE49-F238E27FC236}">
                <a16:creationId xmlns:a16="http://schemas.microsoft.com/office/drawing/2014/main" id="{E5A04EBD-BE22-56C1-FB3C-B3D88622956D}"/>
              </a:ext>
            </a:extLst>
          </p:cNvPr>
          <p:cNvSpPr/>
          <p:nvPr/>
        </p:nvSpPr>
        <p:spPr>
          <a:xfrm>
            <a:off x="9188363" y="4572160"/>
            <a:ext cx="381001" cy="107974"/>
          </a:xfrm>
          <a:prstGeom prst="rightArrow">
            <a:avLst/>
          </a:prstGeom>
          <a:solidFill>
            <a:srgbClr val="33D733"/>
          </a:solidFill>
          <a:ln>
            <a:solidFill>
              <a:srgbClr val="33D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9424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125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4.16667E-7 -3.7037E-7 L 0.18945 -0.09676 " pathEditMode="relative" rAng="0" ptsTypes="AA">
                                      <p:cBhvr>
                                        <p:cTn id="14" dur="750" fill="hold"/>
                                        <p:tgtEl>
                                          <p:spTgt spid="15"/>
                                        </p:tgtEl>
                                        <p:attrNameLst>
                                          <p:attrName>ppt_x</p:attrName>
                                          <p:attrName>ppt_y</p:attrName>
                                        </p:attrNameLst>
                                      </p:cBhvr>
                                      <p:rCtr x="9466" y="-4838"/>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3.95833E-6 -4.07407E-6 L 0.5276 0.06829 " pathEditMode="relative" rAng="0" ptsTypes="AA">
                                      <p:cBhvr>
                                        <p:cTn id="22" dur="750" fill="hold"/>
                                        <p:tgtEl>
                                          <p:spTgt spid="16"/>
                                        </p:tgtEl>
                                        <p:attrNameLst>
                                          <p:attrName>ppt_x</p:attrName>
                                          <p:attrName>ppt_y</p:attrName>
                                        </p:attrNameLst>
                                      </p:cBhvr>
                                      <p:rCtr x="26380" y="3403"/>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95833E-6 2.22222E-6 L 0.58346 0.25208 " pathEditMode="relative" rAng="0" ptsTypes="AA">
                                      <p:cBhvr>
                                        <p:cTn id="26" dur="750" fill="hold"/>
                                        <p:tgtEl>
                                          <p:spTgt spid="17"/>
                                        </p:tgtEl>
                                        <p:attrNameLst>
                                          <p:attrName>ppt_x</p:attrName>
                                          <p:attrName>ppt_y</p:attrName>
                                        </p:attrNameLst>
                                      </p:cBhvr>
                                      <p:rCtr x="29167" y="12593"/>
                                    </p:animMotion>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par>
                                <p:cTn id="81" presetID="10"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500"/>
                                        <p:tgtEl>
                                          <p:spTgt spid="5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fade">
                                      <p:cBhvr>
                                        <p:cTn id="9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15" grpId="0" animBg="1"/>
      <p:bldP spid="15" grpId="1" animBg="1"/>
      <p:bldP spid="16" grpId="0" animBg="1"/>
      <p:bldP spid="16" grpId="1" animBg="1"/>
      <p:bldP spid="17" grpId="0" animBg="1"/>
      <p:bldP spid="17" grpId="1" animBg="1"/>
      <p:bldP spid="25" grpId="0" animBg="1"/>
      <p:bldP spid="26" grpId="0" animBg="1"/>
      <p:bldP spid="27" grpId="0" animBg="1"/>
      <p:bldP spid="28" grpId="0" animBg="1"/>
      <p:bldP spid="29" grpId="0" animBg="1"/>
      <p:bldP spid="30" grpId="0" animBg="1"/>
      <p:bldP spid="54" grpId="0"/>
      <p:bldP spid="56" grpId="0"/>
      <p:bldP spid="57" grpId="0"/>
      <p:bldP spid="58" grpId="0"/>
      <p:bldP spid="59" grpId="0"/>
      <p:bldP spid="60" grpId="0" animBg="1"/>
      <p:bldP spid="61" grpId="0" animBg="1"/>
      <p:bldP spid="64" grpId="0"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28A86-0804-2D98-D51E-69D244B6FA2E}"/>
            </a:ext>
          </a:extLst>
        </p:cNvPr>
        <p:cNvGrpSpPr/>
        <p:nvPr/>
      </p:nvGrpSpPr>
      <p:grpSpPr>
        <a:xfrm>
          <a:off x="0" y="0"/>
          <a:ext cx="0" cy="0"/>
          <a:chOff x="0" y="0"/>
          <a:chExt cx="0" cy="0"/>
        </a:xfrm>
      </p:grpSpPr>
      <p:cxnSp>
        <p:nvCxnSpPr>
          <p:cNvPr id="21" name="Connecteur droit 20">
            <a:extLst>
              <a:ext uri="{FF2B5EF4-FFF2-40B4-BE49-F238E27FC236}">
                <a16:creationId xmlns:a16="http://schemas.microsoft.com/office/drawing/2014/main" id="{DCE4CA6E-54FF-47E3-1D53-AFDC6287BB2A}"/>
              </a:ext>
            </a:extLst>
          </p:cNvPr>
          <p:cNvCxnSpPr>
            <a:cxnSpLocks/>
          </p:cNvCxnSpPr>
          <p:nvPr/>
        </p:nvCxnSpPr>
        <p:spPr>
          <a:xfrm>
            <a:off x="6791325" y="4151313"/>
            <a:ext cx="1763713" cy="1584325"/>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23" name="Connecteur droit 22">
            <a:extLst>
              <a:ext uri="{FF2B5EF4-FFF2-40B4-BE49-F238E27FC236}">
                <a16:creationId xmlns:a16="http://schemas.microsoft.com/office/drawing/2014/main" id="{AA7E18C0-503B-9B03-3F4A-AD5700DCBC3D}"/>
              </a:ext>
            </a:extLst>
          </p:cNvPr>
          <p:cNvCxnSpPr>
            <a:cxnSpLocks/>
          </p:cNvCxnSpPr>
          <p:nvPr/>
        </p:nvCxnSpPr>
        <p:spPr>
          <a:xfrm>
            <a:off x="6791325" y="4151313"/>
            <a:ext cx="1763713" cy="0"/>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31" name="Connecteur droit 30">
            <a:extLst>
              <a:ext uri="{FF2B5EF4-FFF2-40B4-BE49-F238E27FC236}">
                <a16:creationId xmlns:a16="http://schemas.microsoft.com/office/drawing/2014/main" id="{042A4479-B2B3-F4C9-0DF3-E5D2EE4096D3}"/>
              </a:ext>
            </a:extLst>
          </p:cNvPr>
          <p:cNvCxnSpPr>
            <a:cxnSpLocks/>
          </p:cNvCxnSpPr>
          <p:nvPr/>
        </p:nvCxnSpPr>
        <p:spPr>
          <a:xfrm>
            <a:off x="8555038" y="4151313"/>
            <a:ext cx="0" cy="1584325"/>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38" name="Connecteur droit 37">
            <a:extLst>
              <a:ext uri="{FF2B5EF4-FFF2-40B4-BE49-F238E27FC236}">
                <a16:creationId xmlns:a16="http://schemas.microsoft.com/office/drawing/2014/main" id="{5B5B0449-711B-77F6-D48F-AE7B0A64678C}"/>
              </a:ext>
            </a:extLst>
          </p:cNvPr>
          <p:cNvCxnSpPr>
            <a:cxnSpLocks/>
          </p:cNvCxnSpPr>
          <p:nvPr/>
        </p:nvCxnSpPr>
        <p:spPr>
          <a:xfrm>
            <a:off x="8555038" y="2603500"/>
            <a:ext cx="1871662" cy="1584325"/>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39" name="Connecteur droit 38">
            <a:extLst>
              <a:ext uri="{FF2B5EF4-FFF2-40B4-BE49-F238E27FC236}">
                <a16:creationId xmlns:a16="http://schemas.microsoft.com/office/drawing/2014/main" id="{E7D0F0DE-051C-86C7-9A5F-2A32D8F6D25C}"/>
              </a:ext>
            </a:extLst>
          </p:cNvPr>
          <p:cNvCxnSpPr>
            <a:cxnSpLocks/>
          </p:cNvCxnSpPr>
          <p:nvPr/>
        </p:nvCxnSpPr>
        <p:spPr>
          <a:xfrm>
            <a:off x="8555038" y="2603500"/>
            <a:ext cx="1871662" cy="0"/>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40" name="Connecteur droit 39">
            <a:extLst>
              <a:ext uri="{FF2B5EF4-FFF2-40B4-BE49-F238E27FC236}">
                <a16:creationId xmlns:a16="http://schemas.microsoft.com/office/drawing/2014/main" id="{1C8CC39F-EDB9-52C0-C6CD-1755BD81E44D}"/>
              </a:ext>
            </a:extLst>
          </p:cNvPr>
          <p:cNvCxnSpPr>
            <a:cxnSpLocks/>
          </p:cNvCxnSpPr>
          <p:nvPr/>
        </p:nvCxnSpPr>
        <p:spPr>
          <a:xfrm>
            <a:off x="10426700" y="2603500"/>
            <a:ext cx="0" cy="1584325"/>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58" name="Connecteur droit 57">
            <a:extLst>
              <a:ext uri="{FF2B5EF4-FFF2-40B4-BE49-F238E27FC236}">
                <a16:creationId xmlns:a16="http://schemas.microsoft.com/office/drawing/2014/main" id="{E608B070-DE44-347C-C73F-D06950570D27}"/>
              </a:ext>
            </a:extLst>
          </p:cNvPr>
          <p:cNvCxnSpPr>
            <a:cxnSpLocks/>
          </p:cNvCxnSpPr>
          <p:nvPr/>
        </p:nvCxnSpPr>
        <p:spPr>
          <a:xfrm flipV="1">
            <a:off x="6791325" y="2603500"/>
            <a:ext cx="1763713" cy="1547813"/>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60" name="Connecteur droit 59">
            <a:extLst>
              <a:ext uri="{FF2B5EF4-FFF2-40B4-BE49-F238E27FC236}">
                <a16:creationId xmlns:a16="http://schemas.microsoft.com/office/drawing/2014/main" id="{937576B1-71A4-C67F-C3A9-75C5075EC8B9}"/>
              </a:ext>
            </a:extLst>
          </p:cNvPr>
          <p:cNvCxnSpPr>
            <a:cxnSpLocks/>
          </p:cNvCxnSpPr>
          <p:nvPr/>
        </p:nvCxnSpPr>
        <p:spPr>
          <a:xfrm flipV="1">
            <a:off x="8555037" y="2621756"/>
            <a:ext cx="1871662" cy="1529557"/>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62" name="Connecteur droit 61">
            <a:extLst>
              <a:ext uri="{FF2B5EF4-FFF2-40B4-BE49-F238E27FC236}">
                <a16:creationId xmlns:a16="http://schemas.microsoft.com/office/drawing/2014/main" id="{16F60C83-6698-D25D-C42A-8CBFAD179DDC}"/>
              </a:ext>
            </a:extLst>
          </p:cNvPr>
          <p:cNvCxnSpPr>
            <a:cxnSpLocks/>
          </p:cNvCxnSpPr>
          <p:nvPr/>
        </p:nvCxnSpPr>
        <p:spPr>
          <a:xfrm>
            <a:off x="8497093" y="4151313"/>
            <a:ext cx="1929606" cy="0"/>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64" name="Connecteur droit 63">
            <a:extLst>
              <a:ext uri="{FF2B5EF4-FFF2-40B4-BE49-F238E27FC236}">
                <a16:creationId xmlns:a16="http://schemas.microsoft.com/office/drawing/2014/main" id="{5E3DB863-6895-31D3-6386-3D457E462078}"/>
              </a:ext>
            </a:extLst>
          </p:cNvPr>
          <p:cNvCxnSpPr>
            <a:cxnSpLocks/>
          </p:cNvCxnSpPr>
          <p:nvPr/>
        </p:nvCxnSpPr>
        <p:spPr>
          <a:xfrm flipV="1">
            <a:off x="8568132" y="4151313"/>
            <a:ext cx="1871662" cy="1529557"/>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65" name="Connecteur droit 64">
            <a:extLst>
              <a:ext uri="{FF2B5EF4-FFF2-40B4-BE49-F238E27FC236}">
                <a16:creationId xmlns:a16="http://schemas.microsoft.com/office/drawing/2014/main" id="{01844572-90EF-7447-71DF-A918239E22AC}"/>
              </a:ext>
            </a:extLst>
          </p:cNvPr>
          <p:cNvCxnSpPr>
            <a:cxnSpLocks/>
          </p:cNvCxnSpPr>
          <p:nvPr/>
        </p:nvCxnSpPr>
        <p:spPr>
          <a:xfrm flipV="1">
            <a:off x="6823566" y="4151313"/>
            <a:ext cx="1745364" cy="1584325"/>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67" name="Connecteur droit 66">
            <a:extLst>
              <a:ext uri="{FF2B5EF4-FFF2-40B4-BE49-F238E27FC236}">
                <a16:creationId xmlns:a16="http://schemas.microsoft.com/office/drawing/2014/main" id="{5ABDD52B-0B10-874C-80F6-BD00FB0179EC}"/>
              </a:ext>
            </a:extLst>
          </p:cNvPr>
          <p:cNvCxnSpPr>
            <a:cxnSpLocks/>
          </p:cNvCxnSpPr>
          <p:nvPr/>
        </p:nvCxnSpPr>
        <p:spPr>
          <a:xfrm>
            <a:off x="8568132" y="2603499"/>
            <a:ext cx="0" cy="1584325"/>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68" name="Connecteur droit 67">
            <a:extLst>
              <a:ext uri="{FF2B5EF4-FFF2-40B4-BE49-F238E27FC236}">
                <a16:creationId xmlns:a16="http://schemas.microsoft.com/office/drawing/2014/main" id="{03E21BC5-53D4-1C65-4B7C-E5FAB4E7418D}"/>
              </a:ext>
            </a:extLst>
          </p:cNvPr>
          <p:cNvCxnSpPr>
            <a:cxnSpLocks/>
          </p:cNvCxnSpPr>
          <p:nvPr/>
        </p:nvCxnSpPr>
        <p:spPr>
          <a:xfrm>
            <a:off x="6823566" y="4123928"/>
            <a:ext cx="0" cy="1584325"/>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69" name="Connecteur droit 68">
            <a:extLst>
              <a:ext uri="{FF2B5EF4-FFF2-40B4-BE49-F238E27FC236}">
                <a16:creationId xmlns:a16="http://schemas.microsoft.com/office/drawing/2014/main" id="{3EFF9916-6E22-BA33-BC0C-C8FD34FDFFF2}"/>
              </a:ext>
            </a:extLst>
          </p:cNvPr>
          <p:cNvCxnSpPr>
            <a:cxnSpLocks/>
          </p:cNvCxnSpPr>
          <p:nvPr/>
        </p:nvCxnSpPr>
        <p:spPr>
          <a:xfrm>
            <a:off x="6791325" y="5708253"/>
            <a:ext cx="1763713" cy="0"/>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sp>
        <p:nvSpPr>
          <p:cNvPr id="2" name="Titre 1">
            <a:extLst>
              <a:ext uri="{FF2B5EF4-FFF2-40B4-BE49-F238E27FC236}">
                <a16:creationId xmlns:a16="http://schemas.microsoft.com/office/drawing/2014/main" id="{92C761C7-6E95-ABF6-12C1-BEEDF6C3F77E}"/>
              </a:ext>
            </a:extLst>
          </p:cNvPr>
          <p:cNvSpPr>
            <a:spLocks noGrp="1"/>
          </p:cNvSpPr>
          <p:nvPr>
            <p:ph type="title"/>
          </p:nvPr>
        </p:nvSpPr>
        <p:spPr>
          <a:xfrm>
            <a:off x="731838" y="537029"/>
            <a:ext cx="10515600" cy="616631"/>
          </a:xfrm>
        </p:spPr>
        <p:txBody>
          <a:bodyPr>
            <a:normAutofit/>
          </a:bodyPr>
          <a:lstStyle/>
          <a:p>
            <a:r>
              <a:rPr lang="fr-FR" sz="3200" dirty="0">
                <a:solidFill>
                  <a:srgbClr val="05646D"/>
                </a:solidFill>
              </a:rPr>
              <a:t>Method : land planning </a:t>
            </a:r>
            <a:r>
              <a:rPr lang="fr-FR" sz="3200" dirty="0" err="1">
                <a:solidFill>
                  <a:srgbClr val="05646D"/>
                </a:solidFill>
              </a:rPr>
              <a:t>using</a:t>
            </a:r>
            <a:r>
              <a:rPr lang="fr-FR" sz="3200" dirty="0">
                <a:solidFill>
                  <a:srgbClr val="05646D"/>
                </a:solidFill>
              </a:rPr>
              <a:t> a </a:t>
            </a:r>
            <a:r>
              <a:rPr lang="fr-FR" sz="3200" dirty="0" err="1">
                <a:solidFill>
                  <a:srgbClr val="05646D"/>
                </a:solidFill>
              </a:rPr>
              <a:t>dynamic</a:t>
            </a:r>
            <a:r>
              <a:rPr lang="fr-FR" sz="3200" dirty="0">
                <a:solidFill>
                  <a:srgbClr val="05646D"/>
                </a:solidFill>
              </a:rPr>
              <a:t> graph </a:t>
            </a:r>
            <a:r>
              <a:rPr lang="fr-FR" sz="3200" dirty="0" err="1">
                <a:solidFill>
                  <a:srgbClr val="05646D"/>
                </a:solidFill>
              </a:rPr>
              <a:t>theory</a:t>
            </a:r>
            <a:r>
              <a:rPr lang="fr-FR" sz="3200" dirty="0">
                <a:solidFill>
                  <a:srgbClr val="05646D"/>
                </a:solidFill>
              </a:rPr>
              <a:t> </a:t>
            </a:r>
            <a:r>
              <a:rPr lang="fr-FR" sz="3200" dirty="0" err="1">
                <a:solidFill>
                  <a:srgbClr val="05646D"/>
                </a:solidFill>
              </a:rPr>
              <a:t>approach</a:t>
            </a:r>
            <a:endParaRPr lang="fr-FR" sz="3200" dirty="0"/>
          </a:p>
        </p:txBody>
      </p:sp>
      <p:sp>
        <p:nvSpPr>
          <p:cNvPr id="4" name="Espace réservé de la date 3">
            <a:extLst>
              <a:ext uri="{FF2B5EF4-FFF2-40B4-BE49-F238E27FC236}">
                <a16:creationId xmlns:a16="http://schemas.microsoft.com/office/drawing/2014/main" id="{E430AB49-D2B5-D3CE-CAC1-755E7EDF8B5F}"/>
              </a:ext>
            </a:extLst>
          </p:cNvPr>
          <p:cNvSpPr>
            <a:spLocks noGrp="1"/>
          </p:cNvSpPr>
          <p:nvPr>
            <p:ph type="dt" sz="half" idx="10"/>
          </p:nvPr>
        </p:nvSpPr>
        <p:spPr/>
        <p:txBody>
          <a:bodyPr/>
          <a:lstStyle/>
          <a:p>
            <a:r>
              <a:rPr lang="fr-FR"/>
              <a:t>Simon Jean – PhD Defense</a:t>
            </a:r>
            <a:endParaRPr lang="fr-FR" dirty="0"/>
          </a:p>
        </p:txBody>
      </p:sp>
      <p:pic>
        <p:nvPicPr>
          <p:cNvPr id="12" name="Espace réservé du contenu 11" descr="Une image contenant Caractère coloré, vert, carré, pixel&#10;&#10;Description générée automatiquement">
            <a:extLst>
              <a:ext uri="{FF2B5EF4-FFF2-40B4-BE49-F238E27FC236}">
                <a16:creationId xmlns:a16="http://schemas.microsoft.com/office/drawing/2014/main" id="{EF96D87C-9D2C-DAE5-8EBB-88F577122E5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26560"/>
          <a:stretch/>
        </p:blipFill>
        <p:spPr>
          <a:xfrm>
            <a:off x="113998" y="1930815"/>
            <a:ext cx="5029200" cy="4644156"/>
          </a:xfrm>
        </p:spPr>
      </p:pic>
      <p:sp>
        <p:nvSpPr>
          <p:cNvPr id="5" name="Ellipse 4">
            <a:extLst>
              <a:ext uri="{FF2B5EF4-FFF2-40B4-BE49-F238E27FC236}">
                <a16:creationId xmlns:a16="http://schemas.microsoft.com/office/drawing/2014/main" id="{576DAD0A-82CC-6A7E-E665-0E7E6805F7D6}"/>
              </a:ext>
            </a:extLst>
          </p:cNvPr>
          <p:cNvSpPr/>
          <p:nvPr/>
        </p:nvSpPr>
        <p:spPr>
          <a:xfrm>
            <a:off x="731838" y="2219326"/>
            <a:ext cx="1385887" cy="1266824"/>
          </a:xfrm>
          <a:prstGeom prst="ellipse">
            <a:avLst/>
          </a:prstGeom>
          <a:solidFill>
            <a:srgbClr val="ADF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DEDDF87B-406C-14E7-A490-36EF902E7976}"/>
              </a:ext>
            </a:extLst>
          </p:cNvPr>
          <p:cNvSpPr/>
          <p:nvPr/>
        </p:nvSpPr>
        <p:spPr>
          <a:xfrm>
            <a:off x="2117725" y="2219326"/>
            <a:ext cx="1385887" cy="1266824"/>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876DEED-3E12-5939-343B-10BEED6D1414}"/>
              </a:ext>
            </a:extLst>
          </p:cNvPr>
          <p:cNvSpPr/>
          <p:nvPr/>
        </p:nvSpPr>
        <p:spPr>
          <a:xfrm>
            <a:off x="3503612" y="2219326"/>
            <a:ext cx="1360488" cy="1266824"/>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CB17920-5260-E6BA-2C3E-2ABB5602C45E}"/>
              </a:ext>
            </a:extLst>
          </p:cNvPr>
          <p:cNvSpPr/>
          <p:nvPr/>
        </p:nvSpPr>
        <p:spPr>
          <a:xfrm>
            <a:off x="731838" y="3486150"/>
            <a:ext cx="1385887" cy="1277938"/>
          </a:xfrm>
          <a:prstGeom prst="ellipse">
            <a:avLst/>
          </a:prstGeom>
          <a:solidFill>
            <a:srgbClr val="33D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C8703894-18EE-1B44-918B-AC65F9B0113C}"/>
              </a:ext>
            </a:extLst>
          </p:cNvPr>
          <p:cNvSpPr/>
          <p:nvPr/>
        </p:nvSpPr>
        <p:spPr>
          <a:xfrm>
            <a:off x="2042621" y="3497262"/>
            <a:ext cx="1385887" cy="1266825"/>
          </a:xfrm>
          <a:prstGeom prst="ellipse">
            <a:avLst/>
          </a:prstGeom>
          <a:solidFill>
            <a:srgbClr val="33D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4ADC7767-40C3-B4CA-7298-AC7818C0AFCD}"/>
              </a:ext>
            </a:extLst>
          </p:cNvPr>
          <p:cNvSpPr/>
          <p:nvPr/>
        </p:nvSpPr>
        <p:spPr>
          <a:xfrm>
            <a:off x="3503612" y="3486150"/>
            <a:ext cx="1360488" cy="1277938"/>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ED2049F0-A7C4-1DB7-2B93-96E38F2294B1}"/>
              </a:ext>
            </a:extLst>
          </p:cNvPr>
          <p:cNvSpPr/>
          <p:nvPr/>
        </p:nvSpPr>
        <p:spPr>
          <a:xfrm>
            <a:off x="731838" y="4764088"/>
            <a:ext cx="1385887" cy="1277938"/>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CBB2A6C7-0215-371C-4AC7-B9119502ECD6}"/>
              </a:ext>
            </a:extLst>
          </p:cNvPr>
          <p:cNvSpPr/>
          <p:nvPr/>
        </p:nvSpPr>
        <p:spPr>
          <a:xfrm>
            <a:off x="2117724" y="4764088"/>
            <a:ext cx="1360489" cy="1277938"/>
          </a:xfrm>
          <a:prstGeom prst="ellipse">
            <a:avLst/>
          </a:prstGeom>
          <a:solidFill>
            <a:srgbClr val="33D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A3B6D45D-6940-D584-B480-8D0F9D7842E8}"/>
              </a:ext>
            </a:extLst>
          </p:cNvPr>
          <p:cNvSpPr/>
          <p:nvPr/>
        </p:nvSpPr>
        <p:spPr>
          <a:xfrm>
            <a:off x="3503612" y="4764088"/>
            <a:ext cx="1360488" cy="1277938"/>
          </a:xfrm>
          <a:prstGeom prst="ellipse">
            <a:avLst/>
          </a:prstGeom>
          <a:solidFill>
            <a:srgbClr val="ADF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ZoneTexte 79">
            <a:extLst>
              <a:ext uri="{FF2B5EF4-FFF2-40B4-BE49-F238E27FC236}">
                <a16:creationId xmlns:a16="http://schemas.microsoft.com/office/drawing/2014/main" id="{964076DA-3F9F-9551-28B3-BCE7198AC5B8}"/>
              </a:ext>
            </a:extLst>
          </p:cNvPr>
          <p:cNvSpPr txBox="1"/>
          <p:nvPr/>
        </p:nvSpPr>
        <p:spPr>
          <a:xfrm>
            <a:off x="731838" y="1140773"/>
            <a:ext cx="10797822" cy="830997"/>
          </a:xfrm>
          <a:prstGeom prst="rect">
            <a:avLst/>
          </a:prstGeom>
          <a:noFill/>
        </p:spPr>
        <p:txBody>
          <a:bodyPr wrap="square">
            <a:spAutoFit/>
          </a:bodyPr>
          <a:lstStyle/>
          <a:p>
            <a:r>
              <a:rPr lang="fr-FR" sz="2400" dirty="0">
                <a:latin typeface="Roboto Condensed" panose="02000000000000000000" pitchFamily="2" charset="0"/>
                <a:ea typeface="Roboto Condensed" panose="02000000000000000000" pitchFamily="2" charset="0"/>
                <a:cs typeface="Roboto Condensed" panose="02000000000000000000" pitchFamily="2" charset="0"/>
              </a:rPr>
              <a:t>Question : </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How should a land planner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allocate</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treatments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to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diminish</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potential</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damages from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wildfires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while</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safeguarding</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biodiversity</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habitat?</a:t>
            </a:r>
          </a:p>
        </p:txBody>
      </p:sp>
      <p:sp>
        <p:nvSpPr>
          <p:cNvPr id="81" name="Rectangle 80">
            <a:extLst>
              <a:ext uri="{FF2B5EF4-FFF2-40B4-BE49-F238E27FC236}">
                <a16:creationId xmlns:a16="http://schemas.microsoft.com/office/drawing/2014/main" id="{9CDFB6B3-A425-F847-D4DE-33E4FEAEDEAD}"/>
              </a:ext>
            </a:extLst>
          </p:cNvPr>
          <p:cNvSpPr/>
          <p:nvPr/>
        </p:nvSpPr>
        <p:spPr>
          <a:xfrm>
            <a:off x="368300" y="1141906"/>
            <a:ext cx="10980738" cy="808398"/>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9707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25E-6 -2.22222E-6 L 0.44231 -0.03356 " pathEditMode="relative" rAng="0" ptsTypes="AA">
                                      <p:cBhvr>
                                        <p:cTn id="6" dur="1000" fill="hold"/>
                                        <p:tgtEl>
                                          <p:spTgt spid="5"/>
                                        </p:tgtEl>
                                        <p:attrNameLst>
                                          <p:attrName>ppt_x</p:attrName>
                                          <p:attrName>ppt_y</p:attrName>
                                        </p:attrNameLst>
                                      </p:cBhvr>
                                      <p:rCtr x="22109" y="-1690"/>
                                    </p:animMotion>
                                  </p:childTnLst>
                                </p:cTn>
                              </p:par>
                              <p:par>
                                <p:cTn id="7" presetID="42" presetClass="path" presetSubtype="0" accel="50000" decel="50000" fill="hold" grpId="0" nodeType="withEffect">
                                  <p:stCondLst>
                                    <p:cond delay="0"/>
                                  </p:stCondLst>
                                  <p:childTnLst>
                                    <p:animMotion origin="layout" path="M 1.25E-6 -2.22222E-6 L 0.47331 -0.03356 " pathEditMode="relative" rAng="0" ptsTypes="AA">
                                      <p:cBhvr>
                                        <p:cTn id="8" dur="1250" fill="hold"/>
                                        <p:tgtEl>
                                          <p:spTgt spid="6"/>
                                        </p:tgtEl>
                                        <p:attrNameLst>
                                          <p:attrName>ppt_x</p:attrName>
                                          <p:attrName>ppt_y</p:attrName>
                                        </p:attrNameLst>
                                      </p:cBhvr>
                                      <p:rCtr x="23659" y="-1690"/>
                                    </p:animMotion>
                                  </p:childTnLst>
                                </p:cTn>
                              </p:par>
                              <p:par>
                                <p:cTn id="9" presetID="42" presetClass="path" presetSubtype="0" accel="50000" decel="50000" fill="hold" grpId="0" nodeType="withEffect">
                                  <p:stCondLst>
                                    <p:cond delay="0"/>
                                  </p:stCondLst>
                                  <p:childTnLst>
                                    <p:animMotion origin="layout" path="M 1.04167E-6 -2.22222E-6 L 0.51419 -0.03356 " pathEditMode="relative" rAng="0" ptsTypes="AA">
                                      <p:cBhvr>
                                        <p:cTn id="10" dur="1500" fill="hold"/>
                                        <p:tgtEl>
                                          <p:spTgt spid="7"/>
                                        </p:tgtEl>
                                        <p:attrNameLst>
                                          <p:attrName>ppt_x</p:attrName>
                                          <p:attrName>ppt_y</p:attrName>
                                        </p:attrNameLst>
                                      </p:cBhvr>
                                      <p:rCtr x="25703" y="-1690"/>
                                    </p:animMotion>
                                  </p:childTnLst>
                                </p:cTn>
                              </p:par>
                              <p:par>
                                <p:cTn id="11" presetID="42" presetClass="path" presetSubtype="0" accel="50000" decel="50000" fill="hold" grpId="0" nodeType="withEffect">
                                  <p:stCondLst>
                                    <p:cond delay="0"/>
                                  </p:stCondLst>
                                  <p:childTnLst>
                                    <p:animMotion origin="layout" path="M 3.125E-6 1.11111E-6 L 0.44231 0.00393 " pathEditMode="relative" rAng="0" ptsTypes="AA">
                                      <p:cBhvr>
                                        <p:cTn id="12" dur="1000" fill="hold"/>
                                        <p:tgtEl>
                                          <p:spTgt spid="8"/>
                                        </p:tgtEl>
                                        <p:attrNameLst>
                                          <p:attrName>ppt_x</p:attrName>
                                          <p:attrName>ppt_y</p:attrName>
                                        </p:attrNameLst>
                                      </p:cBhvr>
                                      <p:rCtr x="22109" y="185"/>
                                    </p:animMotion>
                                  </p:childTnLst>
                                </p:cTn>
                              </p:par>
                              <p:par>
                                <p:cTn id="13" presetID="42" presetClass="path" presetSubtype="0" accel="50000" decel="50000" fill="hold" grpId="0" nodeType="withEffect">
                                  <p:stCondLst>
                                    <p:cond delay="0"/>
                                  </p:stCondLst>
                                  <p:childTnLst>
                                    <p:animMotion origin="layout" path="M 1.04167E-6 -4.81481E-6 L 0.47331 0.00394 " pathEditMode="relative" rAng="0" ptsTypes="AA">
                                      <p:cBhvr>
                                        <p:cTn id="14" dur="1250" fill="hold"/>
                                        <p:tgtEl>
                                          <p:spTgt spid="9"/>
                                        </p:tgtEl>
                                        <p:attrNameLst>
                                          <p:attrName>ppt_x</p:attrName>
                                          <p:attrName>ppt_y</p:attrName>
                                        </p:attrNameLst>
                                      </p:cBhvr>
                                      <p:rCtr x="23659" y="185"/>
                                    </p:animMotion>
                                  </p:childTnLst>
                                </p:cTn>
                              </p:par>
                              <p:par>
                                <p:cTn id="15" presetID="42" presetClass="path" presetSubtype="0" accel="50000" decel="50000" fill="hold" grpId="0" nodeType="withEffect">
                                  <p:stCondLst>
                                    <p:cond delay="0"/>
                                  </p:stCondLst>
                                  <p:childTnLst>
                                    <p:animMotion origin="layout" path="M 1.04167E-6 1.11111E-6 L 0.51419 0.00393 " pathEditMode="relative" rAng="0" ptsTypes="AA">
                                      <p:cBhvr>
                                        <p:cTn id="16" dur="1500" fill="hold"/>
                                        <p:tgtEl>
                                          <p:spTgt spid="10"/>
                                        </p:tgtEl>
                                        <p:attrNameLst>
                                          <p:attrName>ppt_x</p:attrName>
                                          <p:attrName>ppt_y</p:attrName>
                                        </p:attrNameLst>
                                      </p:cBhvr>
                                      <p:rCtr x="25703" y="185"/>
                                    </p:animMotion>
                                  </p:childTnLst>
                                </p:cTn>
                              </p:par>
                              <p:par>
                                <p:cTn id="17" presetID="42" presetClass="path" presetSubtype="0" accel="50000" decel="50000" fill="hold" grpId="0" nodeType="withEffect">
                                  <p:stCondLst>
                                    <p:cond delay="0"/>
                                  </p:stCondLst>
                                  <p:childTnLst>
                                    <p:animMotion origin="layout" path="M 3.125E-6 -1.48148E-6 L 0.44231 0.04861 " pathEditMode="relative" rAng="0" ptsTypes="AA">
                                      <p:cBhvr>
                                        <p:cTn id="18" dur="1000" fill="hold"/>
                                        <p:tgtEl>
                                          <p:spTgt spid="11"/>
                                        </p:tgtEl>
                                        <p:attrNameLst>
                                          <p:attrName>ppt_x</p:attrName>
                                          <p:attrName>ppt_y</p:attrName>
                                        </p:attrNameLst>
                                      </p:cBhvr>
                                      <p:rCtr x="22109" y="2431"/>
                                    </p:animMotion>
                                  </p:childTnLst>
                                </p:cTn>
                              </p:par>
                              <p:par>
                                <p:cTn id="19" presetID="42" presetClass="path" presetSubtype="0" accel="50000" decel="50000" fill="hold" grpId="0" nodeType="withEffect">
                                  <p:stCondLst>
                                    <p:cond delay="0"/>
                                  </p:stCondLst>
                                  <p:childTnLst>
                                    <p:animMotion origin="layout" path="M 2.91667E-6 -1.48148E-6 L 0.4733 0.04861 " pathEditMode="relative" rAng="0" ptsTypes="AA">
                                      <p:cBhvr>
                                        <p:cTn id="20" dur="1250" fill="hold"/>
                                        <p:tgtEl>
                                          <p:spTgt spid="13"/>
                                        </p:tgtEl>
                                        <p:attrNameLst>
                                          <p:attrName>ppt_x</p:attrName>
                                          <p:attrName>ppt_y</p:attrName>
                                        </p:attrNameLst>
                                      </p:cBhvr>
                                      <p:rCtr x="23659" y="2431"/>
                                    </p:animMotion>
                                  </p:childTnLst>
                                </p:cTn>
                              </p:par>
                              <p:par>
                                <p:cTn id="21" presetID="42" presetClass="path" presetSubtype="0" accel="50000" decel="50000" fill="hold" grpId="0" nodeType="withEffect">
                                  <p:stCondLst>
                                    <p:cond delay="0"/>
                                  </p:stCondLst>
                                  <p:childTnLst>
                                    <p:animMotion origin="layout" path="M 1.04167E-6 -1.48148E-6 L 0.51419 0.04861 " pathEditMode="relative" rAng="0" ptsTypes="AA">
                                      <p:cBhvr>
                                        <p:cTn id="22" dur="1500" fill="hold"/>
                                        <p:tgtEl>
                                          <p:spTgt spid="14"/>
                                        </p:tgtEl>
                                        <p:attrNameLst>
                                          <p:attrName>ppt_x</p:attrName>
                                          <p:attrName>ppt_y</p:attrName>
                                        </p:attrNameLst>
                                      </p:cBhvr>
                                      <p:rCtr x="25703" y="2431"/>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par>
                                <p:cTn id="51" presetID="10"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par>
                                <p:cTn id="57" presetID="10"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par>
                                <p:cTn id="63" presetID="10"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par>
                                <p:cTn id="66" presetID="10" presetClass="entr" presetSubtype="0" fill="hold"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BD4DE-278B-3ED3-79DA-017A426AAEB2}"/>
            </a:ext>
          </a:extLst>
        </p:cNvPr>
        <p:cNvGrpSpPr/>
        <p:nvPr/>
      </p:nvGrpSpPr>
      <p:grpSpPr>
        <a:xfrm>
          <a:off x="0" y="0"/>
          <a:ext cx="0" cy="0"/>
          <a:chOff x="0" y="0"/>
          <a:chExt cx="0" cy="0"/>
        </a:xfrm>
      </p:grpSpPr>
      <p:cxnSp>
        <p:nvCxnSpPr>
          <p:cNvPr id="28" name="Connecteur droit 27">
            <a:extLst>
              <a:ext uri="{FF2B5EF4-FFF2-40B4-BE49-F238E27FC236}">
                <a16:creationId xmlns:a16="http://schemas.microsoft.com/office/drawing/2014/main" id="{2814147F-3BEE-9FB6-2B52-3D8680056461}"/>
              </a:ext>
            </a:extLst>
          </p:cNvPr>
          <p:cNvCxnSpPr>
            <a:cxnSpLocks/>
          </p:cNvCxnSpPr>
          <p:nvPr/>
        </p:nvCxnSpPr>
        <p:spPr>
          <a:xfrm flipV="1">
            <a:off x="10452100" y="4429861"/>
            <a:ext cx="0" cy="1504212"/>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27" name="Connecteur droit 26">
            <a:extLst>
              <a:ext uri="{FF2B5EF4-FFF2-40B4-BE49-F238E27FC236}">
                <a16:creationId xmlns:a16="http://schemas.microsoft.com/office/drawing/2014/main" id="{55672FFB-8788-2A91-25DF-080C2A2821DA}"/>
              </a:ext>
            </a:extLst>
          </p:cNvPr>
          <p:cNvCxnSpPr>
            <a:cxnSpLocks/>
          </p:cNvCxnSpPr>
          <p:nvPr/>
        </p:nvCxnSpPr>
        <p:spPr>
          <a:xfrm>
            <a:off x="8649893" y="5735638"/>
            <a:ext cx="1763713" cy="0"/>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25" name="Connecteur droit 24">
            <a:extLst>
              <a:ext uri="{FF2B5EF4-FFF2-40B4-BE49-F238E27FC236}">
                <a16:creationId xmlns:a16="http://schemas.microsoft.com/office/drawing/2014/main" id="{C0322152-4F82-6E87-EFF7-7293BE4FC014}"/>
              </a:ext>
            </a:extLst>
          </p:cNvPr>
          <p:cNvCxnSpPr>
            <a:cxnSpLocks/>
          </p:cNvCxnSpPr>
          <p:nvPr/>
        </p:nvCxnSpPr>
        <p:spPr>
          <a:xfrm>
            <a:off x="6791324" y="2603499"/>
            <a:ext cx="1763713" cy="0"/>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20" name="Connecteur droit 19">
            <a:extLst>
              <a:ext uri="{FF2B5EF4-FFF2-40B4-BE49-F238E27FC236}">
                <a16:creationId xmlns:a16="http://schemas.microsoft.com/office/drawing/2014/main" id="{927E859E-4CB6-3D56-2699-A6250C7D1445}"/>
              </a:ext>
            </a:extLst>
          </p:cNvPr>
          <p:cNvCxnSpPr>
            <a:cxnSpLocks/>
          </p:cNvCxnSpPr>
          <p:nvPr/>
        </p:nvCxnSpPr>
        <p:spPr>
          <a:xfrm flipV="1">
            <a:off x="6816725" y="2647101"/>
            <a:ext cx="0" cy="1504212"/>
          </a:xfrm>
          <a:prstGeom prst="line">
            <a:avLst/>
          </a:prstGeom>
          <a:ln w="66675">
            <a:solidFill>
              <a:srgbClr val="33D733"/>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7A877FEA-FADE-A8A0-5E1E-E6464A8031D8}"/>
              </a:ext>
            </a:extLst>
          </p:cNvPr>
          <p:cNvCxnSpPr>
            <a:cxnSpLocks/>
          </p:cNvCxnSpPr>
          <p:nvPr/>
        </p:nvCxnSpPr>
        <p:spPr>
          <a:xfrm>
            <a:off x="6791325" y="4151313"/>
            <a:ext cx="1763713" cy="1584325"/>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23" name="Connecteur droit 22">
            <a:extLst>
              <a:ext uri="{FF2B5EF4-FFF2-40B4-BE49-F238E27FC236}">
                <a16:creationId xmlns:a16="http://schemas.microsoft.com/office/drawing/2014/main" id="{B038F7D4-D541-0B5E-0909-EBF260E317D3}"/>
              </a:ext>
            </a:extLst>
          </p:cNvPr>
          <p:cNvCxnSpPr>
            <a:cxnSpLocks/>
          </p:cNvCxnSpPr>
          <p:nvPr/>
        </p:nvCxnSpPr>
        <p:spPr>
          <a:xfrm>
            <a:off x="6791325" y="4151313"/>
            <a:ext cx="1763713" cy="0"/>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31" name="Connecteur droit 30">
            <a:extLst>
              <a:ext uri="{FF2B5EF4-FFF2-40B4-BE49-F238E27FC236}">
                <a16:creationId xmlns:a16="http://schemas.microsoft.com/office/drawing/2014/main" id="{979BB357-63F5-3133-4B88-9052A50DC08A}"/>
              </a:ext>
            </a:extLst>
          </p:cNvPr>
          <p:cNvCxnSpPr>
            <a:cxnSpLocks/>
          </p:cNvCxnSpPr>
          <p:nvPr/>
        </p:nvCxnSpPr>
        <p:spPr>
          <a:xfrm>
            <a:off x="8555038" y="4151313"/>
            <a:ext cx="0" cy="1584325"/>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38" name="Connecteur droit 37">
            <a:extLst>
              <a:ext uri="{FF2B5EF4-FFF2-40B4-BE49-F238E27FC236}">
                <a16:creationId xmlns:a16="http://schemas.microsoft.com/office/drawing/2014/main" id="{73B19099-F517-74E5-8B1D-35C98D5FC1C6}"/>
              </a:ext>
            </a:extLst>
          </p:cNvPr>
          <p:cNvCxnSpPr>
            <a:cxnSpLocks/>
          </p:cNvCxnSpPr>
          <p:nvPr/>
        </p:nvCxnSpPr>
        <p:spPr>
          <a:xfrm>
            <a:off x="8555038" y="2603500"/>
            <a:ext cx="1871662" cy="1584325"/>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39" name="Connecteur droit 38">
            <a:extLst>
              <a:ext uri="{FF2B5EF4-FFF2-40B4-BE49-F238E27FC236}">
                <a16:creationId xmlns:a16="http://schemas.microsoft.com/office/drawing/2014/main" id="{8F75D454-5355-6C3C-96D7-8C9DB0403689}"/>
              </a:ext>
            </a:extLst>
          </p:cNvPr>
          <p:cNvCxnSpPr>
            <a:cxnSpLocks/>
          </p:cNvCxnSpPr>
          <p:nvPr/>
        </p:nvCxnSpPr>
        <p:spPr>
          <a:xfrm>
            <a:off x="8555038" y="2603500"/>
            <a:ext cx="1871662" cy="0"/>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40" name="Connecteur droit 39">
            <a:extLst>
              <a:ext uri="{FF2B5EF4-FFF2-40B4-BE49-F238E27FC236}">
                <a16:creationId xmlns:a16="http://schemas.microsoft.com/office/drawing/2014/main" id="{E70D3BC1-C199-27D3-B523-0A6D647D76B4}"/>
              </a:ext>
            </a:extLst>
          </p:cNvPr>
          <p:cNvCxnSpPr>
            <a:cxnSpLocks/>
          </p:cNvCxnSpPr>
          <p:nvPr/>
        </p:nvCxnSpPr>
        <p:spPr>
          <a:xfrm>
            <a:off x="10426700" y="2603500"/>
            <a:ext cx="0" cy="1584325"/>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58" name="Connecteur droit 57">
            <a:extLst>
              <a:ext uri="{FF2B5EF4-FFF2-40B4-BE49-F238E27FC236}">
                <a16:creationId xmlns:a16="http://schemas.microsoft.com/office/drawing/2014/main" id="{993C18DA-6A66-1783-EEE0-37DEEACCCFA5}"/>
              </a:ext>
            </a:extLst>
          </p:cNvPr>
          <p:cNvCxnSpPr>
            <a:cxnSpLocks/>
          </p:cNvCxnSpPr>
          <p:nvPr/>
        </p:nvCxnSpPr>
        <p:spPr>
          <a:xfrm flipV="1">
            <a:off x="6791325" y="2603500"/>
            <a:ext cx="1763713" cy="1547813"/>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60" name="Connecteur droit 59">
            <a:extLst>
              <a:ext uri="{FF2B5EF4-FFF2-40B4-BE49-F238E27FC236}">
                <a16:creationId xmlns:a16="http://schemas.microsoft.com/office/drawing/2014/main" id="{2EBD209E-D656-C5B6-08BB-016F6CC2F902}"/>
              </a:ext>
            </a:extLst>
          </p:cNvPr>
          <p:cNvCxnSpPr>
            <a:cxnSpLocks/>
          </p:cNvCxnSpPr>
          <p:nvPr/>
        </p:nvCxnSpPr>
        <p:spPr>
          <a:xfrm flipV="1">
            <a:off x="8555037" y="2621756"/>
            <a:ext cx="1871662" cy="1529557"/>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62" name="Connecteur droit 61">
            <a:extLst>
              <a:ext uri="{FF2B5EF4-FFF2-40B4-BE49-F238E27FC236}">
                <a16:creationId xmlns:a16="http://schemas.microsoft.com/office/drawing/2014/main" id="{16B2AB9D-9358-58D8-D909-CC6630DFC3FA}"/>
              </a:ext>
            </a:extLst>
          </p:cNvPr>
          <p:cNvCxnSpPr>
            <a:cxnSpLocks/>
          </p:cNvCxnSpPr>
          <p:nvPr/>
        </p:nvCxnSpPr>
        <p:spPr>
          <a:xfrm>
            <a:off x="8497093" y="4151313"/>
            <a:ext cx="1929606" cy="0"/>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64" name="Connecteur droit 63">
            <a:extLst>
              <a:ext uri="{FF2B5EF4-FFF2-40B4-BE49-F238E27FC236}">
                <a16:creationId xmlns:a16="http://schemas.microsoft.com/office/drawing/2014/main" id="{F39BF787-9089-C758-1968-83FB9712E059}"/>
              </a:ext>
            </a:extLst>
          </p:cNvPr>
          <p:cNvCxnSpPr>
            <a:cxnSpLocks/>
          </p:cNvCxnSpPr>
          <p:nvPr/>
        </p:nvCxnSpPr>
        <p:spPr>
          <a:xfrm flipV="1">
            <a:off x="8568132" y="4151313"/>
            <a:ext cx="1871662" cy="1529557"/>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65" name="Connecteur droit 64">
            <a:extLst>
              <a:ext uri="{FF2B5EF4-FFF2-40B4-BE49-F238E27FC236}">
                <a16:creationId xmlns:a16="http://schemas.microsoft.com/office/drawing/2014/main" id="{28EF6154-FF61-0A7D-A33B-E48873A75984}"/>
              </a:ext>
            </a:extLst>
          </p:cNvPr>
          <p:cNvCxnSpPr>
            <a:cxnSpLocks/>
          </p:cNvCxnSpPr>
          <p:nvPr/>
        </p:nvCxnSpPr>
        <p:spPr>
          <a:xfrm flipV="1">
            <a:off x="6823566" y="4151313"/>
            <a:ext cx="1745364" cy="1584325"/>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67" name="Connecteur droit 66">
            <a:extLst>
              <a:ext uri="{FF2B5EF4-FFF2-40B4-BE49-F238E27FC236}">
                <a16:creationId xmlns:a16="http://schemas.microsoft.com/office/drawing/2014/main" id="{2F5F87D1-2C5F-0A84-3033-7E0153363B2A}"/>
              </a:ext>
            </a:extLst>
          </p:cNvPr>
          <p:cNvCxnSpPr>
            <a:cxnSpLocks/>
          </p:cNvCxnSpPr>
          <p:nvPr/>
        </p:nvCxnSpPr>
        <p:spPr>
          <a:xfrm>
            <a:off x="8568132" y="2603499"/>
            <a:ext cx="0" cy="1584325"/>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68" name="Connecteur droit 67">
            <a:extLst>
              <a:ext uri="{FF2B5EF4-FFF2-40B4-BE49-F238E27FC236}">
                <a16:creationId xmlns:a16="http://schemas.microsoft.com/office/drawing/2014/main" id="{89672C1B-91F3-B546-59F5-875C68C1551E}"/>
              </a:ext>
            </a:extLst>
          </p:cNvPr>
          <p:cNvCxnSpPr>
            <a:cxnSpLocks/>
          </p:cNvCxnSpPr>
          <p:nvPr/>
        </p:nvCxnSpPr>
        <p:spPr>
          <a:xfrm>
            <a:off x="6823566" y="4123928"/>
            <a:ext cx="0" cy="1584325"/>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cxnSp>
        <p:nvCxnSpPr>
          <p:cNvPr id="69" name="Connecteur droit 68">
            <a:extLst>
              <a:ext uri="{FF2B5EF4-FFF2-40B4-BE49-F238E27FC236}">
                <a16:creationId xmlns:a16="http://schemas.microsoft.com/office/drawing/2014/main" id="{971C1D01-339F-B9D6-A5E2-08849106C527}"/>
              </a:ext>
            </a:extLst>
          </p:cNvPr>
          <p:cNvCxnSpPr>
            <a:cxnSpLocks/>
          </p:cNvCxnSpPr>
          <p:nvPr/>
        </p:nvCxnSpPr>
        <p:spPr>
          <a:xfrm>
            <a:off x="6791325" y="5708253"/>
            <a:ext cx="1763713" cy="0"/>
          </a:xfrm>
          <a:prstGeom prst="line">
            <a:avLst/>
          </a:prstGeom>
          <a:ln w="66675">
            <a:solidFill>
              <a:srgbClr val="338333"/>
            </a:solidFill>
          </a:ln>
        </p:spPr>
        <p:style>
          <a:lnRef idx="2">
            <a:schemeClr val="accent1"/>
          </a:lnRef>
          <a:fillRef idx="0">
            <a:schemeClr val="accent1"/>
          </a:fillRef>
          <a:effectRef idx="1">
            <a:schemeClr val="accent1"/>
          </a:effectRef>
          <a:fontRef idx="minor">
            <a:schemeClr val="tx1"/>
          </a:fontRef>
        </p:style>
      </p:cxnSp>
      <p:sp>
        <p:nvSpPr>
          <p:cNvPr id="2" name="Titre 1">
            <a:extLst>
              <a:ext uri="{FF2B5EF4-FFF2-40B4-BE49-F238E27FC236}">
                <a16:creationId xmlns:a16="http://schemas.microsoft.com/office/drawing/2014/main" id="{8653C82B-CDE4-0EEF-FE57-8F3073F6FF4C}"/>
              </a:ext>
            </a:extLst>
          </p:cNvPr>
          <p:cNvSpPr>
            <a:spLocks noGrp="1"/>
          </p:cNvSpPr>
          <p:nvPr>
            <p:ph type="title"/>
          </p:nvPr>
        </p:nvSpPr>
        <p:spPr>
          <a:xfrm>
            <a:off x="731838" y="537029"/>
            <a:ext cx="10515600" cy="616631"/>
          </a:xfrm>
        </p:spPr>
        <p:txBody>
          <a:bodyPr>
            <a:normAutofit/>
          </a:bodyPr>
          <a:lstStyle/>
          <a:p>
            <a:r>
              <a:rPr lang="fr-FR" sz="3200" dirty="0">
                <a:solidFill>
                  <a:srgbClr val="05646D"/>
                </a:solidFill>
              </a:rPr>
              <a:t>Method : land planning </a:t>
            </a:r>
            <a:r>
              <a:rPr lang="fr-FR" sz="3200" dirty="0" err="1">
                <a:solidFill>
                  <a:srgbClr val="05646D"/>
                </a:solidFill>
              </a:rPr>
              <a:t>using</a:t>
            </a:r>
            <a:r>
              <a:rPr lang="fr-FR" sz="3200" dirty="0">
                <a:solidFill>
                  <a:srgbClr val="05646D"/>
                </a:solidFill>
              </a:rPr>
              <a:t> a </a:t>
            </a:r>
            <a:r>
              <a:rPr lang="fr-FR" sz="3200" dirty="0" err="1">
                <a:solidFill>
                  <a:srgbClr val="05646D"/>
                </a:solidFill>
              </a:rPr>
              <a:t>dynamic</a:t>
            </a:r>
            <a:r>
              <a:rPr lang="fr-FR" sz="3200" dirty="0">
                <a:solidFill>
                  <a:srgbClr val="05646D"/>
                </a:solidFill>
              </a:rPr>
              <a:t> graph </a:t>
            </a:r>
            <a:r>
              <a:rPr lang="fr-FR" sz="3200" dirty="0" err="1">
                <a:solidFill>
                  <a:srgbClr val="05646D"/>
                </a:solidFill>
              </a:rPr>
              <a:t>theory</a:t>
            </a:r>
            <a:r>
              <a:rPr lang="fr-FR" sz="3200" dirty="0">
                <a:solidFill>
                  <a:srgbClr val="05646D"/>
                </a:solidFill>
              </a:rPr>
              <a:t> </a:t>
            </a:r>
            <a:r>
              <a:rPr lang="fr-FR" sz="3200" dirty="0" err="1">
                <a:solidFill>
                  <a:srgbClr val="05646D"/>
                </a:solidFill>
              </a:rPr>
              <a:t>approach</a:t>
            </a:r>
            <a:endParaRPr lang="fr-FR" sz="3200" dirty="0"/>
          </a:p>
        </p:txBody>
      </p:sp>
      <p:sp>
        <p:nvSpPr>
          <p:cNvPr id="4" name="Espace réservé de la date 3">
            <a:extLst>
              <a:ext uri="{FF2B5EF4-FFF2-40B4-BE49-F238E27FC236}">
                <a16:creationId xmlns:a16="http://schemas.microsoft.com/office/drawing/2014/main" id="{C4AA526F-AD8F-4C8B-3F8F-E4FC30F4B734}"/>
              </a:ext>
            </a:extLst>
          </p:cNvPr>
          <p:cNvSpPr>
            <a:spLocks noGrp="1"/>
          </p:cNvSpPr>
          <p:nvPr>
            <p:ph type="dt" sz="half" idx="10"/>
          </p:nvPr>
        </p:nvSpPr>
        <p:spPr>
          <a:xfrm>
            <a:off x="838200" y="5924550"/>
            <a:ext cx="2743200" cy="365125"/>
          </a:xfrm>
        </p:spPr>
        <p:txBody>
          <a:bodyPr/>
          <a:lstStyle/>
          <a:p>
            <a:r>
              <a:rPr lang="fr-FR"/>
              <a:t>Simon Jean – PhD Defense</a:t>
            </a:r>
            <a:endParaRPr lang="fr-FR" dirty="0"/>
          </a:p>
        </p:txBody>
      </p:sp>
      <p:sp>
        <p:nvSpPr>
          <p:cNvPr id="74" name="Ellipse 73">
            <a:extLst>
              <a:ext uri="{FF2B5EF4-FFF2-40B4-BE49-F238E27FC236}">
                <a16:creationId xmlns:a16="http://schemas.microsoft.com/office/drawing/2014/main" id="{C24A1B3A-D60B-4B67-55FA-08E2A55FB20A}"/>
              </a:ext>
            </a:extLst>
          </p:cNvPr>
          <p:cNvSpPr/>
          <p:nvPr/>
        </p:nvSpPr>
        <p:spPr>
          <a:xfrm>
            <a:off x="6123781" y="3517899"/>
            <a:ext cx="1385887" cy="1266825"/>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a:extLst>
              <a:ext uri="{FF2B5EF4-FFF2-40B4-BE49-F238E27FC236}">
                <a16:creationId xmlns:a16="http://schemas.microsoft.com/office/drawing/2014/main" id="{991A4960-4FE4-D3F0-B04C-F16BBB52677D}"/>
              </a:ext>
            </a:extLst>
          </p:cNvPr>
          <p:cNvSpPr/>
          <p:nvPr/>
        </p:nvSpPr>
        <p:spPr>
          <a:xfrm>
            <a:off x="7875187" y="5101230"/>
            <a:ext cx="1385887" cy="1266825"/>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6" name="Ellipse 75">
            <a:extLst>
              <a:ext uri="{FF2B5EF4-FFF2-40B4-BE49-F238E27FC236}">
                <a16:creationId xmlns:a16="http://schemas.microsoft.com/office/drawing/2014/main" id="{C169BC63-F635-86E1-F7CC-7C0A57CE3D59}"/>
              </a:ext>
            </a:extLst>
          </p:cNvPr>
          <p:cNvSpPr/>
          <p:nvPr/>
        </p:nvSpPr>
        <p:spPr>
          <a:xfrm>
            <a:off x="7835703" y="3516907"/>
            <a:ext cx="1385887" cy="1266825"/>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C037D242-19CE-66FE-8A0D-60AF43DDDC81}"/>
              </a:ext>
            </a:extLst>
          </p:cNvPr>
          <p:cNvSpPr/>
          <p:nvPr/>
        </p:nvSpPr>
        <p:spPr>
          <a:xfrm>
            <a:off x="7811161" y="3509087"/>
            <a:ext cx="1416976" cy="1306591"/>
          </a:xfrm>
          <a:prstGeom prst="ellipse">
            <a:avLst/>
          </a:prstGeom>
          <a:solidFill>
            <a:srgbClr val="ADF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D86060C6-B70F-8F45-0A20-00ED993457EC}"/>
              </a:ext>
            </a:extLst>
          </p:cNvPr>
          <p:cNvSpPr/>
          <p:nvPr/>
        </p:nvSpPr>
        <p:spPr>
          <a:xfrm>
            <a:off x="6107897" y="5065710"/>
            <a:ext cx="1385887" cy="1266825"/>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9EF7EDAE-8E13-EFF7-C0F5-F60DADDF63E8}"/>
              </a:ext>
            </a:extLst>
          </p:cNvPr>
          <p:cNvSpPr/>
          <p:nvPr/>
        </p:nvSpPr>
        <p:spPr>
          <a:xfrm>
            <a:off x="9720663" y="3463132"/>
            <a:ext cx="1385887" cy="1266825"/>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Ellipse 16">
            <a:extLst>
              <a:ext uri="{FF2B5EF4-FFF2-40B4-BE49-F238E27FC236}">
                <a16:creationId xmlns:a16="http://schemas.microsoft.com/office/drawing/2014/main" id="{CED3757F-B306-B4DE-B241-7CA5E86C9D23}"/>
              </a:ext>
            </a:extLst>
          </p:cNvPr>
          <p:cNvSpPr/>
          <p:nvPr/>
        </p:nvSpPr>
        <p:spPr>
          <a:xfrm>
            <a:off x="9746848" y="1975644"/>
            <a:ext cx="1385887" cy="1266825"/>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Ellipse 17">
            <a:extLst>
              <a:ext uri="{FF2B5EF4-FFF2-40B4-BE49-F238E27FC236}">
                <a16:creationId xmlns:a16="http://schemas.microsoft.com/office/drawing/2014/main" id="{4D7193C4-DB8F-4876-A018-AD4C251E5A22}"/>
              </a:ext>
            </a:extLst>
          </p:cNvPr>
          <p:cNvSpPr/>
          <p:nvPr/>
        </p:nvSpPr>
        <p:spPr>
          <a:xfrm>
            <a:off x="7875578" y="1973659"/>
            <a:ext cx="1385887" cy="1266825"/>
          </a:xfrm>
          <a:prstGeom prst="ellipse">
            <a:avLst/>
          </a:prstGeom>
          <a:solidFill>
            <a:srgbClr val="338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EE8F9EA2-5849-3CAF-7152-D690A616FBBA}"/>
              </a:ext>
            </a:extLst>
          </p:cNvPr>
          <p:cNvSpPr/>
          <p:nvPr/>
        </p:nvSpPr>
        <p:spPr>
          <a:xfrm>
            <a:off x="6123188" y="2013689"/>
            <a:ext cx="1385887" cy="1266825"/>
          </a:xfrm>
          <a:prstGeom prst="ellipse">
            <a:avLst/>
          </a:prstGeom>
          <a:solidFill>
            <a:srgbClr val="33D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B2104FE6-AEF9-8D77-3BAC-DF9730EB3007}"/>
              </a:ext>
            </a:extLst>
          </p:cNvPr>
          <p:cNvSpPr/>
          <p:nvPr/>
        </p:nvSpPr>
        <p:spPr>
          <a:xfrm>
            <a:off x="9692886" y="5098654"/>
            <a:ext cx="1385887" cy="1266825"/>
          </a:xfrm>
          <a:prstGeom prst="ellipse">
            <a:avLst/>
          </a:prstGeom>
          <a:solidFill>
            <a:srgbClr val="33D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space réservé du contenu 29">
            <a:extLst>
              <a:ext uri="{FF2B5EF4-FFF2-40B4-BE49-F238E27FC236}">
                <a16:creationId xmlns:a16="http://schemas.microsoft.com/office/drawing/2014/main" id="{57836355-6ED4-29FF-C0A5-B475DD153BA0}"/>
              </a:ext>
            </a:extLst>
          </p:cNvPr>
          <p:cNvSpPr>
            <a:spLocks noGrp="1"/>
          </p:cNvSpPr>
          <p:nvPr>
            <p:ph idx="1"/>
          </p:nvPr>
        </p:nvSpPr>
        <p:spPr>
          <a:xfrm>
            <a:off x="715585" y="2250622"/>
            <a:ext cx="4973230" cy="3981903"/>
          </a:xfrm>
        </p:spPr>
        <p:txBody>
          <a:bodyPr>
            <a:normAutofit fontScale="92500" lnSpcReduction="20000"/>
          </a:bodyPr>
          <a:lstStyle/>
          <a:p>
            <a:r>
              <a:rPr lang="fr-FR" dirty="0" err="1"/>
              <a:t>Minimize</a:t>
            </a:r>
            <a:r>
              <a:rPr lang="fr-FR" dirty="0"/>
              <a:t> </a:t>
            </a:r>
            <a:r>
              <a:rPr lang="fr-FR" dirty="0">
                <a:latin typeface="Roboto Condensed" panose="02000000000000000000" pitchFamily="2" charset="0"/>
                <a:ea typeface="Roboto Condensed" panose="02000000000000000000" pitchFamily="2" charset="0"/>
                <a:cs typeface="Roboto Condensed" panose="02000000000000000000" pitchFamily="2" charset="0"/>
              </a:rPr>
              <a:t>Global Connectivity </a:t>
            </a:r>
            <a:r>
              <a:rPr lang="fr-FR" dirty="0"/>
              <a:t>of </a:t>
            </a:r>
            <a:r>
              <a:rPr lang="fr-FR" dirty="0" err="1"/>
              <a:t>risky</a:t>
            </a:r>
            <a:r>
              <a:rPr lang="fr-FR" dirty="0"/>
              <a:t> patch:</a:t>
            </a:r>
          </a:p>
          <a:p>
            <a:pPr lvl="1"/>
            <a:r>
              <a:rPr lang="fr-FR" dirty="0" err="1"/>
              <a:t>Treatment</a:t>
            </a:r>
            <a:r>
              <a:rPr lang="fr-FR" dirty="0"/>
              <a:t> </a:t>
            </a:r>
            <a:r>
              <a:rPr lang="fr-FR" dirty="0" err="1"/>
              <a:t>removes</a:t>
            </a:r>
            <a:r>
              <a:rPr lang="fr-FR" dirty="0"/>
              <a:t> habitat</a:t>
            </a:r>
          </a:p>
          <a:p>
            <a:pPr lvl="1"/>
            <a:r>
              <a:rPr lang="fr-FR" dirty="0"/>
              <a:t>And connections</a:t>
            </a:r>
          </a:p>
          <a:p>
            <a:pPr lvl="1"/>
            <a:r>
              <a:rPr lang="fr-FR" dirty="0" err="1"/>
              <a:t>while</a:t>
            </a:r>
            <a:r>
              <a:rPr lang="fr-FR" dirty="0"/>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maintaining</a:t>
            </a:r>
            <a:r>
              <a:rPr lang="fr-FR" dirty="0"/>
              <a:t> Global Connectivity of habitat over time</a:t>
            </a:r>
          </a:p>
          <a:p>
            <a:r>
              <a:rPr lang="fr-FR" dirty="0" err="1"/>
              <a:t>Using</a:t>
            </a:r>
            <a:r>
              <a:rPr lang="fr-FR" dirty="0"/>
              <a:t> 4x4 </a:t>
            </a:r>
            <a:r>
              <a:rPr lang="fr-FR" dirty="0" err="1"/>
              <a:t>landscapes</a:t>
            </a:r>
            <a:r>
              <a:rPr lang="fr-FR" dirty="0"/>
              <a:t> to </a:t>
            </a:r>
            <a:r>
              <a:rPr lang="fr-FR" dirty="0" err="1"/>
              <a:t>characterize</a:t>
            </a:r>
            <a:r>
              <a:rPr lang="fr-FR" dirty="0"/>
              <a:t> solutions </a:t>
            </a:r>
            <a:r>
              <a:rPr lang="fr-FR" dirty="0" err="1"/>
              <a:t>using</a:t>
            </a:r>
            <a:r>
              <a:rPr lang="fr-FR" dirty="0"/>
              <a:t> </a:t>
            </a:r>
            <a:r>
              <a:rPr lang="fr-FR" dirty="0" err="1"/>
              <a:t>wide</a:t>
            </a:r>
            <a:r>
              <a:rPr lang="fr-FR" dirty="0"/>
              <a:t> range of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centrality</a:t>
            </a:r>
            <a:r>
              <a:rPr lang="fr-FR" dirty="0"/>
              <a:t> </a:t>
            </a:r>
            <a:r>
              <a:rPr lang="fr-FR" dirty="0" err="1"/>
              <a:t>measures</a:t>
            </a:r>
            <a:endParaRPr lang="fr-FR" dirty="0"/>
          </a:p>
          <a:p>
            <a:r>
              <a:rPr lang="fr-FR" dirty="0"/>
              <a:t>Find </a:t>
            </a:r>
            <a:r>
              <a:rPr lang="fr-FR" dirty="0" err="1"/>
              <a:t>rules</a:t>
            </a:r>
            <a:r>
              <a:rPr lang="fr-FR" dirty="0"/>
              <a:t> applicable for large </a:t>
            </a:r>
            <a:r>
              <a:rPr lang="fr-FR" dirty="0" err="1"/>
              <a:t>scale</a:t>
            </a:r>
            <a:r>
              <a:rPr lang="fr-FR" dirty="0"/>
              <a:t> (100x100) to avoid </a:t>
            </a:r>
            <a:r>
              <a:rPr lang="fr-FR" dirty="0" err="1"/>
              <a:t>dimensionality</a:t>
            </a:r>
            <a:r>
              <a:rPr lang="fr-FR" dirty="0"/>
              <a:t> </a:t>
            </a:r>
            <a:r>
              <a:rPr lang="fr-FR" dirty="0" err="1"/>
              <a:t>curse</a:t>
            </a:r>
            <a:endParaRPr lang="fr-FR" dirty="0"/>
          </a:p>
        </p:txBody>
      </p:sp>
      <p:sp>
        <p:nvSpPr>
          <p:cNvPr id="32" name="Ellipse 31">
            <a:extLst>
              <a:ext uri="{FF2B5EF4-FFF2-40B4-BE49-F238E27FC236}">
                <a16:creationId xmlns:a16="http://schemas.microsoft.com/office/drawing/2014/main" id="{40A0F526-2513-238F-B991-C5662010EE78}"/>
              </a:ext>
            </a:extLst>
          </p:cNvPr>
          <p:cNvSpPr/>
          <p:nvPr/>
        </p:nvSpPr>
        <p:spPr>
          <a:xfrm>
            <a:off x="7862882" y="1946275"/>
            <a:ext cx="1413772" cy="1291633"/>
          </a:xfrm>
          <a:prstGeom prst="ellipse">
            <a:avLst/>
          </a:prstGeom>
          <a:solidFill>
            <a:srgbClr val="ADF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Ellipse 32">
            <a:extLst>
              <a:ext uri="{FF2B5EF4-FFF2-40B4-BE49-F238E27FC236}">
                <a16:creationId xmlns:a16="http://schemas.microsoft.com/office/drawing/2014/main" id="{5D1306F7-EDD1-2960-6017-591ED50A9E1F}"/>
              </a:ext>
            </a:extLst>
          </p:cNvPr>
          <p:cNvSpPr/>
          <p:nvPr/>
        </p:nvSpPr>
        <p:spPr>
          <a:xfrm>
            <a:off x="7862881" y="5084281"/>
            <a:ext cx="1451371" cy="1293583"/>
          </a:xfrm>
          <a:prstGeom prst="ellipse">
            <a:avLst/>
          </a:prstGeom>
          <a:solidFill>
            <a:srgbClr val="ADF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D55FD701-C2C6-C0CD-3AB1-1BD35D0D89B1}"/>
              </a:ext>
            </a:extLst>
          </p:cNvPr>
          <p:cNvSpPr txBox="1"/>
          <p:nvPr/>
        </p:nvSpPr>
        <p:spPr>
          <a:xfrm>
            <a:off x="731838" y="1140773"/>
            <a:ext cx="10797822" cy="830997"/>
          </a:xfrm>
          <a:prstGeom prst="rect">
            <a:avLst/>
          </a:prstGeom>
          <a:noFill/>
        </p:spPr>
        <p:txBody>
          <a:bodyPr wrap="square">
            <a:spAutoFit/>
          </a:bodyPr>
          <a:lstStyle/>
          <a:p>
            <a:r>
              <a:rPr lang="fr-FR" sz="2400" dirty="0">
                <a:latin typeface="Roboto Condensed" panose="02000000000000000000" pitchFamily="2" charset="0"/>
                <a:ea typeface="Roboto Condensed" panose="02000000000000000000" pitchFamily="2" charset="0"/>
                <a:cs typeface="Roboto Condensed" panose="02000000000000000000" pitchFamily="2" charset="0"/>
              </a:rPr>
              <a:t>Question : </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How should a land planner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allocate</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treatments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to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diminish</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potential</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damages from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wildfires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while</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safeguarding</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biodiversity</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habitat?</a:t>
            </a:r>
          </a:p>
        </p:txBody>
      </p:sp>
      <p:sp>
        <p:nvSpPr>
          <p:cNvPr id="8" name="Rectangle 7">
            <a:extLst>
              <a:ext uri="{FF2B5EF4-FFF2-40B4-BE49-F238E27FC236}">
                <a16:creationId xmlns:a16="http://schemas.microsoft.com/office/drawing/2014/main" id="{A7B24D5C-3B0A-64D4-333D-F0B26DA136BF}"/>
              </a:ext>
            </a:extLst>
          </p:cNvPr>
          <p:cNvSpPr/>
          <p:nvPr/>
        </p:nvSpPr>
        <p:spPr>
          <a:xfrm>
            <a:off x="368300" y="1141906"/>
            <a:ext cx="10980738" cy="808398"/>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8735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6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6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E82B0DF3-BBE8-3AB4-BA61-199856D5025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9174"/>
          <a:stretch/>
        </p:blipFill>
        <p:spPr>
          <a:xfrm>
            <a:off x="2851613" y="1078981"/>
            <a:ext cx="6822728" cy="5779019"/>
          </a:xfrm>
        </p:spPr>
      </p:pic>
      <p:sp>
        <p:nvSpPr>
          <p:cNvPr id="2" name="Titre 1">
            <a:extLst>
              <a:ext uri="{FF2B5EF4-FFF2-40B4-BE49-F238E27FC236}">
                <a16:creationId xmlns:a16="http://schemas.microsoft.com/office/drawing/2014/main" id="{B9B4CE22-CB57-8496-8E36-D94EDC7B91B5}"/>
              </a:ext>
            </a:extLst>
          </p:cNvPr>
          <p:cNvSpPr>
            <a:spLocks noGrp="1"/>
          </p:cNvSpPr>
          <p:nvPr>
            <p:ph type="title"/>
          </p:nvPr>
        </p:nvSpPr>
        <p:spPr>
          <a:xfrm>
            <a:off x="731838" y="437696"/>
            <a:ext cx="10515600" cy="766989"/>
          </a:xfrm>
        </p:spPr>
        <p:txBody>
          <a:bodyPr>
            <a:normAutofit fontScale="90000"/>
          </a:bodyPr>
          <a:lstStyle/>
          <a:p>
            <a:r>
              <a:rPr lang="fr-FR" sz="3200" dirty="0" err="1">
                <a:solidFill>
                  <a:srgbClr val="05646D"/>
                </a:solidFill>
              </a:rPr>
              <a:t>Results</a:t>
            </a:r>
            <a:r>
              <a:rPr lang="fr-FR" sz="3200" dirty="0">
                <a:solidFill>
                  <a:srgbClr val="05646D"/>
                </a:solidFill>
              </a:rPr>
              <a:t>: </a:t>
            </a:r>
            <a:r>
              <a:rPr lang="fr-FR" sz="3200" dirty="0" err="1">
                <a:solidFill>
                  <a:srgbClr val="05646D"/>
                </a:solidFill>
              </a:rPr>
              <a:t>reconciling</a:t>
            </a:r>
            <a:r>
              <a:rPr lang="fr-FR" sz="3200" dirty="0">
                <a:solidFill>
                  <a:srgbClr val="05646D"/>
                </a:solidFill>
              </a:rPr>
              <a:t> </a:t>
            </a:r>
            <a:r>
              <a:rPr lang="fr-FR" sz="3200" dirty="0" err="1">
                <a:solidFill>
                  <a:srgbClr val="05646D"/>
                </a:solidFill>
              </a:rPr>
              <a:t>wildfire</a:t>
            </a:r>
            <a:r>
              <a:rPr lang="fr-FR" sz="3200" dirty="0">
                <a:solidFill>
                  <a:srgbClr val="05646D"/>
                </a:solidFill>
              </a:rPr>
              <a:t> </a:t>
            </a:r>
            <a:r>
              <a:rPr lang="fr-FR" sz="3200" dirty="0" err="1">
                <a:solidFill>
                  <a:srgbClr val="05646D"/>
                </a:solidFill>
              </a:rPr>
              <a:t>risk</a:t>
            </a:r>
            <a:r>
              <a:rPr lang="fr-FR" sz="3200" dirty="0">
                <a:solidFill>
                  <a:srgbClr val="05646D"/>
                </a:solidFill>
              </a:rPr>
              <a:t> </a:t>
            </a:r>
            <a:r>
              <a:rPr lang="fr-FR" sz="3200" dirty="0" err="1">
                <a:solidFill>
                  <a:srgbClr val="05646D"/>
                </a:solidFill>
              </a:rPr>
              <a:t>reduction</a:t>
            </a:r>
            <a:r>
              <a:rPr lang="fr-FR" sz="3200" dirty="0">
                <a:solidFill>
                  <a:srgbClr val="05646D"/>
                </a:solidFill>
              </a:rPr>
              <a:t> and habitat </a:t>
            </a:r>
            <a:r>
              <a:rPr lang="fr-FR" sz="3200" dirty="0" err="1">
                <a:solidFill>
                  <a:srgbClr val="05646D"/>
                </a:solidFill>
              </a:rPr>
              <a:t>connectivity</a:t>
            </a:r>
            <a:endParaRPr lang="fr-FR" sz="3200" dirty="0"/>
          </a:p>
        </p:txBody>
      </p:sp>
      <p:sp>
        <p:nvSpPr>
          <p:cNvPr id="4" name="Espace réservé de la date 3">
            <a:extLst>
              <a:ext uri="{FF2B5EF4-FFF2-40B4-BE49-F238E27FC236}">
                <a16:creationId xmlns:a16="http://schemas.microsoft.com/office/drawing/2014/main" id="{BB390689-A1AD-63E4-7A0B-266B8BD53C69}"/>
              </a:ext>
            </a:extLst>
          </p:cNvPr>
          <p:cNvSpPr>
            <a:spLocks noGrp="1"/>
          </p:cNvSpPr>
          <p:nvPr>
            <p:ph type="dt" sz="half" idx="10"/>
          </p:nvPr>
        </p:nvSpPr>
        <p:spPr/>
        <p:txBody>
          <a:bodyPr/>
          <a:lstStyle/>
          <a:p>
            <a:r>
              <a:rPr lang="fr-FR"/>
              <a:t>Simon Jean – PhD Defense</a:t>
            </a:r>
            <a:endParaRPr lang="fr-FR" dirty="0"/>
          </a:p>
        </p:txBody>
      </p:sp>
      <p:sp>
        <p:nvSpPr>
          <p:cNvPr id="10" name="Rectangle 9">
            <a:extLst>
              <a:ext uri="{FF2B5EF4-FFF2-40B4-BE49-F238E27FC236}">
                <a16:creationId xmlns:a16="http://schemas.microsoft.com/office/drawing/2014/main" id="{C2B8D56F-2C22-027C-0BC4-5B4328616F4A}"/>
              </a:ext>
            </a:extLst>
          </p:cNvPr>
          <p:cNvSpPr/>
          <p:nvPr/>
        </p:nvSpPr>
        <p:spPr>
          <a:xfrm>
            <a:off x="5174080" y="1078980"/>
            <a:ext cx="2158699" cy="4813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7FC8E6D-C0A4-64B7-1A85-BAEEC178F622}"/>
              </a:ext>
            </a:extLst>
          </p:cNvPr>
          <p:cNvSpPr/>
          <p:nvPr/>
        </p:nvSpPr>
        <p:spPr>
          <a:xfrm>
            <a:off x="7411158" y="1076746"/>
            <a:ext cx="2158699" cy="4943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Espace réservé du contenu 7">
            <a:extLst>
              <a:ext uri="{FF2B5EF4-FFF2-40B4-BE49-F238E27FC236}">
                <a16:creationId xmlns:a16="http://schemas.microsoft.com/office/drawing/2014/main" id="{FD4554F3-1DED-C9AB-3C78-F4EE7900EFF7}"/>
              </a:ext>
            </a:extLst>
          </p:cNvPr>
          <p:cNvPicPr>
            <a:picLocks noChangeAspect="1"/>
          </p:cNvPicPr>
          <p:nvPr/>
        </p:nvPicPr>
        <p:blipFill>
          <a:blip r:embed="rId3">
            <a:extLst>
              <a:ext uri="{28A0092B-C50C-407E-A947-70E740481C1C}">
                <a14:useLocalDpi xmlns:a14="http://schemas.microsoft.com/office/drawing/2010/main" val="0"/>
              </a:ext>
            </a:extLst>
          </a:blip>
          <a:srcRect l="-535" t="15118" r="96818" b="28569"/>
          <a:stretch/>
        </p:blipFill>
        <p:spPr>
          <a:xfrm>
            <a:off x="1986952" y="1652940"/>
            <a:ext cx="455021" cy="4136090"/>
          </a:xfrm>
          <a:prstGeom prst="rect">
            <a:avLst/>
          </a:prstGeom>
        </p:spPr>
      </p:pic>
      <p:pic>
        <p:nvPicPr>
          <p:cNvPr id="13" name="Espace réservé du contenu 7">
            <a:extLst>
              <a:ext uri="{FF2B5EF4-FFF2-40B4-BE49-F238E27FC236}">
                <a16:creationId xmlns:a16="http://schemas.microsoft.com/office/drawing/2014/main" id="{2996DF63-A202-8BEF-8912-09F8350B8E53}"/>
              </a:ext>
            </a:extLst>
          </p:cNvPr>
          <p:cNvPicPr>
            <a:picLocks noChangeAspect="1"/>
          </p:cNvPicPr>
          <p:nvPr/>
        </p:nvPicPr>
        <p:blipFill>
          <a:blip r:embed="rId3">
            <a:extLst>
              <a:ext uri="{28A0092B-C50C-407E-A947-70E740481C1C}">
                <a14:useLocalDpi xmlns:a14="http://schemas.microsoft.com/office/drawing/2010/main" val="0"/>
              </a:ext>
            </a:extLst>
          </a:blip>
          <a:srcRect l="2577" t="15118" r="93235" b="28569"/>
          <a:stretch/>
        </p:blipFill>
        <p:spPr>
          <a:xfrm>
            <a:off x="2496747" y="2003196"/>
            <a:ext cx="398909" cy="3218513"/>
          </a:xfrm>
          <a:prstGeom prst="rect">
            <a:avLst/>
          </a:prstGeom>
        </p:spPr>
      </p:pic>
    </p:spTree>
    <p:extLst>
      <p:ext uri="{BB962C8B-B14F-4D97-AF65-F5344CB8AC3E}">
        <p14:creationId xmlns:p14="http://schemas.microsoft.com/office/powerpoint/2010/main" val="62579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B2D45-F9E2-03F3-4126-6AF90825F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A139DFC-2F5C-DBD3-83B9-C5BFD18C57EE}"/>
              </a:ext>
            </a:extLst>
          </p:cNvPr>
          <p:cNvSpPr>
            <a:spLocks noGrp="1"/>
          </p:cNvSpPr>
          <p:nvPr>
            <p:ph type="title"/>
          </p:nvPr>
        </p:nvSpPr>
        <p:spPr>
          <a:xfrm>
            <a:off x="731838" y="437696"/>
            <a:ext cx="10515600" cy="766989"/>
          </a:xfrm>
        </p:spPr>
        <p:txBody>
          <a:bodyPr>
            <a:normAutofit/>
          </a:bodyPr>
          <a:lstStyle/>
          <a:p>
            <a:r>
              <a:rPr lang="fr-FR" sz="2900" dirty="0" err="1">
                <a:solidFill>
                  <a:srgbClr val="05646D"/>
                </a:solidFill>
              </a:rPr>
              <a:t>Results</a:t>
            </a:r>
            <a:r>
              <a:rPr lang="fr-FR" sz="2900" dirty="0">
                <a:solidFill>
                  <a:srgbClr val="05646D"/>
                </a:solidFill>
              </a:rPr>
              <a:t>: optimal spatial </a:t>
            </a:r>
            <a:r>
              <a:rPr lang="fr-FR" sz="2900" dirty="0" err="1">
                <a:solidFill>
                  <a:srgbClr val="05646D"/>
                </a:solidFill>
              </a:rPr>
              <a:t>treatment</a:t>
            </a:r>
            <a:r>
              <a:rPr lang="fr-FR" sz="2900" dirty="0">
                <a:solidFill>
                  <a:srgbClr val="05646D"/>
                </a:solidFill>
              </a:rPr>
              <a:t> allocation</a:t>
            </a:r>
            <a:endParaRPr lang="fr-FR" sz="2900" dirty="0"/>
          </a:p>
        </p:txBody>
      </p:sp>
      <p:sp>
        <p:nvSpPr>
          <p:cNvPr id="4" name="Espace réservé de la date 3">
            <a:extLst>
              <a:ext uri="{FF2B5EF4-FFF2-40B4-BE49-F238E27FC236}">
                <a16:creationId xmlns:a16="http://schemas.microsoft.com/office/drawing/2014/main" id="{69A5A374-B18A-C8F7-2B49-A71BBBF59A62}"/>
              </a:ext>
            </a:extLst>
          </p:cNvPr>
          <p:cNvSpPr>
            <a:spLocks noGrp="1"/>
          </p:cNvSpPr>
          <p:nvPr>
            <p:ph type="dt" sz="half" idx="10"/>
          </p:nvPr>
        </p:nvSpPr>
        <p:spPr/>
        <p:txBody>
          <a:bodyPr/>
          <a:lstStyle/>
          <a:p>
            <a:r>
              <a:rPr lang="fr-FR"/>
              <a:t>Simon Jean – PhD Defense</a:t>
            </a:r>
            <a:endParaRPr lang="fr-FR" dirty="0"/>
          </a:p>
        </p:txBody>
      </p:sp>
      <p:sp>
        <p:nvSpPr>
          <p:cNvPr id="21" name="Rectangle 20">
            <a:extLst>
              <a:ext uri="{FF2B5EF4-FFF2-40B4-BE49-F238E27FC236}">
                <a16:creationId xmlns:a16="http://schemas.microsoft.com/office/drawing/2014/main" id="{F77332D7-D556-43B2-128B-4C6B57034732}"/>
              </a:ext>
            </a:extLst>
          </p:cNvPr>
          <p:cNvSpPr/>
          <p:nvPr/>
        </p:nvSpPr>
        <p:spPr>
          <a:xfrm>
            <a:off x="5001514" y="2027633"/>
            <a:ext cx="1571509" cy="28448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Espace réservé du contenu 9" descr="Une image contenant vert, Rectangle, Caractère coloré, carré&#10;&#10;Description générée automatiquement">
            <a:extLst>
              <a:ext uri="{FF2B5EF4-FFF2-40B4-BE49-F238E27FC236}">
                <a16:creationId xmlns:a16="http://schemas.microsoft.com/office/drawing/2014/main" id="{A11BEA57-B1DA-44D5-E338-EA4831C4E6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897795" y="4147870"/>
            <a:ext cx="2124075" cy="1159868"/>
          </a:xfrm>
        </p:spPr>
      </p:pic>
      <p:pic>
        <p:nvPicPr>
          <p:cNvPr id="13" name="Image 12" descr="Une image contenant vert, carré, Caractère coloré, motif&#10;&#10;Description générée automatiquement">
            <a:extLst>
              <a:ext uri="{FF2B5EF4-FFF2-40B4-BE49-F238E27FC236}">
                <a16:creationId xmlns:a16="http://schemas.microsoft.com/office/drawing/2014/main" id="{D9F69747-CAB5-7F0C-7AD8-12E090324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36371" y="1923046"/>
            <a:ext cx="2034298" cy="1147243"/>
          </a:xfrm>
          <a:prstGeom prst="rect">
            <a:avLst/>
          </a:prstGeom>
        </p:spPr>
      </p:pic>
      <p:pic>
        <p:nvPicPr>
          <p:cNvPr id="26" name="Image 25" descr="Une image contenant vert, Rectangle, Caractère coloré, carré&#10;&#10;Description générée automatiquement">
            <a:extLst>
              <a:ext uri="{FF2B5EF4-FFF2-40B4-BE49-F238E27FC236}">
                <a16:creationId xmlns:a16="http://schemas.microsoft.com/office/drawing/2014/main" id="{EBF7B3DF-5C39-045F-6A42-F110EA70F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958543" y="1913634"/>
            <a:ext cx="2040496" cy="1159870"/>
          </a:xfrm>
          <a:prstGeom prst="rect">
            <a:avLst/>
          </a:prstGeom>
        </p:spPr>
      </p:pic>
      <p:pic>
        <p:nvPicPr>
          <p:cNvPr id="27" name="Image 26" descr="Une image contenant vert, Caractère coloré, carré, Rectangle&#10;&#10;Description générée automatiquement">
            <a:extLst>
              <a:ext uri="{FF2B5EF4-FFF2-40B4-BE49-F238E27FC236}">
                <a16:creationId xmlns:a16="http://schemas.microsoft.com/office/drawing/2014/main" id="{5A9B8F9F-4209-EA17-920C-01DFB1C8E4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620105" y="1919058"/>
            <a:ext cx="2029649" cy="1159869"/>
          </a:xfrm>
          <a:prstGeom prst="rect">
            <a:avLst/>
          </a:prstGeom>
        </p:spPr>
      </p:pic>
      <p:pic>
        <p:nvPicPr>
          <p:cNvPr id="28" name="Image 27" descr="Une image contenant vert, Caractère coloré, Rectangle, carré&#10;&#10;Description générée automatiquement">
            <a:extLst>
              <a:ext uri="{FF2B5EF4-FFF2-40B4-BE49-F238E27FC236}">
                <a16:creationId xmlns:a16="http://schemas.microsoft.com/office/drawing/2014/main" id="{EBFDAEF4-228E-6EAC-58A3-DE9B5D64E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flipH="1">
            <a:off x="6294311" y="1905539"/>
            <a:ext cx="2056686" cy="1159869"/>
          </a:xfrm>
          <a:prstGeom prst="rect">
            <a:avLst/>
          </a:prstGeom>
        </p:spPr>
      </p:pic>
      <p:pic>
        <p:nvPicPr>
          <p:cNvPr id="29" name="Image 28" descr="Une image contenant vert, Caractère coloré, carré, Rectangle&#10;&#10;Description générée automatiquement">
            <a:extLst>
              <a:ext uri="{FF2B5EF4-FFF2-40B4-BE49-F238E27FC236}">
                <a16:creationId xmlns:a16="http://schemas.microsoft.com/office/drawing/2014/main" id="{75A0A8D6-1EDF-9EBE-794E-151C8CE080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2273919" y="1916733"/>
            <a:ext cx="2034298" cy="1159870"/>
          </a:xfrm>
          <a:prstGeom prst="rect">
            <a:avLst/>
          </a:prstGeom>
        </p:spPr>
      </p:pic>
      <p:cxnSp>
        <p:nvCxnSpPr>
          <p:cNvPr id="31" name="Connecteur droit avec flèche 30">
            <a:extLst>
              <a:ext uri="{FF2B5EF4-FFF2-40B4-BE49-F238E27FC236}">
                <a16:creationId xmlns:a16="http://schemas.microsoft.com/office/drawing/2014/main" id="{620CC9AF-E5FD-1DB7-6049-1E59C84F7A0F}"/>
              </a:ext>
            </a:extLst>
          </p:cNvPr>
          <p:cNvCxnSpPr>
            <a:cxnSpLocks/>
          </p:cNvCxnSpPr>
          <p:nvPr/>
        </p:nvCxnSpPr>
        <p:spPr>
          <a:xfrm>
            <a:off x="1311600" y="5822950"/>
            <a:ext cx="68037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ZoneTexte 35">
            <a:extLst>
              <a:ext uri="{FF2B5EF4-FFF2-40B4-BE49-F238E27FC236}">
                <a16:creationId xmlns:a16="http://schemas.microsoft.com/office/drawing/2014/main" id="{831436CC-0602-4092-B919-B90F15E79381}"/>
              </a:ext>
            </a:extLst>
          </p:cNvPr>
          <p:cNvSpPr txBox="1"/>
          <p:nvPr/>
        </p:nvSpPr>
        <p:spPr>
          <a:xfrm>
            <a:off x="6765445" y="5907295"/>
            <a:ext cx="2313454" cy="646331"/>
          </a:xfrm>
          <a:prstGeom prst="rect">
            <a:avLst/>
          </a:prstGeom>
          <a:noFill/>
        </p:spPr>
        <p:txBody>
          <a:bodyPr wrap="none" rtlCol="0">
            <a:spAutoFit/>
          </a:bodyP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Global Habitat</a:t>
            </a:r>
            <a:br>
              <a:rPr lang="fr-FR" dirty="0">
                <a:latin typeface="Roboto Condensed" panose="02000000000000000000" pitchFamily="2" charset="0"/>
                <a:ea typeface="Roboto Condensed" panose="02000000000000000000" pitchFamily="2" charset="0"/>
                <a:cs typeface="Roboto Condensed" panose="02000000000000000000" pitchFamily="2" charset="0"/>
              </a:rPr>
            </a:br>
            <a:r>
              <a:rPr lang="fr-FR" dirty="0">
                <a:latin typeface="Roboto Condensed" panose="02000000000000000000" pitchFamily="2" charset="0"/>
                <a:ea typeface="Roboto Condensed" panose="02000000000000000000" pitchFamily="2" charset="0"/>
                <a:cs typeface="Roboto Condensed" panose="02000000000000000000" pitchFamily="2" charset="0"/>
              </a:rPr>
              <a:t>Connectivity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Constraint</a:t>
            </a: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37" name="Connecteur droit avec flèche 36">
            <a:extLst>
              <a:ext uri="{FF2B5EF4-FFF2-40B4-BE49-F238E27FC236}">
                <a16:creationId xmlns:a16="http://schemas.microsoft.com/office/drawing/2014/main" id="{5C95705C-CE5F-76D8-479E-8590B3F153CD}"/>
              </a:ext>
            </a:extLst>
          </p:cNvPr>
          <p:cNvCxnSpPr>
            <a:cxnSpLocks/>
          </p:cNvCxnSpPr>
          <p:nvPr/>
        </p:nvCxnSpPr>
        <p:spPr>
          <a:xfrm>
            <a:off x="1392523" y="3616097"/>
            <a:ext cx="6722777" cy="0"/>
          </a:xfrm>
          <a:prstGeom prst="straightConnector1">
            <a:avLst/>
          </a:prstGeom>
          <a:ln w="19050">
            <a:solidFill>
              <a:schemeClr val="tx1"/>
            </a:solidFill>
            <a:prstDash val="dash"/>
            <a:tailEnd type="none"/>
          </a:ln>
        </p:spPr>
        <p:style>
          <a:lnRef idx="2">
            <a:schemeClr val="accent1"/>
          </a:lnRef>
          <a:fillRef idx="0">
            <a:schemeClr val="accent1"/>
          </a:fillRef>
          <a:effectRef idx="1">
            <a:schemeClr val="accent1"/>
          </a:effectRef>
          <a:fontRef idx="minor">
            <a:schemeClr val="tx1"/>
          </a:fontRef>
        </p:style>
      </p:cxnSp>
      <p:pic>
        <p:nvPicPr>
          <p:cNvPr id="40" name="Image 39" descr="Une image contenant vert, Rectangle, Caractère coloré, carré&#10;&#10;Description générée automatiquement">
            <a:extLst>
              <a:ext uri="{FF2B5EF4-FFF2-40B4-BE49-F238E27FC236}">
                <a16:creationId xmlns:a16="http://schemas.microsoft.com/office/drawing/2014/main" id="{160960D0-FA7D-641D-73B3-E5F6B040E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913596" y="4147868"/>
            <a:ext cx="2124077" cy="1159870"/>
          </a:xfrm>
          <a:prstGeom prst="rect">
            <a:avLst/>
          </a:prstGeom>
        </p:spPr>
      </p:pic>
      <p:pic>
        <p:nvPicPr>
          <p:cNvPr id="41" name="Image 40" descr="Une image contenant vert, Caractère coloré, Rectangle, carré&#10;&#10;Description générée automatiquement">
            <a:extLst>
              <a:ext uri="{FF2B5EF4-FFF2-40B4-BE49-F238E27FC236}">
                <a16:creationId xmlns:a16="http://schemas.microsoft.com/office/drawing/2014/main" id="{4E9A9853-DC24-E080-F02E-2B40D12792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flipH="1">
            <a:off x="6294312" y="4181564"/>
            <a:ext cx="2056686" cy="1159869"/>
          </a:xfrm>
          <a:prstGeom prst="rect">
            <a:avLst/>
          </a:prstGeom>
        </p:spPr>
      </p:pic>
      <p:sp>
        <p:nvSpPr>
          <p:cNvPr id="44" name="ZoneTexte 43">
            <a:extLst>
              <a:ext uri="{FF2B5EF4-FFF2-40B4-BE49-F238E27FC236}">
                <a16:creationId xmlns:a16="http://schemas.microsoft.com/office/drawing/2014/main" id="{7F0BA55E-8DA1-7B67-4D5C-4DA4326B48BC}"/>
              </a:ext>
            </a:extLst>
          </p:cNvPr>
          <p:cNvSpPr txBox="1"/>
          <p:nvPr/>
        </p:nvSpPr>
        <p:spPr>
          <a:xfrm>
            <a:off x="8710613" y="2669559"/>
            <a:ext cx="2836862" cy="1631216"/>
          </a:xfrm>
          <a:prstGeom prst="rect">
            <a:avLst/>
          </a:prstGeom>
          <a:noFill/>
        </p:spPr>
        <p:txBody>
          <a:bodyPr wrap="square" rtlCol="0">
            <a:spAutoFit/>
          </a:bodyPr>
          <a:lstStyle/>
          <a:p>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With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low</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budget</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low</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constraint</a:t>
            </a:r>
            <a:b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Break mature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cells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connectivity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by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targeting</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most</a:t>
            </a: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central</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nodes</a:t>
            </a:r>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5" name="ZoneTexte 44">
            <a:extLst>
              <a:ext uri="{FF2B5EF4-FFF2-40B4-BE49-F238E27FC236}">
                <a16:creationId xmlns:a16="http://schemas.microsoft.com/office/drawing/2014/main" id="{5DCE6BC6-C0DF-5CC7-902E-4D3482E2C491}"/>
              </a:ext>
            </a:extLst>
          </p:cNvPr>
          <p:cNvSpPr txBox="1"/>
          <p:nvPr/>
        </p:nvSpPr>
        <p:spPr>
          <a:xfrm rot="16200000">
            <a:off x="173322" y="4612759"/>
            <a:ext cx="1159292" cy="369332"/>
          </a:xfrm>
          <a:prstGeom prst="rect">
            <a:avLst/>
          </a:prstGeom>
          <a:noFill/>
        </p:spPr>
        <p:txBody>
          <a:bodyPr wrap="none" rtlCol="0">
            <a:spAutoFit/>
          </a:bodyPr>
          <a:lstStyle/>
          <a:p>
            <a:r>
              <a:rPr lang="fr-FR" dirty="0">
                <a:latin typeface="Roboto Condensed" panose="02000000000000000000" pitchFamily="2" charset="0"/>
                <a:ea typeface="Roboto Condensed" panose="02000000000000000000" pitchFamily="2" charset="0"/>
                <a:cs typeface="Roboto Condensed" panose="02000000000000000000" pitchFamily="2" charset="0"/>
              </a:rPr>
              <a:t>Budget = 2</a:t>
            </a:r>
          </a:p>
        </p:txBody>
      </p:sp>
      <p:sp>
        <p:nvSpPr>
          <p:cNvPr id="46" name="ZoneTexte 45">
            <a:extLst>
              <a:ext uri="{FF2B5EF4-FFF2-40B4-BE49-F238E27FC236}">
                <a16:creationId xmlns:a16="http://schemas.microsoft.com/office/drawing/2014/main" id="{5D4B3C63-D015-A762-2042-173DD985CF86}"/>
              </a:ext>
            </a:extLst>
          </p:cNvPr>
          <p:cNvSpPr txBox="1"/>
          <p:nvPr/>
        </p:nvSpPr>
        <p:spPr>
          <a:xfrm rot="16200000">
            <a:off x="186968" y="2308903"/>
            <a:ext cx="1159292" cy="369332"/>
          </a:xfrm>
          <a:prstGeom prst="rect">
            <a:avLst/>
          </a:prstGeom>
          <a:noFill/>
        </p:spPr>
        <p:txBody>
          <a:bodyPr wrap="none" rtlCol="0">
            <a:spAutoFit/>
          </a:bodyPr>
          <a:lstStyle/>
          <a:p>
            <a:r>
              <a:rPr lang="fr-FR" dirty="0">
                <a:latin typeface="Roboto Condensed" panose="02000000000000000000" pitchFamily="2" charset="0"/>
                <a:ea typeface="Roboto Condensed" panose="02000000000000000000" pitchFamily="2" charset="0"/>
                <a:cs typeface="Roboto Condensed" panose="02000000000000000000" pitchFamily="2" charset="0"/>
              </a:rPr>
              <a:t>Budget = 4</a:t>
            </a:r>
          </a:p>
        </p:txBody>
      </p:sp>
      <p:sp>
        <p:nvSpPr>
          <p:cNvPr id="47" name="ZoneTexte 46">
            <a:extLst>
              <a:ext uri="{FF2B5EF4-FFF2-40B4-BE49-F238E27FC236}">
                <a16:creationId xmlns:a16="http://schemas.microsoft.com/office/drawing/2014/main" id="{2376546A-AB66-9D9B-4A8C-A1AB189CFB17}"/>
              </a:ext>
            </a:extLst>
          </p:cNvPr>
          <p:cNvSpPr txBox="1"/>
          <p:nvPr/>
        </p:nvSpPr>
        <p:spPr>
          <a:xfrm>
            <a:off x="8684911" y="2207895"/>
            <a:ext cx="2888266" cy="2554545"/>
          </a:xfrm>
          <a:prstGeom prst="rect">
            <a:avLst/>
          </a:prstGeom>
          <a:noFill/>
        </p:spPr>
        <p:txBody>
          <a:bodyPr wrap="square" rtlCol="0">
            <a:spAutoFit/>
          </a:bodyPr>
          <a:lstStyle/>
          <a:p>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With </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large budget</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low</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constraint</a:t>
            </a:r>
            <a:b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Break mature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cells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connectivity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by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targeting</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central</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edge</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nodes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(e.g. </a:t>
            </a:r>
            <a:r>
              <a:rPr lang="fr-FR" sz="20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lower</a:t>
            </a: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centrality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Thus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increasing</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disconnected</a:t>
            </a: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components</a:t>
            </a:r>
          </a:p>
        </p:txBody>
      </p:sp>
      <p:sp>
        <p:nvSpPr>
          <p:cNvPr id="48" name="ZoneTexte 47">
            <a:extLst>
              <a:ext uri="{FF2B5EF4-FFF2-40B4-BE49-F238E27FC236}">
                <a16:creationId xmlns:a16="http://schemas.microsoft.com/office/drawing/2014/main" id="{2481B1B5-0C2F-1175-DFFE-12544ECCF290}"/>
              </a:ext>
            </a:extLst>
          </p:cNvPr>
          <p:cNvSpPr txBox="1"/>
          <p:nvPr/>
        </p:nvSpPr>
        <p:spPr>
          <a:xfrm>
            <a:off x="8778875" y="2361783"/>
            <a:ext cx="2700338" cy="2246769"/>
          </a:xfrm>
          <a:prstGeom prst="rect">
            <a:avLst/>
          </a:prstGeom>
          <a:noFill/>
        </p:spPr>
        <p:txBody>
          <a:bodyPr wrap="square" rtlCol="0">
            <a:spAutoFit/>
          </a:bodyPr>
          <a:lstStyle/>
          <a:p>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With </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large budget</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increased</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constraint</a:t>
            </a:r>
            <a:b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Budget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not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saturated</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less </a:t>
            </a:r>
            <a:r>
              <a:rPr lang="fr-FR" sz="20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disconnected</a:t>
            </a: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components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more </a:t>
            </a:r>
            <a:r>
              <a:rPr lang="fr-FR" sz="20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low</a:t>
            </a: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centrality</a:t>
            </a: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nodes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are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targeted</a:t>
            </a:r>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50" name="ZoneTexte 49">
            <a:extLst>
              <a:ext uri="{FF2B5EF4-FFF2-40B4-BE49-F238E27FC236}">
                <a16:creationId xmlns:a16="http://schemas.microsoft.com/office/drawing/2014/main" id="{EE08BEB5-FDFE-42CA-0BAA-EAFED88CFCB0}"/>
              </a:ext>
            </a:extLst>
          </p:cNvPr>
          <p:cNvSpPr txBox="1"/>
          <p:nvPr/>
        </p:nvSpPr>
        <p:spPr>
          <a:xfrm>
            <a:off x="8778875" y="2515671"/>
            <a:ext cx="2700338" cy="1938992"/>
          </a:xfrm>
          <a:prstGeom prst="rect">
            <a:avLst/>
          </a:prstGeom>
          <a:noFill/>
        </p:spPr>
        <p:txBody>
          <a:bodyPr wrap="square" rtlCol="0">
            <a:spAutoFit/>
          </a:bodyPr>
          <a:lstStyle/>
          <a:p>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With </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large budget</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large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constraint</a:t>
            </a:r>
            <a:b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Budget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not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saturated</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only</a:t>
            </a: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low</a:t>
            </a: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centrality</a:t>
            </a: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nodes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are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targeted</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identical</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as with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low</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budget</a:t>
            </a:r>
          </a:p>
        </p:txBody>
      </p:sp>
      <p:sp>
        <p:nvSpPr>
          <p:cNvPr id="51" name="Ellipse 50">
            <a:extLst>
              <a:ext uri="{FF2B5EF4-FFF2-40B4-BE49-F238E27FC236}">
                <a16:creationId xmlns:a16="http://schemas.microsoft.com/office/drawing/2014/main" id="{C27943B9-9C0D-6F30-83B2-DAA5991D6199}"/>
              </a:ext>
            </a:extLst>
          </p:cNvPr>
          <p:cNvSpPr/>
          <p:nvPr/>
        </p:nvSpPr>
        <p:spPr>
          <a:xfrm>
            <a:off x="9321800" y="5040791"/>
            <a:ext cx="280192" cy="258893"/>
          </a:xfrm>
          <a:prstGeom prst="ellipse">
            <a:avLst/>
          </a:prstGeom>
          <a:solidFill>
            <a:srgbClr val="98FB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51A33F87-E983-4761-C3EC-23829D1F5059}"/>
              </a:ext>
            </a:extLst>
          </p:cNvPr>
          <p:cNvSpPr/>
          <p:nvPr/>
        </p:nvSpPr>
        <p:spPr>
          <a:xfrm>
            <a:off x="9321800" y="5379179"/>
            <a:ext cx="280192" cy="258893"/>
          </a:xfrm>
          <a:prstGeom prst="ellipse">
            <a:avLst/>
          </a:prstGeom>
          <a:solidFill>
            <a:srgbClr val="00C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D56BEAD5-8936-9E23-8126-4EBFA74A00D0}"/>
              </a:ext>
            </a:extLst>
          </p:cNvPr>
          <p:cNvSpPr/>
          <p:nvPr/>
        </p:nvSpPr>
        <p:spPr>
          <a:xfrm>
            <a:off x="9321800" y="5717567"/>
            <a:ext cx="280192" cy="258893"/>
          </a:xfrm>
          <a:prstGeom prst="ellipse">
            <a:avLst/>
          </a:prstGeom>
          <a:solidFill>
            <a:srgbClr val="0064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ZoneTexte 53">
            <a:extLst>
              <a:ext uri="{FF2B5EF4-FFF2-40B4-BE49-F238E27FC236}">
                <a16:creationId xmlns:a16="http://schemas.microsoft.com/office/drawing/2014/main" id="{2D313792-4AB8-2297-3739-E15A77038727}"/>
              </a:ext>
            </a:extLst>
          </p:cNvPr>
          <p:cNvSpPr txBox="1"/>
          <p:nvPr/>
        </p:nvSpPr>
        <p:spPr>
          <a:xfrm>
            <a:off x="9601992" y="4978609"/>
            <a:ext cx="922048" cy="369332"/>
          </a:xfrm>
          <a:prstGeom prst="rect">
            <a:avLst/>
          </a:prstGeom>
          <a:noFill/>
        </p:spPr>
        <p:txBody>
          <a:bodyPr wrap="none" rtlCol="0">
            <a:spAutoFit/>
          </a:bodyPr>
          <a:lstStyle/>
          <a:p>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Juvenile</a:t>
            </a:r>
            <a:endParaRPr lang="fr-FR"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55" name="ZoneTexte 54">
            <a:extLst>
              <a:ext uri="{FF2B5EF4-FFF2-40B4-BE49-F238E27FC236}">
                <a16:creationId xmlns:a16="http://schemas.microsoft.com/office/drawing/2014/main" id="{9DA2B784-2BF9-BEAF-DB5E-E32A9B8EF185}"/>
              </a:ext>
            </a:extLst>
          </p:cNvPr>
          <p:cNvSpPr txBox="1"/>
          <p:nvPr/>
        </p:nvSpPr>
        <p:spPr>
          <a:xfrm>
            <a:off x="9601992" y="5327620"/>
            <a:ext cx="1181734" cy="369332"/>
          </a:xfrm>
          <a:prstGeom prst="rect">
            <a:avLst/>
          </a:prstGeom>
          <a:noFill/>
        </p:spPr>
        <p:txBody>
          <a:bodyPr wrap="none" rtlCol="0">
            <a:spAutoFit/>
          </a:bodyPr>
          <a:lstStyle/>
          <a:p>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Adolescent</a:t>
            </a:r>
          </a:p>
        </p:txBody>
      </p:sp>
      <p:sp>
        <p:nvSpPr>
          <p:cNvPr id="56" name="ZoneTexte 55">
            <a:extLst>
              <a:ext uri="{FF2B5EF4-FFF2-40B4-BE49-F238E27FC236}">
                <a16:creationId xmlns:a16="http://schemas.microsoft.com/office/drawing/2014/main" id="{F379E821-50D9-B356-05E9-CAC8AB83FE77}"/>
              </a:ext>
            </a:extLst>
          </p:cNvPr>
          <p:cNvSpPr txBox="1"/>
          <p:nvPr/>
        </p:nvSpPr>
        <p:spPr>
          <a:xfrm>
            <a:off x="9590242" y="5676631"/>
            <a:ext cx="821059" cy="369332"/>
          </a:xfrm>
          <a:prstGeom prst="rect">
            <a:avLst/>
          </a:prstGeom>
          <a:noFill/>
        </p:spPr>
        <p:txBody>
          <a:bodyPr wrap="none" rtlCol="0">
            <a:spAutoFit/>
          </a:bodyPr>
          <a:lstStyle/>
          <a:p>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Mature</a:t>
            </a:r>
          </a:p>
        </p:txBody>
      </p:sp>
    </p:spTree>
    <p:extLst>
      <p:ext uri="{BB962C8B-B14F-4D97-AF65-F5344CB8AC3E}">
        <p14:creationId xmlns:p14="http://schemas.microsoft.com/office/powerpoint/2010/main" val="222893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P spid="47" grpId="1"/>
      <p:bldP spid="48" grpId="0"/>
      <p:bldP spid="48" grpId="1"/>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E300D-2E15-412C-4C53-9AB6DC646019}"/>
            </a:ext>
          </a:extLst>
        </p:cNvPr>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833BC312-BEC5-2785-7A3B-DD12F1BFD4E0}"/>
              </a:ext>
            </a:extLst>
          </p:cNvPr>
          <p:cNvSpPr>
            <a:spLocks noGrp="1"/>
          </p:cNvSpPr>
          <p:nvPr>
            <p:ph type="dt" sz="half" idx="10"/>
          </p:nvPr>
        </p:nvSpPr>
        <p:spPr/>
        <p:txBody>
          <a:bodyPr/>
          <a:lstStyle/>
          <a:p>
            <a:r>
              <a:rPr lang="fr-FR"/>
              <a:t>Simon Jean – PhD Defense</a:t>
            </a:r>
            <a:endParaRPr lang="fr-FR" dirty="0"/>
          </a:p>
        </p:txBody>
      </p:sp>
      <p:sp>
        <p:nvSpPr>
          <p:cNvPr id="5" name="Espace réservé de la date 4">
            <a:extLst>
              <a:ext uri="{FF2B5EF4-FFF2-40B4-BE49-F238E27FC236}">
                <a16:creationId xmlns:a16="http://schemas.microsoft.com/office/drawing/2014/main" id="{86C0C6F4-6C13-0FFB-19D9-32FE7A62C9E7}"/>
              </a:ext>
            </a:extLst>
          </p:cNvPr>
          <p:cNvSpPr txBox="1">
            <a:spLocks/>
          </p:cNvSpPr>
          <p:nvPr/>
        </p:nvSpPr>
        <p:spPr>
          <a:xfrm>
            <a:off x="10008339" y="6351117"/>
            <a:ext cx="1514475"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dirty="0">
                <a:hlinkClick r:id="rId3" action="ppaction://hlinksldjump"/>
              </a:rPr>
              <a:t>Appendix</a:t>
            </a:r>
            <a:endParaRPr lang="fr-FR" dirty="0"/>
          </a:p>
        </p:txBody>
      </p:sp>
      <p:sp>
        <p:nvSpPr>
          <p:cNvPr id="6" name="ZoneTexte 5">
            <a:extLst>
              <a:ext uri="{FF2B5EF4-FFF2-40B4-BE49-F238E27FC236}">
                <a16:creationId xmlns:a16="http://schemas.microsoft.com/office/drawing/2014/main" id="{3E7EC3A5-B0E2-08FD-C9A0-6801E5546B78}"/>
              </a:ext>
            </a:extLst>
          </p:cNvPr>
          <p:cNvSpPr txBox="1"/>
          <p:nvPr/>
        </p:nvSpPr>
        <p:spPr>
          <a:xfrm>
            <a:off x="731838" y="620713"/>
            <a:ext cx="10797822" cy="769441"/>
          </a:xfrm>
          <a:prstGeom prst="rect">
            <a:avLst/>
          </a:prstGeom>
          <a:noFill/>
        </p:spPr>
        <p:txBody>
          <a:bodyPr wrap="square">
            <a:spAutoFit/>
          </a:bodyPr>
          <a:lstStyle/>
          <a:p>
            <a:r>
              <a:rPr lang="fr-FR" sz="2200" dirty="0">
                <a:latin typeface="Roboto Condensed" panose="02000000000000000000" pitchFamily="2" charset="0"/>
                <a:ea typeface="Roboto Condensed" panose="02000000000000000000" pitchFamily="2" charset="0"/>
                <a:cs typeface="Roboto Condensed" panose="02000000000000000000" pitchFamily="2" charset="0"/>
              </a:rPr>
              <a:t>Question : </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How should a land planner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allocate</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treatments</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to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diminish</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potential</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damages from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wildfires</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while</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safeguarding</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biodiversity</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habitat?</a:t>
            </a:r>
          </a:p>
        </p:txBody>
      </p:sp>
      <p:sp>
        <p:nvSpPr>
          <p:cNvPr id="7" name="ZoneTexte 6">
            <a:extLst>
              <a:ext uri="{FF2B5EF4-FFF2-40B4-BE49-F238E27FC236}">
                <a16:creationId xmlns:a16="http://schemas.microsoft.com/office/drawing/2014/main" id="{E768C379-60C9-F5FA-8536-0D0CD2F9F9ED}"/>
              </a:ext>
            </a:extLst>
          </p:cNvPr>
          <p:cNvSpPr txBox="1"/>
          <p:nvPr/>
        </p:nvSpPr>
        <p:spPr>
          <a:xfrm>
            <a:off x="731838" y="1436916"/>
            <a:ext cx="11041062" cy="430887"/>
          </a:xfrm>
          <a:prstGeom prst="rect">
            <a:avLst/>
          </a:prstGeom>
          <a:noFill/>
        </p:spPr>
        <p:txBody>
          <a:bodyPr wrap="square">
            <a:spAutoFit/>
          </a:bodyPr>
          <a:lstStyle/>
          <a:p>
            <a:r>
              <a:rPr lang="fr-FR" sz="2200" dirty="0">
                <a:latin typeface="Roboto Condensed" panose="02000000000000000000" pitchFamily="2" charset="0"/>
                <a:ea typeface="Roboto Condensed" panose="02000000000000000000" pitchFamily="2" charset="0"/>
                <a:cs typeface="Roboto Condensed" panose="02000000000000000000" pitchFamily="2" charset="0"/>
              </a:rPr>
              <a:t>Methods : </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Dynamic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minimization</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of global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risk</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connectivity</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under</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constraint</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with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heuristics</a:t>
            </a:r>
            <a:endPar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8" name="ZoneTexte 7">
            <a:extLst>
              <a:ext uri="{FF2B5EF4-FFF2-40B4-BE49-F238E27FC236}">
                <a16:creationId xmlns:a16="http://schemas.microsoft.com/office/drawing/2014/main" id="{1414B639-094E-5C66-5B74-D2F855C50678}"/>
              </a:ext>
            </a:extLst>
          </p:cNvPr>
          <p:cNvSpPr txBox="1"/>
          <p:nvPr/>
        </p:nvSpPr>
        <p:spPr>
          <a:xfrm>
            <a:off x="744538" y="1998087"/>
            <a:ext cx="11041062" cy="3139321"/>
          </a:xfrm>
          <a:prstGeom prst="rect">
            <a:avLst/>
          </a:prstGeom>
          <a:noFill/>
        </p:spPr>
        <p:txBody>
          <a:bodyPr wrap="square">
            <a:spAutoFit/>
          </a:bodyPr>
          <a:lstStyle/>
          <a:p>
            <a:r>
              <a:rPr lang="fr-FR" sz="2200" dirty="0">
                <a:latin typeface="Roboto Condensed" panose="02000000000000000000" pitchFamily="2" charset="0"/>
                <a:ea typeface="Roboto Condensed" panose="02000000000000000000" pitchFamily="2" charset="0"/>
                <a:cs typeface="Roboto Condensed" panose="02000000000000000000" pitchFamily="2" charset="0"/>
              </a:rPr>
              <a:t>Conclusions :</a:t>
            </a:r>
          </a:p>
          <a:p>
            <a:pPr marL="342900" indent="-342900">
              <a:buFontTx/>
              <a:buChar char="-"/>
            </a:pP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Endogenous</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spatial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processes</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need</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to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be</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carefully</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managed</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to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achieve</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risk</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reductions</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as the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surrounding</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context</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matters</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a:t>
            </a:r>
          </a:p>
          <a:p>
            <a:pPr marL="342900" indent="-342900">
              <a:buFontTx/>
              <a:buChar char="-"/>
            </a:pPr>
            <a:endPar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342900" indent="-342900">
              <a:buFontTx/>
              <a:buChar char="-"/>
            </a:pP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With rival objectives,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endogenous</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spatial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processes</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can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be</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managed</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to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reconcile</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the two,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although</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they come at a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trade</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-off for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extreme</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values</a:t>
            </a:r>
          </a:p>
          <a:p>
            <a:pPr marL="342900" indent="-342900">
              <a:buFontTx/>
              <a:buChar char="-"/>
            </a:pPr>
            <a:endPar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342900" indent="-342900">
              <a:buFontTx/>
              <a:buChar char="-"/>
            </a:pP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The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scalability</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of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results</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from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small</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to large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scale</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are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difficult</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but intuitions &amp;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interpretation</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can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be</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passed</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on for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improved</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spatial allocation of </a:t>
            </a:r>
            <a:r>
              <a:rPr lang="fr-FR" sz="2200" dirty="0" err="1">
                <a:latin typeface="Roboto Condensed Light" panose="02000000000000000000" pitchFamily="2" charset="0"/>
                <a:ea typeface="Roboto Condensed Light" panose="02000000000000000000" pitchFamily="2" charset="0"/>
                <a:cs typeface="Roboto Condensed Light" panose="02000000000000000000" pitchFamily="2" charset="0"/>
              </a:rPr>
              <a:t>treatment</a:t>
            </a:r>
            <a:r>
              <a:rPr lang="fr-FR" sz="2200" dirty="0">
                <a:latin typeface="Roboto Condensed Light" panose="02000000000000000000" pitchFamily="2" charset="0"/>
                <a:ea typeface="Roboto Condensed Light" panose="02000000000000000000" pitchFamily="2" charset="0"/>
                <a:cs typeface="Roboto Condensed Light" panose="02000000000000000000" pitchFamily="2" charset="0"/>
              </a:rPr>
              <a:t> as </a:t>
            </a:r>
          </a:p>
        </p:txBody>
      </p:sp>
      <p:sp>
        <p:nvSpPr>
          <p:cNvPr id="11" name="Rectangle 10">
            <a:extLst>
              <a:ext uri="{FF2B5EF4-FFF2-40B4-BE49-F238E27FC236}">
                <a16:creationId xmlns:a16="http://schemas.microsoft.com/office/drawing/2014/main" id="{C4978846-BE7E-4929-E5C3-19A76F268193}"/>
              </a:ext>
            </a:extLst>
          </p:cNvPr>
          <p:cNvSpPr/>
          <p:nvPr/>
        </p:nvSpPr>
        <p:spPr>
          <a:xfrm>
            <a:off x="419100" y="277674"/>
            <a:ext cx="11163300" cy="1529774"/>
          </a:xfrm>
          <a:prstGeom prst="rect">
            <a:avLst/>
          </a:prstGeom>
          <a:solidFill>
            <a:schemeClr val="bg1">
              <a:alpha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ZoneTexte 15">
            <a:extLst>
              <a:ext uri="{FF2B5EF4-FFF2-40B4-BE49-F238E27FC236}">
                <a16:creationId xmlns:a16="http://schemas.microsoft.com/office/drawing/2014/main" id="{02060D9E-4541-4AF4-C473-FA6FEAA4BAF8}"/>
              </a:ext>
            </a:extLst>
          </p:cNvPr>
          <p:cNvSpPr txBox="1"/>
          <p:nvPr/>
        </p:nvSpPr>
        <p:spPr>
          <a:xfrm>
            <a:off x="1379538" y="5540156"/>
            <a:ext cx="10080625" cy="646331"/>
          </a:xfrm>
          <a:prstGeom prst="rect">
            <a:avLst/>
          </a:prstGeom>
          <a:noFill/>
        </p:spPr>
        <p:txBody>
          <a:bodyPr wrap="square">
            <a:spAutoFit/>
          </a:bodyPr>
          <a:lstStyle/>
          <a:p>
            <a:pPr marL="457200" lvl="1" indent="0">
              <a:buNone/>
            </a:pPr>
            <a:r>
              <a:rPr lang="fr-FR" dirty="0">
                <a:latin typeface="Roboto Condensed" panose="02000000000000000000" pitchFamily="2" charset="0"/>
                <a:ea typeface="Roboto Condensed" panose="02000000000000000000" pitchFamily="2" charset="0"/>
                <a:cs typeface="Roboto Condensed" panose="02000000000000000000" pitchFamily="2" charset="0"/>
              </a:rPr>
              <a:t>The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wildfire</a:t>
            </a:r>
            <a:r>
              <a:rPr lang="fr-FR" dirty="0">
                <a:latin typeface="Roboto Condensed" panose="02000000000000000000" pitchFamily="2" charset="0"/>
                <a:ea typeface="Roboto Condensed" panose="02000000000000000000" pitchFamily="2" charset="0"/>
                <a:cs typeface="Roboto Condensed" panose="02000000000000000000" pitchFamily="2" charset="0"/>
              </a:rPr>
              <a:t>-habitat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connectivity</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dilemma</a:t>
            </a:r>
            <a:r>
              <a:rPr lang="fr-FR" dirty="0">
                <a:latin typeface="Roboto Condensed" panose="02000000000000000000" pitchFamily="2" charset="0"/>
                <a:ea typeface="Roboto Condensed" panose="02000000000000000000" pitchFamily="2" charset="0"/>
                <a:cs typeface="Roboto Condensed" panose="02000000000000000000" pitchFamily="2" charset="0"/>
              </a:rPr>
              <a:t> : a graph-</a:t>
            </a:r>
            <a:r>
              <a:rPr lang="fr-FR" dirty="0" err="1">
                <a:latin typeface="Roboto Condensed" panose="02000000000000000000" pitchFamily="2" charset="0"/>
                <a:ea typeface="Roboto Condensed" panose="02000000000000000000" pitchFamily="2" charset="0"/>
                <a:cs typeface="Roboto Condensed" panose="02000000000000000000" pitchFamily="2" charset="0"/>
              </a:rPr>
              <a:t>theoretical</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approach</a:t>
            </a:r>
            <a:r>
              <a:rPr lang="fr-FR" dirty="0">
                <a:latin typeface="Roboto Condensed" panose="02000000000000000000" pitchFamily="2" charset="0"/>
                <a:ea typeface="Roboto Condensed" panose="02000000000000000000" pitchFamily="2" charset="0"/>
                <a:cs typeface="Roboto Condensed" panose="02000000000000000000" pitchFamily="2" charset="0"/>
              </a:rPr>
              <a:t> to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landscape</a:t>
            </a:r>
            <a:r>
              <a:rPr lang="fr-FR" dirty="0">
                <a:latin typeface="Roboto Condensed" panose="02000000000000000000" pitchFamily="2" charset="0"/>
                <a:ea typeface="Roboto Condensed" panose="02000000000000000000" pitchFamily="2" charset="0"/>
                <a:cs typeface="Roboto Condensed" panose="02000000000000000000" pitchFamily="2" charset="0"/>
              </a:rPr>
              <a:t> management</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 with L.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Mouysset</a:t>
            </a:r>
            <a:endParaRPr lang="fr-FR"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17" name="Graphique 16" descr="Pelleteuse avec un remplissage uni">
            <a:extLst>
              <a:ext uri="{FF2B5EF4-FFF2-40B4-BE49-F238E27FC236}">
                <a16:creationId xmlns:a16="http://schemas.microsoft.com/office/drawing/2014/main" id="{A13EC8D3-A5DF-1878-6D10-4E264CFC0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828" y="5493068"/>
            <a:ext cx="693419" cy="693419"/>
          </a:xfrm>
          <a:prstGeom prst="rect">
            <a:avLst/>
          </a:prstGeom>
        </p:spPr>
      </p:pic>
    </p:spTree>
    <p:extLst>
      <p:ext uri="{BB962C8B-B14F-4D97-AF65-F5344CB8AC3E}">
        <p14:creationId xmlns:p14="http://schemas.microsoft.com/office/powerpoint/2010/main" val="388826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646D"/>
        </a:solidFill>
        <a:effectLst/>
      </p:bgPr>
    </p:bg>
    <p:spTree>
      <p:nvGrpSpPr>
        <p:cNvPr id="1" name="">
          <a:extLst>
            <a:ext uri="{FF2B5EF4-FFF2-40B4-BE49-F238E27FC236}">
              <a16:creationId xmlns:a16="http://schemas.microsoft.com/office/drawing/2014/main" id="{FE51523D-F3A4-E746-3E1B-7CF8D742C101}"/>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C478B65-F7BF-D1D7-6241-5C52373B5404}"/>
              </a:ext>
            </a:extLst>
          </p:cNvPr>
          <p:cNvSpPr>
            <a:spLocks noGrp="1"/>
          </p:cNvSpPr>
          <p:nvPr>
            <p:ph idx="1"/>
          </p:nvPr>
        </p:nvSpPr>
        <p:spPr>
          <a:xfrm>
            <a:off x="731838" y="1690688"/>
            <a:ext cx="5935662" cy="4486274"/>
          </a:xfrm>
        </p:spPr>
        <p:txBody>
          <a:bodyPr>
            <a:normAutofit fontScale="85000" lnSpcReduction="20000"/>
          </a:bodyPr>
          <a:lstStyle/>
          <a:p>
            <a:pPr marL="0" indent="0">
              <a:buNone/>
            </a:pPr>
            <a:r>
              <a:rPr lang="fr-FR" sz="2600" dirty="0">
                <a:solidFill>
                  <a:schemeClr val="bg1">
                    <a:alpha val="60000"/>
                  </a:schemeClr>
                </a:solidFill>
              </a:rPr>
              <a:t>A review of </a:t>
            </a:r>
            <a:r>
              <a:rPr lang="fr-FR" sz="2600" dirty="0" err="1">
                <a:solidFill>
                  <a:schemeClr val="bg1">
                    <a:alpha val="60000"/>
                  </a:schemeClr>
                </a:solidFill>
              </a:rPr>
              <a:t>bioeconomic</a:t>
            </a:r>
            <a:r>
              <a:rPr lang="fr-FR" sz="2600" dirty="0">
                <a:solidFill>
                  <a:schemeClr val="bg1">
                    <a:alpha val="60000"/>
                  </a:schemeClr>
                </a:solidFill>
              </a:rPr>
              <a:t> modeling on land</a:t>
            </a:r>
            <a:br>
              <a:rPr lang="fr-FR" sz="2600" dirty="0">
                <a:solidFill>
                  <a:schemeClr val="bg1">
                    <a:alpha val="60000"/>
                  </a:schemeClr>
                </a:solidFill>
              </a:rPr>
            </a:br>
            <a:r>
              <a:rPr lang="fr-FR" sz="2600" i="1" dirty="0" err="1">
                <a:solidFill>
                  <a:schemeClr val="bg1">
                    <a:alpha val="60000"/>
                  </a:schemeClr>
                </a:solidFill>
              </a:rPr>
              <a:t>Systematic</a:t>
            </a:r>
            <a:r>
              <a:rPr lang="fr-FR" sz="2600" i="1" dirty="0">
                <a:solidFill>
                  <a:schemeClr val="bg1">
                    <a:alpha val="60000"/>
                  </a:schemeClr>
                </a:solidFill>
              </a:rPr>
              <a:t> </a:t>
            </a:r>
            <a:r>
              <a:rPr lang="fr-FR" sz="2600" i="1" dirty="0" err="1">
                <a:solidFill>
                  <a:schemeClr val="bg1">
                    <a:alpha val="60000"/>
                  </a:schemeClr>
                </a:solidFill>
              </a:rPr>
              <a:t>methodological</a:t>
            </a:r>
            <a:r>
              <a:rPr lang="fr-FR" sz="2600" i="1" dirty="0">
                <a:solidFill>
                  <a:schemeClr val="bg1">
                    <a:alpha val="60000"/>
                  </a:schemeClr>
                </a:solidFill>
              </a:rPr>
              <a:t> and narrative analysis</a:t>
            </a:r>
          </a:p>
          <a:p>
            <a:pPr marL="0" indent="0">
              <a:buNone/>
            </a:pPr>
            <a:endParaRPr lang="fr-FR" i="1" dirty="0">
              <a:solidFill>
                <a:schemeClr val="bg1"/>
              </a:solidFill>
            </a:endParaRPr>
          </a:p>
          <a:p>
            <a:pPr marL="0" indent="0">
              <a:buNone/>
            </a:pPr>
            <a:r>
              <a:rPr lang="fr-FR" sz="2600" dirty="0">
                <a:solidFill>
                  <a:schemeClr val="bg1">
                    <a:alpha val="60000"/>
                  </a:schemeClr>
                </a:solidFill>
              </a:rPr>
              <a:t>How to manage spatial </a:t>
            </a:r>
            <a:r>
              <a:rPr lang="fr-FR" sz="2600" dirty="0" err="1">
                <a:solidFill>
                  <a:schemeClr val="bg1">
                    <a:alpha val="60000"/>
                  </a:schemeClr>
                </a:solidFill>
              </a:rPr>
              <a:t>wildfire</a:t>
            </a:r>
            <a:r>
              <a:rPr lang="fr-FR" sz="2600" dirty="0">
                <a:solidFill>
                  <a:schemeClr val="bg1">
                    <a:alpha val="60000"/>
                  </a:schemeClr>
                </a:solidFill>
              </a:rPr>
              <a:t> </a:t>
            </a:r>
            <a:r>
              <a:rPr lang="fr-FR" sz="2600" dirty="0" err="1">
                <a:solidFill>
                  <a:schemeClr val="bg1">
                    <a:alpha val="60000"/>
                  </a:schemeClr>
                </a:solidFill>
              </a:rPr>
              <a:t>risks</a:t>
            </a:r>
            <a:r>
              <a:rPr lang="fr-FR" sz="2600" dirty="0">
                <a:solidFill>
                  <a:schemeClr val="bg1">
                    <a:alpha val="60000"/>
                  </a:schemeClr>
                </a:solidFill>
              </a:rPr>
              <a:t> </a:t>
            </a:r>
            <a:r>
              <a:rPr lang="fr-FR" sz="2600" dirty="0" err="1">
                <a:solidFill>
                  <a:schemeClr val="bg1">
                    <a:alpha val="60000"/>
                  </a:schemeClr>
                </a:solidFill>
              </a:rPr>
              <a:t>while</a:t>
            </a:r>
            <a:r>
              <a:rPr lang="fr-FR" sz="2600" dirty="0">
                <a:solidFill>
                  <a:schemeClr val="bg1">
                    <a:alpha val="60000"/>
                  </a:schemeClr>
                </a:solidFill>
              </a:rPr>
              <a:t> </a:t>
            </a:r>
            <a:r>
              <a:rPr lang="fr-FR" sz="2600" dirty="0" err="1">
                <a:solidFill>
                  <a:schemeClr val="bg1">
                    <a:alpha val="60000"/>
                  </a:schemeClr>
                </a:solidFill>
              </a:rPr>
              <a:t>safeguarding</a:t>
            </a:r>
            <a:r>
              <a:rPr lang="fr-FR" sz="2600" dirty="0">
                <a:solidFill>
                  <a:schemeClr val="bg1">
                    <a:alpha val="60000"/>
                  </a:schemeClr>
                </a:solidFill>
              </a:rPr>
              <a:t> </a:t>
            </a:r>
            <a:r>
              <a:rPr lang="fr-FR" sz="2600" dirty="0" err="1">
                <a:solidFill>
                  <a:schemeClr val="bg1">
                    <a:alpha val="60000"/>
                  </a:schemeClr>
                </a:solidFill>
              </a:rPr>
              <a:t>biodiversity</a:t>
            </a:r>
            <a:r>
              <a:rPr lang="fr-FR" sz="2600" dirty="0">
                <a:solidFill>
                  <a:schemeClr val="bg1">
                    <a:alpha val="60000"/>
                  </a:schemeClr>
                </a:solidFill>
              </a:rPr>
              <a:t> habitat? </a:t>
            </a:r>
            <a:br>
              <a:rPr lang="fr-FR" sz="2600" dirty="0">
                <a:solidFill>
                  <a:schemeClr val="bg1">
                    <a:alpha val="60000"/>
                  </a:schemeClr>
                </a:solidFill>
              </a:rPr>
            </a:br>
            <a:r>
              <a:rPr lang="fr-FR" sz="2600" i="1" dirty="0">
                <a:solidFill>
                  <a:schemeClr val="bg1">
                    <a:alpha val="60000"/>
                  </a:schemeClr>
                </a:solidFill>
              </a:rPr>
              <a:t>A graph </a:t>
            </a:r>
            <a:r>
              <a:rPr lang="fr-FR" sz="2600" i="1" dirty="0" err="1">
                <a:solidFill>
                  <a:schemeClr val="bg1">
                    <a:alpha val="60000"/>
                  </a:schemeClr>
                </a:solidFill>
              </a:rPr>
              <a:t>theoretical</a:t>
            </a:r>
            <a:r>
              <a:rPr lang="fr-FR" sz="2600" i="1" dirty="0">
                <a:solidFill>
                  <a:schemeClr val="bg1">
                    <a:alpha val="60000"/>
                  </a:schemeClr>
                </a:solidFill>
              </a:rPr>
              <a:t> </a:t>
            </a:r>
            <a:r>
              <a:rPr lang="fr-FR" sz="2600" i="1" dirty="0" err="1">
                <a:solidFill>
                  <a:schemeClr val="bg1">
                    <a:alpha val="60000"/>
                  </a:schemeClr>
                </a:solidFill>
              </a:rPr>
              <a:t>approach</a:t>
            </a:r>
            <a:r>
              <a:rPr lang="fr-FR" sz="2600" i="1" dirty="0">
                <a:solidFill>
                  <a:schemeClr val="bg1">
                    <a:alpha val="60000"/>
                  </a:schemeClr>
                </a:solidFill>
              </a:rPr>
              <a:t> to multi-objective </a:t>
            </a:r>
            <a:br>
              <a:rPr lang="fr-FR" sz="2600" i="1" dirty="0">
                <a:solidFill>
                  <a:schemeClr val="bg1">
                    <a:alpha val="60000"/>
                  </a:schemeClr>
                </a:solidFill>
              </a:rPr>
            </a:br>
            <a:r>
              <a:rPr lang="fr-FR" sz="2600" i="1" dirty="0">
                <a:solidFill>
                  <a:schemeClr val="bg1">
                    <a:alpha val="60000"/>
                  </a:schemeClr>
                </a:solidFill>
              </a:rPr>
              <a:t>spatial </a:t>
            </a:r>
            <a:r>
              <a:rPr lang="fr-FR" sz="2600" i="1" dirty="0" err="1">
                <a:solidFill>
                  <a:schemeClr val="bg1">
                    <a:alpha val="60000"/>
                  </a:schemeClr>
                </a:solidFill>
              </a:rPr>
              <a:t>optimization</a:t>
            </a:r>
            <a:endParaRPr lang="fr-FR" sz="2600" i="1" dirty="0">
              <a:solidFill>
                <a:schemeClr val="bg1">
                  <a:alpha val="60000"/>
                </a:schemeClr>
              </a:solidFill>
            </a:endParaRPr>
          </a:p>
          <a:p>
            <a:pPr marL="0" indent="0">
              <a:buNone/>
            </a:pPr>
            <a:endParaRPr lang="fr-FR" sz="2600" i="1" dirty="0">
              <a:solidFill>
                <a:schemeClr val="bg1"/>
              </a:solidFill>
            </a:endParaRPr>
          </a:p>
          <a:p>
            <a:pPr marL="0" indent="0">
              <a:buNone/>
            </a:pPr>
            <a:r>
              <a:rPr lang="fr-FR" sz="2600"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Controling</a:t>
            </a:r>
            <a:r>
              <a:rPr lang="fr-FR" sz="2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and </a:t>
            </a:r>
            <a:r>
              <a:rPr lang="fr-FR" sz="2600"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fencing</a:t>
            </a:r>
            <a:r>
              <a:rPr lang="fr-FR" sz="2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with invasive </a:t>
            </a:r>
            <a:r>
              <a:rPr lang="fr-FR" sz="2600"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species</a:t>
            </a:r>
            <a:br>
              <a:rPr lang="fr-FR" sz="2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br>
            <a:r>
              <a:rPr lang="fr-FR" sz="2600"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Endogenizing</a:t>
            </a:r>
            <a:r>
              <a:rPr lang="fr-FR" sz="2600"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2600"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species</a:t>
            </a:r>
            <a:r>
              <a:rPr lang="fr-FR" sz="2600"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2600"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movement</a:t>
            </a:r>
            <a:r>
              <a:rPr lang="fr-FR" sz="2600"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the </a:t>
            </a:r>
            <a:r>
              <a:rPr lang="fr-FR" sz="2600"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landscape</a:t>
            </a:r>
            <a:r>
              <a:rPr lang="fr-FR" sz="2600"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br>
              <a:rPr lang="fr-FR" sz="2600"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br>
            <a:r>
              <a:rPr lang="fr-FR" sz="2600"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scale</a:t>
            </a:r>
            <a:endParaRPr lang="fr-FR" sz="2600"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600" i="1"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0" indent="0">
              <a:buNone/>
            </a:pP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Can farming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save</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Totoaba </a:t>
            </a:r>
            <a:r>
              <a:rPr lang="fr-FR" sz="2600" i="1"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macdonaldi</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cocaine</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of the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sea</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b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600" i="1" dirty="0">
                <a:solidFill>
                  <a:schemeClr val="bg1">
                    <a:alpha val="60000"/>
                  </a:schemeClr>
                </a:solidFill>
              </a:rPr>
              <a:t>Market </a:t>
            </a:r>
            <a:r>
              <a:rPr lang="fr-FR" sz="2600" i="1" dirty="0" err="1">
                <a:solidFill>
                  <a:schemeClr val="bg1">
                    <a:alpha val="60000"/>
                  </a:schemeClr>
                </a:solidFill>
              </a:rPr>
              <a:t>strategic</a:t>
            </a:r>
            <a:r>
              <a:rPr lang="fr-FR" sz="2600" i="1" dirty="0">
                <a:solidFill>
                  <a:schemeClr val="bg1">
                    <a:alpha val="60000"/>
                  </a:schemeClr>
                </a:solidFill>
              </a:rPr>
              <a:t> interactions for conservation</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Espace réservé de la date 3">
            <a:extLst>
              <a:ext uri="{FF2B5EF4-FFF2-40B4-BE49-F238E27FC236}">
                <a16:creationId xmlns:a16="http://schemas.microsoft.com/office/drawing/2014/main" id="{4B2FBEFC-EF6F-65CB-D0DC-AE917675534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mn-ea"/>
                <a:cs typeface="+mn-cs"/>
              </a:rPr>
              <a:t>Simon Jean – PhD Defense</a:t>
            </a:r>
          </a:p>
        </p:txBody>
      </p:sp>
      <p:sp>
        <p:nvSpPr>
          <p:cNvPr id="5" name="Titre 1">
            <a:extLst>
              <a:ext uri="{FF2B5EF4-FFF2-40B4-BE49-F238E27FC236}">
                <a16:creationId xmlns:a16="http://schemas.microsoft.com/office/drawing/2014/main" id="{3F7DBF2F-4B9D-5443-F0C3-03A90C16BB4D}"/>
              </a:ext>
            </a:extLst>
          </p:cNvPr>
          <p:cNvSpPr>
            <a:spLocks noGrp="1"/>
          </p:cNvSpPr>
          <p:nvPr>
            <p:ph type="title"/>
          </p:nvPr>
        </p:nvSpPr>
        <p:spPr>
          <a:xfrm>
            <a:off x="838200" y="365125"/>
            <a:ext cx="10515600" cy="1325563"/>
          </a:xfrm>
        </p:spPr>
        <p:txBody>
          <a:bodyPr/>
          <a:lstStyle/>
          <a:p>
            <a:r>
              <a:rPr lang="fr-FR" dirty="0">
                <a:solidFill>
                  <a:schemeClr val="bg1"/>
                </a:solidFill>
              </a:rPr>
              <a:t>Chapter 3</a:t>
            </a:r>
          </a:p>
        </p:txBody>
      </p:sp>
    </p:spTree>
    <p:extLst>
      <p:ext uri="{BB962C8B-B14F-4D97-AF65-F5344CB8AC3E}">
        <p14:creationId xmlns:p14="http://schemas.microsoft.com/office/powerpoint/2010/main" val="41912092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AEDE5-DFE2-7289-ACC9-A4328ADD2DC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D52D35C-0881-CF92-B0F6-6FBDD348D072}"/>
              </a:ext>
            </a:extLst>
          </p:cNvPr>
          <p:cNvSpPr>
            <a:spLocks noGrp="1"/>
          </p:cNvSpPr>
          <p:nvPr>
            <p:ph type="title"/>
          </p:nvPr>
        </p:nvSpPr>
        <p:spPr>
          <a:xfrm>
            <a:off x="731838" y="537029"/>
            <a:ext cx="10515600" cy="616631"/>
          </a:xfrm>
        </p:spPr>
        <p:txBody>
          <a:bodyPr>
            <a:normAutofit/>
          </a:bodyPr>
          <a:lstStyle/>
          <a:p>
            <a:r>
              <a:rPr lang="fr-FR" sz="3200" dirty="0">
                <a:solidFill>
                  <a:srgbClr val="05646D"/>
                </a:solidFill>
              </a:rPr>
              <a:t>Dispersal </a:t>
            </a:r>
            <a:r>
              <a:rPr lang="fr-FR" sz="3200" dirty="0" err="1">
                <a:solidFill>
                  <a:srgbClr val="05646D"/>
                </a:solidFill>
              </a:rPr>
              <a:t>is</a:t>
            </a:r>
            <a:r>
              <a:rPr lang="fr-FR" sz="3200" dirty="0">
                <a:solidFill>
                  <a:srgbClr val="05646D"/>
                </a:solidFill>
              </a:rPr>
              <a:t> not an </a:t>
            </a:r>
            <a:r>
              <a:rPr lang="fr-FR" sz="3200" dirty="0" err="1">
                <a:solidFill>
                  <a:srgbClr val="05646D"/>
                </a:solidFill>
              </a:rPr>
              <a:t>exogenous</a:t>
            </a:r>
            <a:r>
              <a:rPr lang="fr-FR" sz="3200" dirty="0">
                <a:solidFill>
                  <a:srgbClr val="05646D"/>
                </a:solidFill>
              </a:rPr>
              <a:t> process</a:t>
            </a:r>
            <a:endParaRPr lang="fr-FR" sz="3200" dirty="0"/>
          </a:p>
        </p:txBody>
      </p:sp>
      <p:sp>
        <p:nvSpPr>
          <p:cNvPr id="4" name="Espace réservé de la date 3">
            <a:extLst>
              <a:ext uri="{FF2B5EF4-FFF2-40B4-BE49-F238E27FC236}">
                <a16:creationId xmlns:a16="http://schemas.microsoft.com/office/drawing/2014/main" id="{A46F1F99-AF7B-9492-0C9D-4B28FC0B5FBF}"/>
              </a:ext>
            </a:extLst>
          </p:cNvPr>
          <p:cNvSpPr>
            <a:spLocks noGrp="1"/>
          </p:cNvSpPr>
          <p:nvPr>
            <p:ph type="dt" sz="half" idx="10"/>
          </p:nvPr>
        </p:nvSpPr>
        <p:spPr/>
        <p:txBody>
          <a:bodyPr/>
          <a:lstStyle/>
          <a:p>
            <a:r>
              <a:rPr lang="fr-FR"/>
              <a:t>Simon Jean – PhD Defense</a:t>
            </a:r>
            <a:endParaRPr lang="fr-FR" dirty="0"/>
          </a:p>
        </p:txBody>
      </p:sp>
      <p:pic>
        <p:nvPicPr>
          <p:cNvPr id="10" name="Image 9" descr="Une image contenant plein air, herbe, arbre, mammifère&#10;&#10;Description générée automatiquement">
            <a:extLst>
              <a:ext uri="{FF2B5EF4-FFF2-40B4-BE49-F238E27FC236}">
                <a16:creationId xmlns:a16="http://schemas.microsoft.com/office/drawing/2014/main" id="{F7E4DAB9-8990-8458-0772-BB6F27E31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624" y="1671920"/>
            <a:ext cx="5400675" cy="3123390"/>
          </a:xfrm>
          <a:prstGeom prst="rect">
            <a:avLst/>
          </a:prstGeom>
        </p:spPr>
      </p:pic>
      <p:sp>
        <p:nvSpPr>
          <p:cNvPr id="11" name="Espace réservé du contenu 2">
            <a:extLst>
              <a:ext uri="{FF2B5EF4-FFF2-40B4-BE49-F238E27FC236}">
                <a16:creationId xmlns:a16="http://schemas.microsoft.com/office/drawing/2014/main" id="{C114D368-A3DA-F94C-7FD4-EDD8CC3C179F}"/>
              </a:ext>
            </a:extLst>
          </p:cNvPr>
          <p:cNvSpPr>
            <a:spLocks noGrp="1"/>
          </p:cNvSpPr>
          <p:nvPr>
            <p:ph idx="1"/>
          </p:nvPr>
        </p:nvSpPr>
        <p:spPr>
          <a:xfrm>
            <a:off x="748463" y="1296708"/>
            <a:ext cx="5364161" cy="3873814"/>
          </a:xfrm>
        </p:spPr>
        <p:txBody>
          <a:bodyPr/>
          <a:lstStyle/>
          <a:p>
            <a:r>
              <a:rPr lang="fr-FR" dirty="0"/>
              <a:t>For some </a:t>
            </a:r>
            <a:r>
              <a:rPr lang="fr-FR" dirty="0" err="1"/>
              <a:t>wildlife</a:t>
            </a:r>
            <a:r>
              <a:rPr lang="fr-FR" dirty="0"/>
              <a:t> </a:t>
            </a:r>
            <a:r>
              <a:rPr lang="fr-FR" dirty="0" err="1"/>
              <a:t>species</a:t>
            </a:r>
            <a:r>
              <a:rPr lang="fr-FR" dirty="0"/>
              <a:t>, large population </a:t>
            </a:r>
            <a:r>
              <a:rPr lang="fr-FR" dirty="0" err="1"/>
              <a:t>densities</a:t>
            </a:r>
            <a:r>
              <a:rPr lang="fr-FR" dirty="0"/>
              <a:t> cause damages and control costs</a:t>
            </a:r>
          </a:p>
          <a:p>
            <a:r>
              <a:rPr lang="fr-FR" dirty="0" err="1"/>
              <a:t>These</a:t>
            </a:r>
            <a:r>
              <a:rPr lang="fr-FR" dirty="0"/>
              <a:t> </a:t>
            </a:r>
            <a:r>
              <a:rPr lang="fr-FR" dirty="0" err="1"/>
              <a:t>species</a:t>
            </a:r>
            <a:r>
              <a:rPr lang="fr-FR" dirty="0"/>
              <a:t> disperse through </a:t>
            </a:r>
            <a:r>
              <a:rPr lang="fr-FR" dirty="0" err="1"/>
              <a:t>space</a:t>
            </a:r>
            <a:endParaRPr lang="fr-FR" dirty="0"/>
          </a:p>
          <a:p>
            <a:r>
              <a:rPr lang="fr-FR" dirty="0" err="1"/>
              <a:t>Landowners</a:t>
            </a:r>
            <a:r>
              <a:rPr lang="fr-FR" dirty="0"/>
              <a:t> have more </a:t>
            </a:r>
            <a:r>
              <a:rPr lang="fr-FR" dirty="0" err="1"/>
              <a:t>than</a:t>
            </a:r>
            <a:r>
              <a:rPr lang="fr-FR" dirty="0"/>
              <a:t> 1 </a:t>
            </a:r>
            <a:r>
              <a:rPr lang="fr-FR" dirty="0" err="1"/>
              <a:t>tool</a:t>
            </a:r>
            <a:r>
              <a:rPr lang="fr-FR" dirty="0"/>
              <a:t> to </a:t>
            </a:r>
            <a:r>
              <a:rPr lang="fr-FR" dirty="0" err="1"/>
              <a:t>diminish</a:t>
            </a:r>
            <a:r>
              <a:rPr lang="fr-FR" dirty="0"/>
              <a:t> damages : </a:t>
            </a:r>
          </a:p>
          <a:p>
            <a:pPr lvl="1"/>
            <a:r>
              <a:rPr lang="fr-FR" dirty="0"/>
              <a:t>Control of population</a:t>
            </a:r>
          </a:p>
          <a:p>
            <a:pPr lvl="1"/>
            <a:r>
              <a:rPr lang="fr-FR" dirty="0"/>
              <a:t>Control of dispersal : </a:t>
            </a:r>
            <a:r>
              <a:rPr lang="fr-FR" dirty="0" err="1"/>
              <a:t>fences</a:t>
            </a:r>
            <a:endParaRPr lang="fr-FR" dirty="0"/>
          </a:p>
        </p:txBody>
      </p:sp>
      <p:sp>
        <p:nvSpPr>
          <p:cNvPr id="13" name="ZoneTexte 12">
            <a:extLst>
              <a:ext uri="{FF2B5EF4-FFF2-40B4-BE49-F238E27FC236}">
                <a16:creationId xmlns:a16="http://schemas.microsoft.com/office/drawing/2014/main" id="{7A5A0649-A06B-160F-2701-304788BB5DCE}"/>
              </a:ext>
            </a:extLst>
          </p:cNvPr>
          <p:cNvSpPr txBox="1"/>
          <p:nvPr/>
        </p:nvSpPr>
        <p:spPr>
          <a:xfrm>
            <a:off x="1153995" y="5313570"/>
            <a:ext cx="9917257" cy="954107"/>
          </a:xfrm>
          <a:prstGeom prst="rect">
            <a:avLst/>
          </a:prstGeom>
          <a:noFill/>
        </p:spPr>
        <p:txBody>
          <a:bodyPr wrap="square" rtlCol="0">
            <a:spAutoFit/>
          </a:bodyPr>
          <a:lstStyle/>
          <a:p>
            <a:r>
              <a:rPr lang="fr-FR" sz="2800" dirty="0">
                <a:latin typeface="Roboto Condensed" panose="02000000000000000000" pitchFamily="2" charset="0"/>
                <a:ea typeface="Roboto Condensed" panose="02000000000000000000" pitchFamily="2" charset="0"/>
                <a:cs typeface="Roboto Condensed" panose="02000000000000000000" pitchFamily="2" charset="0"/>
              </a:rPr>
              <a:t>What </a:t>
            </a:r>
            <a:r>
              <a:rPr lang="fr-FR" sz="2800" dirty="0" err="1">
                <a:latin typeface="Roboto Condensed" panose="02000000000000000000" pitchFamily="2" charset="0"/>
                <a:ea typeface="Roboto Condensed" panose="02000000000000000000" pitchFamily="2" charset="0"/>
                <a:cs typeface="Roboto Condensed" panose="02000000000000000000" pitchFamily="2" charset="0"/>
              </a:rPr>
              <a:t>is</a:t>
            </a:r>
            <a:r>
              <a:rPr lang="fr-FR" sz="2800" dirty="0">
                <a:latin typeface="Roboto Condensed" panose="02000000000000000000" pitchFamily="2" charset="0"/>
                <a:ea typeface="Roboto Condensed" panose="02000000000000000000" pitchFamily="2" charset="0"/>
                <a:cs typeface="Roboto Condensed" panose="02000000000000000000" pitchFamily="2" charset="0"/>
              </a:rPr>
              <a:t> the best way to manage? </a:t>
            </a:r>
          </a:p>
          <a:p>
            <a:r>
              <a:rPr lang="fr-FR" sz="2800" dirty="0">
                <a:latin typeface="Roboto Condensed" panose="02000000000000000000" pitchFamily="2" charset="0"/>
                <a:ea typeface="Roboto Condensed" panose="02000000000000000000" pitchFamily="2" charset="0"/>
                <a:cs typeface="Roboto Condensed" panose="02000000000000000000" pitchFamily="2" charset="0"/>
              </a:rPr>
              <a:t>What </a:t>
            </a:r>
            <a:r>
              <a:rPr lang="fr-FR" sz="2800" dirty="0" err="1">
                <a:latin typeface="Roboto Condensed" panose="02000000000000000000" pitchFamily="2" charset="0"/>
                <a:ea typeface="Roboto Condensed" panose="02000000000000000000" pitchFamily="2" charset="0"/>
                <a:cs typeface="Roboto Condensed" panose="02000000000000000000" pitchFamily="2" charset="0"/>
              </a:rPr>
              <a:t>is</a:t>
            </a:r>
            <a:r>
              <a:rPr lang="fr-FR" sz="2800" dirty="0">
                <a:latin typeface="Roboto Condensed" panose="02000000000000000000" pitchFamily="2" charset="0"/>
                <a:ea typeface="Roboto Condensed" panose="02000000000000000000" pitchFamily="2" charset="0"/>
                <a:cs typeface="Roboto Condensed" panose="02000000000000000000" pitchFamily="2" charset="0"/>
              </a:rPr>
              <a:t> a non </a:t>
            </a:r>
            <a:r>
              <a:rPr lang="fr-FR" sz="2800" dirty="0" err="1">
                <a:latin typeface="Roboto Condensed" panose="02000000000000000000" pitchFamily="2" charset="0"/>
                <a:ea typeface="Roboto Condensed" panose="02000000000000000000" pitchFamily="2" charset="0"/>
                <a:cs typeface="Roboto Condensed" panose="02000000000000000000" pitchFamily="2" charset="0"/>
              </a:rPr>
              <a:t>coordinated</a:t>
            </a:r>
            <a:r>
              <a:rPr lang="fr-FR" sz="28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800" dirty="0" err="1">
                <a:latin typeface="Roboto Condensed" panose="02000000000000000000" pitchFamily="2" charset="0"/>
                <a:ea typeface="Roboto Condensed" panose="02000000000000000000" pitchFamily="2" charset="0"/>
                <a:cs typeface="Roboto Condensed" panose="02000000000000000000" pitchFamily="2" charset="0"/>
              </a:rPr>
              <a:t>realistic</a:t>
            </a:r>
            <a:r>
              <a:rPr lang="fr-FR" sz="2800" dirty="0">
                <a:latin typeface="Roboto Condensed" panose="02000000000000000000" pitchFamily="2" charset="0"/>
                <a:ea typeface="Roboto Condensed" panose="02000000000000000000" pitchFamily="2" charset="0"/>
                <a:cs typeface="Roboto Condensed" panose="02000000000000000000" pitchFamily="2" charset="0"/>
              </a:rPr>
              <a:t> way to manage?</a:t>
            </a:r>
          </a:p>
        </p:txBody>
      </p:sp>
    </p:spTree>
    <p:extLst>
      <p:ext uri="{BB962C8B-B14F-4D97-AF65-F5344CB8AC3E}">
        <p14:creationId xmlns:p14="http://schemas.microsoft.com/office/powerpoint/2010/main" val="224769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500"/>
                                        <p:tgtEl>
                                          <p:spTgt spid="1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xEl>
                                              <p:pRg st="1" end="1"/>
                                            </p:txEl>
                                          </p:spTgt>
                                        </p:tgtEl>
                                        <p:attrNameLst>
                                          <p:attrName>style.visibility</p:attrName>
                                        </p:attrNameLst>
                                      </p:cBhvr>
                                      <p:to>
                                        <p:strVal val="visible"/>
                                      </p:to>
                                    </p:set>
                                    <p:animEffect transition="in" filter="fade">
                                      <p:cBhvr>
                                        <p:cTn id="34"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D5798-9102-CEED-6A89-186C6683B86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F79E088-5116-702C-F93D-ED497BC13E77}"/>
              </a:ext>
            </a:extLst>
          </p:cNvPr>
          <p:cNvSpPr>
            <a:spLocks noGrp="1"/>
          </p:cNvSpPr>
          <p:nvPr>
            <p:ph type="title"/>
          </p:nvPr>
        </p:nvSpPr>
        <p:spPr>
          <a:xfrm>
            <a:off x="731838" y="537029"/>
            <a:ext cx="10515600" cy="616631"/>
          </a:xfrm>
        </p:spPr>
        <p:txBody>
          <a:bodyPr>
            <a:normAutofit/>
          </a:bodyPr>
          <a:lstStyle/>
          <a:p>
            <a:r>
              <a:rPr lang="fr-FR" sz="3200" dirty="0" err="1">
                <a:solidFill>
                  <a:srgbClr val="05646D"/>
                </a:solidFill>
              </a:rPr>
              <a:t>Managing</a:t>
            </a:r>
            <a:r>
              <a:rPr lang="fr-FR" sz="3200" dirty="0">
                <a:solidFill>
                  <a:srgbClr val="05646D"/>
                </a:solidFill>
              </a:rPr>
              <a:t> </a:t>
            </a:r>
            <a:r>
              <a:rPr lang="fr-FR" sz="3200" i="1" dirty="0">
                <a:solidFill>
                  <a:srgbClr val="05646D"/>
                </a:solidFill>
              </a:rPr>
              <a:t>in situ</a:t>
            </a:r>
            <a:r>
              <a:rPr lang="fr-FR" sz="3200" dirty="0">
                <a:solidFill>
                  <a:srgbClr val="05646D"/>
                </a:solidFill>
              </a:rPr>
              <a:t> population and dispersal flows</a:t>
            </a:r>
            <a:endParaRPr lang="fr-FR" sz="3200" dirty="0"/>
          </a:p>
        </p:txBody>
      </p:sp>
      <p:sp>
        <p:nvSpPr>
          <p:cNvPr id="4" name="Espace réservé de la date 3">
            <a:extLst>
              <a:ext uri="{FF2B5EF4-FFF2-40B4-BE49-F238E27FC236}">
                <a16:creationId xmlns:a16="http://schemas.microsoft.com/office/drawing/2014/main" id="{5E7809C9-28DD-2641-4F0F-8C76359B68CE}"/>
              </a:ext>
            </a:extLst>
          </p:cNvPr>
          <p:cNvSpPr>
            <a:spLocks noGrp="1"/>
          </p:cNvSpPr>
          <p:nvPr>
            <p:ph type="dt" sz="half" idx="10"/>
          </p:nvPr>
        </p:nvSpPr>
        <p:spPr/>
        <p:txBody>
          <a:bodyPr/>
          <a:lstStyle/>
          <a:p>
            <a:r>
              <a:rPr lang="fr-FR"/>
              <a:t>Simon Jean – PhD Defense</a:t>
            </a:r>
            <a:endParaRPr lang="fr-FR" dirty="0"/>
          </a:p>
        </p:txBody>
      </p:sp>
      <p:sp>
        <p:nvSpPr>
          <p:cNvPr id="11" name="Espace réservé du contenu 2">
            <a:extLst>
              <a:ext uri="{FF2B5EF4-FFF2-40B4-BE49-F238E27FC236}">
                <a16:creationId xmlns:a16="http://schemas.microsoft.com/office/drawing/2014/main" id="{1245449B-7F06-EF15-35BE-560D5AE5A2D0}"/>
              </a:ext>
            </a:extLst>
          </p:cNvPr>
          <p:cNvSpPr>
            <a:spLocks noGrp="1"/>
          </p:cNvSpPr>
          <p:nvPr>
            <p:ph idx="1"/>
          </p:nvPr>
        </p:nvSpPr>
        <p:spPr>
          <a:xfrm>
            <a:off x="566738" y="3180339"/>
            <a:ext cx="4607704" cy="4417435"/>
          </a:xfrm>
        </p:spPr>
        <p:txBody>
          <a:bodyPr>
            <a:normAutofit/>
          </a:bodyPr>
          <a:lstStyle/>
          <a:p>
            <a:pPr marL="0" indent="0">
              <a:buNone/>
            </a:pPr>
            <a:endParaRPr lang="fr-FR" dirty="0"/>
          </a:p>
          <a:p>
            <a:pPr marL="0" indent="0">
              <a:buNone/>
            </a:pPr>
            <a:r>
              <a:rPr lang="fr-FR" dirty="0"/>
              <a:t>Intuition : spatial management arises from the spatial </a:t>
            </a:r>
            <a:r>
              <a:rPr lang="fr-FR" dirty="0" err="1"/>
              <a:t>heterogeneity</a:t>
            </a:r>
            <a:r>
              <a:rPr lang="fr-FR" dirty="0"/>
              <a:t> i.e. spatial arbitrage </a:t>
            </a:r>
            <a:r>
              <a:rPr lang="fr-FR" dirty="0" err="1"/>
              <a:t>opportunities</a:t>
            </a:r>
            <a:endParaRPr lang="fr-FR" dirty="0"/>
          </a:p>
        </p:txBody>
      </p:sp>
      <p:sp>
        <p:nvSpPr>
          <p:cNvPr id="13" name="Espace réservé du contenu 2">
            <a:extLst>
              <a:ext uri="{FF2B5EF4-FFF2-40B4-BE49-F238E27FC236}">
                <a16:creationId xmlns:a16="http://schemas.microsoft.com/office/drawing/2014/main" id="{F41BBDB5-01FE-E69B-14DF-4D77B4909BDA}"/>
              </a:ext>
            </a:extLst>
          </p:cNvPr>
          <p:cNvSpPr txBox="1">
            <a:spLocks/>
          </p:cNvSpPr>
          <p:nvPr/>
        </p:nvSpPr>
        <p:spPr>
          <a:xfrm>
            <a:off x="731837" y="1263794"/>
            <a:ext cx="10764837" cy="1490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dirty="0"/>
          </a:p>
        </p:txBody>
      </p:sp>
      <p:sp>
        <p:nvSpPr>
          <p:cNvPr id="14" name="Espace réservé du contenu 2">
            <a:extLst>
              <a:ext uri="{FF2B5EF4-FFF2-40B4-BE49-F238E27FC236}">
                <a16:creationId xmlns:a16="http://schemas.microsoft.com/office/drawing/2014/main" id="{B8A1351A-1B6E-14E4-0C17-2D0C86CB0B9C}"/>
              </a:ext>
            </a:extLst>
          </p:cNvPr>
          <p:cNvSpPr txBox="1">
            <a:spLocks/>
          </p:cNvSpPr>
          <p:nvPr/>
        </p:nvSpPr>
        <p:spPr>
          <a:xfrm>
            <a:off x="6888971" y="1783340"/>
            <a:ext cx="4607704" cy="1645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Espace réservé du contenu 2">
            <a:extLst>
              <a:ext uri="{FF2B5EF4-FFF2-40B4-BE49-F238E27FC236}">
                <a16:creationId xmlns:a16="http://schemas.microsoft.com/office/drawing/2014/main" id="{DFD8DE93-AE30-DE42-B4DB-CF07D48442F4}"/>
              </a:ext>
            </a:extLst>
          </p:cNvPr>
          <p:cNvSpPr txBox="1">
            <a:spLocks/>
          </p:cNvSpPr>
          <p:nvPr/>
        </p:nvSpPr>
        <p:spPr>
          <a:xfrm>
            <a:off x="6114255" y="3180339"/>
            <a:ext cx="5382420" cy="441743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fr-FR" dirty="0"/>
              <a:t>Optimal management </a:t>
            </a:r>
            <a:r>
              <a:rPr lang="fr-FR" dirty="0" err="1"/>
              <a:t>involves</a:t>
            </a:r>
            <a:r>
              <a:rPr lang="fr-FR" dirty="0"/>
              <a:t> </a:t>
            </a:r>
            <a:r>
              <a:rPr lang="fr-FR" dirty="0" err="1"/>
              <a:t>fencing</a:t>
            </a:r>
            <a:r>
              <a:rPr lang="fr-FR" dirty="0"/>
              <a:t> only if </a:t>
            </a:r>
          </a:p>
          <a:p>
            <a:pPr lvl="1">
              <a:buFontTx/>
              <a:buChar char="-"/>
            </a:pPr>
            <a:r>
              <a:rPr lang="fr-FR" dirty="0" err="1"/>
              <a:t>difference</a:t>
            </a:r>
            <a:r>
              <a:rPr lang="fr-FR" dirty="0"/>
              <a:t> in costs, </a:t>
            </a:r>
          </a:p>
          <a:p>
            <a:pPr lvl="1">
              <a:buFontTx/>
              <a:buChar char="-"/>
            </a:pPr>
            <a:r>
              <a:rPr lang="fr-FR" dirty="0" err="1"/>
              <a:t>environmental</a:t>
            </a:r>
            <a:r>
              <a:rPr lang="fr-FR" dirty="0"/>
              <a:t> </a:t>
            </a:r>
            <a:r>
              <a:rPr lang="fr-FR" dirty="0" err="1"/>
              <a:t>characteristics</a:t>
            </a:r>
            <a:endParaRPr lang="fr-FR" dirty="0"/>
          </a:p>
          <a:p>
            <a:pPr lvl="1">
              <a:buFontTx/>
              <a:buChar char="-"/>
            </a:pPr>
            <a:r>
              <a:rPr lang="fr-FR" dirty="0" err="1"/>
              <a:t>Growth</a:t>
            </a:r>
            <a:endParaRPr lang="fr-FR" dirty="0"/>
          </a:p>
          <a:p>
            <a:pPr lvl="1">
              <a:buFontTx/>
              <a:buChar char="-"/>
            </a:pPr>
            <a:r>
              <a:rPr lang="fr-FR" dirty="0"/>
              <a:t>Cheap </a:t>
            </a:r>
            <a:r>
              <a:rPr lang="fr-FR" dirty="0" err="1"/>
              <a:t>fences</a:t>
            </a:r>
            <a:endParaRPr lang="fr-FR" dirty="0"/>
          </a:p>
          <a:p>
            <a:pPr>
              <a:buFontTx/>
              <a:buChar char="-"/>
            </a:pPr>
            <a:r>
              <a:rPr lang="fr-FR" dirty="0"/>
              <a:t>Otherwise no arbitrage</a:t>
            </a:r>
          </a:p>
          <a:p>
            <a:pPr lvl="1">
              <a:buFontTx/>
              <a:buChar char="-"/>
            </a:pPr>
            <a:endParaRPr lang="fr-FR" dirty="0"/>
          </a:p>
          <a:p>
            <a:pPr>
              <a:buFontTx/>
              <a:buChar char="-"/>
            </a:pPr>
            <a:r>
              <a:rPr lang="fr-FR" dirty="0"/>
              <a:t>Take 2 patches, A and B, </a:t>
            </a:r>
            <a:r>
              <a:rPr lang="fr-FR" dirty="0" err="1"/>
              <a:t>such</a:t>
            </a:r>
            <a:r>
              <a:rPr lang="fr-FR" dirty="0"/>
              <a:t> </a:t>
            </a:r>
            <a:r>
              <a:rPr lang="fr-FR" dirty="0" err="1"/>
              <a:t>that</a:t>
            </a:r>
            <a:r>
              <a:rPr lang="fr-FR" dirty="0"/>
              <a:t> control </a:t>
            </a:r>
            <a:r>
              <a:rPr lang="fr-FR" dirty="0" err="1"/>
              <a:t>is</a:t>
            </a:r>
            <a:r>
              <a:rPr lang="fr-FR" dirty="0"/>
              <a:t> </a:t>
            </a:r>
            <a:r>
              <a:rPr lang="fr-FR" dirty="0" err="1"/>
              <a:t>costlier</a:t>
            </a:r>
            <a:r>
              <a:rPr lang="fr-FR" dirty="0"/>
              <a:t> in A</a:t>
            </a:r>
          </a:p>
          <a:p>
            <a:pPr lvl="1">
              <a:buFontTx/>
              <a:buChar char="-"/>
            </a:pPr>
            <a:r>
              <a:rPr lang="fr-FR" dirty="0"/>
              <a:t>It </a:t>
            </a:r>
            <a:r>
              <a:rPr lang="fr-FR" dirty="0" err="1"/>
              <a:t>is</a:t>
            </a:r>
            <a:r>
              <a:rPr lang="fr-FR" dirty="0"/>
              <a:t> </a:t>
            </a:r>
            <a:r>
              <a:rPr lang="fr-FR" dirty="0" err="1"/>
              <a:t>worth</a:t>
            </a:r>
            <a:r>
              <a:rPr lang="fr-FR" dirty="0"/>
              <a:t> </a:t>
            </a:r>
            <a:r>
              <a:rPr lang="fr-FR" dirty="0" err="1"/>
              <a:t>fencing</a:t>
            </a:r>
            <a:r>
              <a:rPr lang="fr-FR" dirty="0"/>
              <a:t> in B only if what </a:t>
            </a:r>
            <a:r>
              <a:rPr lang="fr-FR" dirty="0" err="1"/>
              <a:t>remains</a:t>
            </a:r>
            <a:r>
              <a:rPr lang="fr-FR" dirty="0"/>
              <a:t> in B </a:t>
            </a:r>
            <a:r>
              <a:rPr lang="fr-FR" dirty="0" err="1"/>
              <a:t>is</a:t>
            </a:r>
            <a:r>
              <a:rPr lang="fr-FR" dirty="0"/>
              <a:t> </a:t>
            </a:r>
            <a:r>
              <a:rPr lang="fr-FR" dirty="0" err="1"/>
              <a:t>larger</a:t>
            </a:r>
            <a:r>
              <a:rPr lang="fr-FR" dirty="0"/>
              <a:t> </a:t>
            </a:r>
            <a:r>
              <a:rPr lang="fr-FR" dirty="0" err="1"/>
              <a:t>than</a:t>
            </a:r>
            <a:r>
              <a:rPr lang="fr-FR" dirty="0"/>
              <a:t> what </a:t>
            </a:r>
            <a:r>
              <a:rPr lang="fr-FR" dirty="0" err="1"/>
              <a:t>remains</a:t>
            </a:r>
            <a:r>
              <a:rPr lang="fr-FR" dirty="0"/>
              <a:t> in A</a:t>
            </a:r>
          </a:p>
          <a:p>
            <a:pPr lvl="1">
              <a:buFontTx/>
              <a:buChar char="-"/>
            </a:pPr>
            <a:r>
              <a:rPr lang="fr-FR" dirty="0"/>
              <a:t>Otherwise, </a:t>
            </a:r>
            <a:r>
              <a:rPr lang="fr-FR" dirty="0" err="1"/>
              <a:t>increase</a:t>
            </a:r>
            <a:r>
              <a:rPr lang="fr-FR" dirty="0"/>
              <a:t> in costs</a:t>
            </a:r>
          </a:p>
          <a:p>
            <a:pPr>
              <a:buFontTx/>
              <a:buChar char="-"/>
            </a:pPr>
            <a:endParaRPr lang="fr-FR" dirty="0"/>
          </a:p>
          <a:p>
            <a:pPr>
              <a:buFontTx/>
              <a:buChar char="-"/>
            </a:pPr>
            <a:endParaRPr lang="fr-FR" dirty="0"/>
          </a:p>
        </p:txBody>
      </p:sp>
      <p:sp>
        <p:nvSpPr>
          <p:cNvPr id="27" name="ZoneTexte 26">
            <a:extLst>
              <a:ext uri="{FF2B5EF4-FFF2-40B4-BE49-F238E27FC236}">
                <a16:creationId xmlns:a16="http://schemas.microsoft.com/office/drawing/2014/main" id="{59D9233A-2FAA-D42E-11A0-EBF45FA9E11D}"/>
              </a:ext>
            </a:extLst>
          </p:cNvPr>
          <p:cNvSpPr txBox="1"/>
          <p:nvPr/>
        </p:nvSpPr>
        <p:spPr>
          <a:xfrm>
            <a:off x="695325" y="1172165"/>
            <a:ext cx="10764837" cy="830997"/>
          </a:xfrm>
          <a:prstGeom prst="rect">
            <a:avLst/>
          </a:prstGeom>
          <a:noFill/>
        </p:spPr>
        <p:txBody>
          <a:bodyPr wrap="square">
            <a:spAutoFit/>
          </a:bodyPr>
          <a:lstStyle/>
          <a:p>
            <a:pPr marL="0" indent="0">
              <a:buNone/>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Question : </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what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is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the best way to manage the population in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each</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patch, and dispersal flows?</a:t>
            </a:r>
          </a:p>
        </p:txBody>
      </p:sp>
      <p:sp>
        <p:nvSpPr>
          <p:cNvPr id="28" name="ZoneTexte 27">
            <a:extLst>
              <a:ext uri="{FF2B5EF4-FFF2-40B4-BE49-F238E27FC236}">
                <a16:creationId xmlns:a16="http://schemas.microsoft.com/office/drawing/2014/main" id="{85DF1D03-8D33-A688-00F7-D3AE4DB4BD2F}"/>
              </a:ext>
            </a:extLst>
          </p:cNvPr>
          <p:cNvSpPr txBox="1"/>
          <p:nvPr/>
        </p:nvSpPr>
        <p:spPr>
          <a:xfrm>
            <a:off x="731838" y="1919516"/>
            <a:ext cx="11041062" cy="830997"/>
          </a:xfrm>
          <a:prstGeom prst="rect">
            <a:avLst/>
          </a:prstGeom>
          <a:noFill/>
        </p:spPr>
        <p:txBody>
          <a:bodyPr wrap="square">
            <a:spAutoFit/>
          </a:bodyPr>
          <a:lstStyle/>
          <a:p>
            <a:r>
              <a:rPr lang="fr-FR" sz="2400" dirty="0">
                <a:latin typeface="Roboto Condensed" panose="02000000000000000000" pitchFamily="2" charset="0"/>
                <a:ea typeface="Roboto Condensed" panose="02000000000000000000" pitchFamily="2" charset="0"/>
                <a:cs typeface="Roboto Condensed" panose="02000000000000000000" pitchFamily="2" charset="0"/>
              </a:rPr>
              <a:t>Methods :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dynamic</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two patch model of a mobile nuisance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species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which</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grows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and disperses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according</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to control and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fencing</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decisions</a:t>
            </a:r>
            <a:endPar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9" name="Rectangle 28">
            <a:extLst>
              <a:ext uri="{FF2B5EF4-FFF2-40B4-BE49-F238E27FC236}">
                <a16:creationId xmlns:a16="http://schemas.microsoft.com/office/drawing/2014/main" id="{72C5BDBC-9B48-45B7-00BD-32B43A40305A}"/>
              </a:ext>
            </a:extLst>
          </p:cNvPr>
          <p:cNvSpPr/>
          <p:nvPr/>
        </p:nvSpPr>
        <p:spPr>
          <a:xfrm>
            <a:off x="670719" y="1168799"/>
            <a:ext cx="11163300" cy="747352"/>
          </a:xfrm>
          <a:prstGeom prst="rect">
            <a:avLst/>
          </a:prstGeom>
          <a:solidFill>
            <a:schemeClr val="bg1">
              <a:alpha val="5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A0A5D7A6-6F44-5F6B-5888-11AEEF6DC340}"/>
              </a:ext>
            </a:extLst>
          </p:cNvPr>
          <p:cNvSpPr/>
          <p:nvPr/>
        </p:nvSpPr>
        <p:spPr>
          <a:xfrm>
            <a:off x="584200" y="1958880"/>
            <a:ext cx="11163300" cy="834363"/>
          </a:xfrm>
          <a:prstGeom prst="rect">
            <a:avLst/>
          </a:prstGeom>
          <a:solidFill>
            <a:schemeClr val="bg1">
              <a:alpha val="5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0982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1" grpId="0" animBg="1"/>
    </p:bld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3C641-04DA-268A-8C70-C024BD99367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66CDC4A-9A9E-CCE1-DA8A-F677DA4BF2DB}"/>
              </a:ext>
            </a:extLst>
          </p:cNvPr>
          <p:cNvSpPr>
            <a:spLocks noGrp="1"/>
          </p:cNvSpPr>
          <p:nvPr>
            <p:ph type="title"/>
          </p:nvPr>
        </p:nvSpPr>
        <p:spPr>
          <a:xfrm>
            <a:off x="605972" y="249011"/>
            <a:ext cx="10515600" cy="1325563"/>
          </a:xfrm>
        </p:spPr>
        <p:txBody>
          <a:bodyPr/>
          <a:lstStyle/>
          <a:p>
            <a:pPr algn="ctr"/>
            <a:r>
              <a:rPr lang="fr-FR" dirty="0" err="1">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Biodiversity</a:t>
            </a:r>
            <a:r>
              <a:rPr lang="fr-FR" dirty="0">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is</a:t>
            </a:r>
            <a:r>
              <a:rPr lang="fr-FR" dirty="0">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facing</a:t>
            </a:r>
            <a:r>
              <a:rPr lang="fr-FR" dirty="0">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 an </a:t>
            </a:r>
            <a:r>
              <a:rPr lang="fr-FR" dirty="0" err="1">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anthropogenic</a:t>
            </a:r>
            <a:r>
              <a:rPr lang="fr-FR" dirty="0">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crisis</a:t>
            </a:r>
            <a:endParaRPr lang="fr-FR" dirty="0">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6" name="Espace réservé de la date 5">
            <a:extLst>
              <a:ext uri="{FF2B5EF4-FFF2-40B4-BE49-F238E27FC236}">
                <a16:creationId xmlns:a16="http://schemas.microsoft.com/office/drawing/2014/main" id="{A604AC43-1112-6C78-B416-CE40F2229104}"/>
              </a:ext>
            </a:extLst>
          </p:cNvPr>
          <p:cNvSpPr>
            <a:spLocks noGrp="1"/>
          </p:cNvSpPr>
          <p:nvPr>
            <p:ph type="dt" sz="half" idx="10"/>
          </p:nvPr>
        </p:nvSpPr>
        <p:spPr/>
        <p:txBody>
          <a:bodyPr/>
          <a:lstStyle/>
          <a:p>
            <a:r>
              <a:rPr lang="fr-FR"/>
              <a:t>Simon Jean – PhD Defense</a:t>
            </a:r>
            <a:endParaRPr lang="fr-FR" dirty="0"/>
          </a:p>
        </p:txBody>
      </p:sp>
      <p:sp>
        <p:nvSpPr>
          <p:cNvPr id="5" name="Rectangle : coins arrondis 4">
            <a:extLst>
              <a:ext uri="{FF2B5EF4-FFF2-40B4-BE49-F238E27FC236}">
                <a16:creationId xmlns:a16="http://schemas.microsoft.com/office/drawing/2014/main" id="{8A8CEAE8-35C7-47D7-0E6A-2B23648098C7}"/>
              </a:ext>
            </a:extLst>
          </p:cNvPr>
          <p:cNvSpPr/>
          <p:nvPr/>
        </p:nvSpPr>
        <p:spPr>
          <a:xfrm>
            <a:off x="2815989" y="2138615"/>
            <a:ext cx="1424629" cy="826054"/>
          </a:xfrm>
          <a:prstGeom prst="roundRect">
            <a:avLst/>
          </a:prstGeom>
          <a:solidFill>
            <a:srgbClr val="05646D"/>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Ecosystems</a:t>
            </a: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Rectangle : coins arrondis 9">
            <a:extLst>
              <a:ext uri="{FF2B5EF4-FFF2-40B4-BE49-F238E27FC236}">
                <a16:creationId xmlns:a16="http://schemas.microsoft.com/office/drawing/2014/main" id="{CD6FEF5B-7719-8387-AC1C-A4E04D8E5C7E}"/>
              </a:ext>
            </a:extLst>
          </p:cNvPr>
          <p:cNvSpPr/>
          <p:nvPr/>
        </p:nvSpPr>
        <p:spPr>
          <a:xfrm>
            <a:off x="4396431" y="3238106"/>
            <a:ext cx="1318570" cy="826054"/>
          </a:xfrm>
          <a:prstGeom prst="roundRect">
            <a:avLst/>
          </a:prstGeom>
          <a:solidFill>
            <a:srgbClr val="05646D"/>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Functions</a:t>
            </a: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Rectangle : coins arrondis 10">
            <a:extLst>
              <a:ext uri="{FF2B5EF4-FFF2-40B4-BE49-F238E27FC236}">
                <a16:creationId xmlns:a16="http://schemas.microsoft.com/office/drawing/2014/main" id="{E7FAB3F4-B46D-5290-540C-2F744CE0BE4C}"/>
              </a:ext>
            </a:extLst>
          </p:cNvPr>
          <p:cNvSpPr/>
          <p:nvPr/>
        </p:nvSpPr>
        <p:spPr>
          <a:xfrm>
            <a:off x="1235550" y="3238107"/>
            <a:ext cx="1424628" cy="826054"/>
          </a:xfrm>
          <a:prstGeom prst="roundRect">
            <a:avLst/>
          </a:prstGeom>
          <a:solidFill>
            <a:srgbClr val="05646D"/>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Species</a:t>
            </a: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2" name="Rectangle : coins arrondis 11">
            <a:extLst>
              <a:ext uri="{FF2B5EF4-FFF2-40B4-BE49-F238E27FC236}">
                <a16:creationId xmlns:a16="http://schemas.microsoft.com/office/drawing/2014/main" id="{CB03766A-D90F-641B-EB5E-90EE799436CF}"/>
              </a:ext>
            </a:extLst>
          </p:cNvPr>
          <p:cNvSpPr/>
          <p:nvPr/>
        </p:nvSpPr>
        <p:spPr>
          <a:xfrm>
            <a:off x="2815989" y="4337598"/>
            <a:ext cx="1424629" cy="826054"/>
          </a:xfrm>
          <a:prstGeom prst="roundRect">
            <a:avLst/>
          </a:prstGeom>
          <a:solidFill>
            <a:srgbClr val="05646D"/>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Genetic</a:t>
            </a: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17" name="Connecteur : en arc 16">
            <a:extLst>
              <a:ext uri="{FF2B5EF4-FFF2-40B4-BE49-F238E27FC236}">
                <a16:creationId xmlns:a16="http://schemas.microsoft.com/office/drawing/2014/main" id="{A921B54A-F4F0-365A-41C1-7BC044F11203}"/>
              </a:ext>
            </a:extLst>
          </p:cNvPr>
          <p:cNvCxnSpPr>
            <a:cxnSpLocks/>
            <a:stCxn id="11" idx="2"/>
            <a:endCxn id="12" idx="1"/>
          </p:cNvCxnSpPr>
          <p:nvPr/>
        </p:nvCxnSpPr>
        <p:spPr>
          <a:xfrm rot="16200000" flipH="1">
            <a:off x="2038694" y="3973330"/>
            <a:ext cx="686464" cy="868125"/>
          </a:xfrm>
          <a:prstGeom prst="curvedConnector2">
            <a:avLst/>
          </a:prstGeom>
          <a:ln>
            <a:solidFill>
              <a:srgbClr val="05646D"/>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0" name="Connecteur : en arc 19">
            <a:extLst>
              <a:ext uri="{FF2B5EF4-FFF2-40B4-BE49-F238E27FC236}">
                <a16:creationId xmlns:a16="http://schemas.microsoft.com/office/drawing/2014/main" id="{E67DC82A-AEC0-0C3D-05B4-4485B4D5EF8A}"/>
              </a:ext>
            </a:extLst>
          </p:cNvPr>
          <p:cNvCxnSpPr>
            <a:cxnSpLocks/>
            <a:stCxn id="11" idx="0"/>
            <a:endCxn id="5" idx="1"/>
          </p:cNvCxnSpPr>
          <p:nvPr/>
        </p:nvCxnSpPr>
        <p:spPr>
          <a:xfrm rot="5400000" flipH="1" flipV="1">
            <a:off x="2038694" y="2460813"/>
            <a:ext cx="686465" cy="868125"/>
          </a:xfrm>
          <a:prstGeom prst="curvedConnector2">
            <a:avLst/>
          </a:prstGeom>
          <a:ln>
            <a:solidFill>
              <a:srgbClr val="05646D"/>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Connecteur : en arc 21">
            <a:extLst>
              <a:ext uri="{FF2B5EF4-FFF2-40B4-BE49-F238E27FC236}">
                <a16:creationId xmlns:a16="http://schemas.microsoft.com/office/drawing/2014/main" id="{94A34B85-9198-C137-8D96-503946F06595}"/>
              </a:ext>
            </a:extLst>
          </p:cNvPr>
          <p:cNvCxnSpPr>
            <a:cxnSpLocks/>
            <a:stCxn id="5" idx="3"/>
            <a:endCxn id="10" idx="0"/>
          </p:cNvCxnSpPr>
          <p:nvPr/>
        </p:nvCxnSpPr>
        <p:spPr>
          <a:xfrm>
            <a:off x="4240618" y="2551642"/>
            <a:ext cx="815098" cy="686464"/>
          </a:xfrm>
          <a:prstGeom prst="curvedConnector2">
            <a:avLst/>
          </a:prstGeom>
          <a:ln>
            <a:solidFill>
              <a:srgbClr val="05646D"/>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Connecteur : en arc 24">
            <a:extLst>
              <a:ext uri="{FF2B5EF4-FFF2-40B4-BE49-F238E27FC236}">
                <a16:creationId xmlns:a16="http://schemas.microsoft.com/office/drawing/2014/main" id="{83DA800D-9ABF-E7AF-C89A-2095A2AC59B1}"/>
              </a:ext>
            </a:extLst>
          </p:cNvPr>
          <p:cNvCxnSpPr>
            <a:cxnSpLocks/>
            <a:stCxn id="10" idx="2"/>
            <a:endCxn id="12" idx="3"/>
          </p:cNvCxnSpPr>
          <p:nvPr/>
        </p:nvCxnSpPr>
        <p:spPr>
          <a:xfrm rot="5400000">
            <a:off x="4304935" y="3999843"/>
            <a:ext cx="686465" cy="815098"/>
          </a:xfrm>
          <a:prstGeom prst="curvedConnector2">
            <a:avLst/>
          </a:prstGeom>
          <a:ln cap="rnd">
            <a:solidFill>
              <a:srgbClr val="05646D"/>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Connecteur droit avec flèche 28">
            <a:extLst>
              <a:ext uri="{FF2B5EF4-FFF2-40B4-BE49-F238E27FC236}">
                <a16:creationId xmlns:a16="http://schemas.microsoft.com/office/drawing/2014/main" id="{26DCFB99-6B0C-B80E-2F1E-9144B66F6004}"/>
              </a:ext>
            </a:extLst>
          </p:cNvPr>
          <p:cNvCxnSpPr>
            <a:cxnSpLocks/>
            <a:stCxn id="5" idx="2"/>
            <a:endCxn id="12" idx="0"/>
          </p:cNvCxnSpPr>
          <p:nvPr/>
        </p:nvCxnSpPr>
        <p:spPr>
          <a:xfrm>
            <a:off x="3528304" y="2964669"/>
            <a:ext cx="0" cy="1372929"/>
          </a:xfrm>
          <a:prstGeom prst="straightConnector1">
            <a:avLst/>
          </a:prstGeom>
          <a:ln>
            <a:solidFill>
              <a:srgbClr val="05646D"/>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DE4E7EBA-3ECC-E38D-0D06-755878249A20}"/>
              </a:ext>
            </a:extLst>
          </p:cNvPr>
          <p:cNvCxnSpPr>
            <a:cxnSpLocks/>
            <a:stCxn id="11" idx="3"/>
            <a:endCxn id="10" idx="1"/>
          </p:cNvCxnSpPr>
          <p:nvPr/>
        </p:nvCxnSpPr>
        <p:spPr>
          <a:xfrm flipV="1">
            <a:off x="2660178" y="3651133"/>
            <a:ext cx="1736253" cy="1"/>
          </a:xfrm>
          <a:prstGeom prst="straightConnector1">
            <a:avLst/>
          </a:prstGeom>
          <a:ln>
            <a:solidFill>
              <a:srgbClr val="05646D"/>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 name="ZoneTexte 3">
            <a:extLst>
              <a:ext uri="{FF2B5EF4-FFF2-40B4-BE49-F238E27FC236}">
                <a16:creationId xmlns:a16="http://schemas.microsoft.com/office/drawing/2014/main" id="{B23A1D9D-767D-39F2-FD50-4BF804E5CAE1}"/>
              </a:ext>
            </a:extLst>
          </p:cNvPr>
          <p:cNvSpPr txBox="1"/>
          <p:nvPr/>
        </p:nvSpPr>
        <p:spPr>
          <a:xfrm>
            <a:off x="6477000" y="2142064"/>
            <a:ext cx="5019675" cy="3046988"/>
          </a:xfrm>
          <a:prstGeom prst="rect">
            <a:avLst/>
          </a:prstGeom>
          <a:noFill/>
        </p:spPr>
        <p:txBody>
          <a:bodyPr wrap="square" rtlCol="0">
            <a:spAutoFit/>
          </a:bodyPr>
          <a:lstStyle/>
          <a:p>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health</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of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ecosystems</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on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which</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we</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and other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species</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depend</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is</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deteriorating</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more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rapidly</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than</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ever</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We</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are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eroding</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foundations</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of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our</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economies</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livelihood</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 and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quality</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of life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worldwide</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b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br>
            <a:endPar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Sir Robert Watson, chair of IPBES</a:t>
            </a:r>
          </a:p>
        </p:txBody>
      </p:sp>
    </p:spTree>
    <p:extLst>
      <p:ext uri="{BB962C8B-B14F-4D97-AF65-F5344CB8AC3E}">
        <p14:creationId xmlns:p14="http://schemas.microsoft.com/office/powerpoint/2010/main" val="39812443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A2861-4A15-746B-2CDF-B1D88DF0338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C57CDCE-656B-46E6-E1C2-363868027C70}"/>
              </a:ext>
            </a:extLst>
          </p:cNvPr>
          <p:cNvSpPr>
            <a:spLocks noGrp="1"/>
          </p:cNvSpPr>
          <p:nvPr>
            <p:ph type="title"/>
          </p:nvPr>
        </p:nvSpPr>
        <p:spPr>
          <a:xfrm>
            <a:off x="731838" y="537029"/>
            <a:ext cx="10515600" cy="616631"/>
          </a:xfrm>
        </p:spPr>
        <p:txBody>
          <a:bodyPr>
            <a:normAutofit/>
          </a:bodyPr>
          <a:lstStyle/>
          <a:p>
            <a:r>
              <a:rPr lang="fr-FR" sz="3200" dirty="0" err="1">
                <a:solidFill>
                  <a:srgbClr val="05646D"/>
                </a:solidFill>
              </a:rPr>
              <a:t>Managing</a:t>
            </a:r>
            <a:r>
              <a:rPr lang="fr-FR" sz="3200" dirty="0">
                <a:solidFill>
                  <a:srgbClr val="05646D"/>
                </a:solidFill>
              </a:rPr>
              <a:t> </a:t>
            </a:r>
            <a:r>
              <a:rPr lang="fr-FR" sz="3200" i="1" dirty="0">
                <a:solidFill>
                  <a:srgbClr val="05646D"/>
                </a:solidFill>
              </a:rPr>
              <a:t>in situ</a:t>
            </a:r>
            <a:r>
              <a:rPr lang="fr-FR" sz="3200" dirty="0">
                <a:solidFill>
                  <a:srgbClr val="05646D"/>
                </a:solidFill>
              </a:rPr>
              <a:t> population and dispersal flows</a:t>
            </a:r>
            <a:endParaRPr lang="fr-FR" sz="3200" dirty="0"/>
          </a:p>
        </p:txBody>
      </p:sp>
      <p:sp>
        <p:nvSpPr>
          <p:cNvPr id="4" name="Espace réservé de la date 3">
            <a:extLst>
              <a:ext uri="{FF2B5EF4-FFF2-40B4-BE49-F238E27FC236}">
                <a16:creationId xmlns:a16="http://schemas.microsoft.com/office/drawing/2014/main" id="{D3D39268-E776-81C3-F93C-F3F44FFAAAF3}"/>
              </a:ext>
            </a:extLst>
          </p:cNvPr>
          <p:cNvSpPr>
            <a:spLocks noGrp="1"/>
          </p:cNvSpPr>
          <p:nvPr>
            <p:ph type="dt" sz="half" idx="10"/>
          </p:nvPr>
        </p:nvSpPr>
        <p:spPr/>
        <p:txBody>
          <a:bodyPr/>
          <a:lstStyle/>
          <a:p>
            <a:r>
              <a:rPr lang="fr-FR"/>
              <a:t>Simon Jean – PhD Defense</a:t>
            </a:r>
            <a:endParaRPr lang="fr-FR" dirty="0"/>
          </a:p>
        </p:txBody>
      </p:sp>
      <p:sp>
        <p:nvSpPr>
          <p:cNvPr id="11" name="Espace réservé du contenu 2">
            <a:extLst>
              <a:ext uri="{FF2B5EF4-FFF2-40B4-BE49-F238E27FC236}">
                <a16:creationId xmlns:a16="http://schemas.microsoft.com/office/drawing/2014/main" id="{36F7E8B3-6DD9-5E60-B588-571334A55197}"/>
              </a:ext>
            </a:extLst>
          </p:cNvPr>
          <p:cNvSpPr>
            <a:spLocks noGrp="1"/>
          </p:cNvSpPr>
          <p:nvPr>
            <p:ph idx="1"/>
          </p:nvPr>
        </p:nvSpPr>
        <p:spPr>
          <a:xfrm>
            <a:off x="566738" y="3180339"/>
            <a:ext cx="4607704" cy="4417435"/>
          </a:xfrm>
        </p:spPr>
        <p:txBody>
          <a:bodyPr>
            <a:normAutofit/>
          </a:bodyPr>
          <a:lstStyle/>
          <a:p>
            <a:pPr marL="0" indent="0">
              <a:buNone/>
            </a:pPr>
            <a:endParaRPr lang="fr-FR" dirty="0"/>
          </a:p>
          <a:p>
            <a:pPr marL="0" indent="0">
              <a:buNone/>
            </a:pPr>
            <a:r>
              <a:rPr lang="fr-FR" dirty="0"/>
              <a:t>Intuition : spatial management arises from the spatial </a:t>
            </a:r>
            <a:r>
              <a:rPr lang="fr-FR" dirty="0" err="1"/>
              <a:t>heterogeneity</a:t>
            </a:r>
            <a:r>
              <a:rPr lang="fr-FR" dirty="0"/>
              <a:t> i.e. spatial arbitrage </a:t>
            </a:r>
            <a:r>
              <a:rPr lang="fr-FR" dirty="0" err="1"/>
              <a:t>opportunities</a:t>
            </a:r>
            <a:endParaRPr lang="fr-FR" dirty="0"/>
          </a:p>
        </p:txBody>
      </p:sp>
      <p:sp>
        <p:nvSpPr>
          <p:cNvPr id="13" name="Espace réservé du contenu 2">
            <a:extLst>
              <a:ext uri="{FF2B5EF4-FFF2-40B4-BE49-F238E27FC236}">
                <a16:creationId xmlns:a16="http://schemas.microsoft.com/office/drawing/2014/main" id="{09E9F6F3-0562-9EFB-B918-AD2784AFE598}"/>
              </a:ext>
            </a:extLst>
          </p:cNvPr>
          <p:cNvSpPr txBox="1">
            <a:spLocks/>
          </p:cNvSpPr>
          <p:nvPr/>
        </p:nvSpPr>
        <p:spPr>
          <a:xfrm>
            <a:off x="731837" y="1263794"/>
            <a:ext cx="10764837" cy="1490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dirty="0"/>
          </a:p>
        </p:txBody>
      </p:sp>
      <p:sp>
        <p:nvSpPr>
          <p:cNvPr id="14" name="Espace réservé du contenu 2">
            <a:extLst>
              <a:ext uri="{FF2B5EF4-FFF2-40B4-BE49-F238E27FC236}">
                <a16:creationId xmlns:a16="http://schemas.microsoft.com/office/drawing/2014/main" id="{19CE0A94-5155-EF9E-DA84-C83D2F40E365}"/>
              </a:ext>
            </a:extLst>
          </p:cNvPr>
          <p:cNvSpPr txBox="1">
            <a:spLocks/>
          </p:cNvSpPr>
          <p:nvPr/>
        </p:nvSpPr>
        <p:spPr>
          <a:xfrm>
            <a:off x="6888971" y="1783340"/>
            <a:ext cx="4607704" cy="1645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Espace réservé du contenu 2">
            <a:extLst>
              <a:ext uri="{FF2B5EF4-FFF2-40B4-BE49-F238E27FC236}">
                <a16:creationId xmlns:a16="http://schemas.microsoft.com/office/drawing/2014/main" id="{9FAAFB0C-D5AE-9519-231B-3910C549243A}"/>
              </a:ext>
            </a:extLst>
          </p:cNvPr>
          <p:cNvSpPr txBox="1">
            <a:spLocks/>
          </p:cNvSpPr>
          <p:nvPr/>
        </p:nvSpPr>
        <p:spPr>
          <a:xfrm>
            <a:off x="6114255" y="3180339"/>
            <a:ext cx="5382420" cy="441743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fr-FR" dirty="0"/>
              <a:t>Optimal management </a:t>
            </a:r>
            <a:r>
              <a:rPr lang="fr-FR" dirty="0" err="1"/>
              <a:t>involves</a:t>
            </a:r>
            <a:r>
              <a:rPr lang="fr-FR" dirty="0"/>
              <a:t> </a:t>
            </a:r>
            <a:r>
              <a:rPr lang="fr-FR" dirty="0" err="1"/>
              <a:t>fencing</a:t>
            </a:r>
            <a:r>
              <a:rPr lang="fr-FR" dirty="0"/>
              <a:t> only if </a:t>
            </a:r>
          </a:p>
          <a:p>
            <a:pPr lvl="1">
              <a:buFontTx/>
              <a:buChar char="-"/>
            </a:pPr>
            <a:r>
              <a:rPr lang="fr-FR" dirty="0" err="1"/>
              <a:t>difference</a:t>
            </a:r>
            <a:r>
              <a:rPr lang="fr-FR" dirty="0"/>
              <a:t> in costs, </a:t>
            </a:r>
          </a:p>
          <a:p>
            <a:pPr lvl="1">
              <a:buFontTx/>
              <a:buChar char="-"/>
            </a:pPr>
            <a:r>
              <a:rPr lang="fr-FR" dirty="0" err="1"/>
              <a:t>environmental</a:t>
            </a:r>
            <a:r>
              <a:rPr lang="fr-FR" dirty="0"/>
              <a:t> </a:t>
            </a:r>
            <a:r>
              <a:rPr lang="fr-FR" dirty="0" err="1"/>
              <a:t>characteristics</a:t>
            </a:r>
            <a:endParaRPr lang="fr-FR" dirty="0"/>
          </a:p>
          <a:p>
            <a:pPr lvl="1">
              <a:buFontTx/>
              <a:buChar char="-"/>
            </a:pPr>
            <a:r>
              <a:rPr lang="fr-FR" dirty="0" err="1"/>
              <a:t>Growth</a:t>
            </a:r>
            <a:endParaRPr lang="fr-FR" dirty="0"/>
          </a:p>
          <a:p>
            <a:pPr lvl="1">
              <a:buFontTx/>
              <a:buChar char="-"/>
            </a:pPr>
            <a:r>
              <a:rPr lang="fr-FR" dirty="0"/>
              <a:t>Cheap </a:t>
            </a:r>
            <a:r>
              <a:rPr lang="fr-FR" dirty="0" err="1"/>
              <a:t>fences</a:t>
            </a:r>
            <a:endParaRPr lang="fr-FR" dirty="0"/>
          </a:p>
          <a:p>
            <a:pPr>
              <a:buFontTx/>
              <a:buChar char="-"/>
            </a:pPr>
            <a:r>
              <a:rPr lang="fr-FR" dirty="0"/>
              <a:t>Otherwise no arbitrage</a:t>
            </a:r>
          </a:p>
          <a:p>
            <a:pPr lvl="1">
              <a:buFontTx/>
              <a:buChar char="-"/>
            </a:pPr>
            <a:endParaRPr lang="fr-FR" dirty="0"/>
          </a:p>
          <a:p>
            <a:pPr>
              <a:buFontTx/>
              <a:buChar char="-"/>
            </a:pPr>
            <a:r>
              <a:rPr lang="fr-FR" dirty="0"/>
              <a:t>Take 2 patches, A and B, </a:t>
            </a:r>
            <a:r>
              <a:rPr lang="fr-FR" dirty="0" err="1"/>
              <a:t>such</a:t>
            </a:r>
            <a:r>
              <a:rPr lang="fr-FR" dirty="0"/>
              <a:t> </a:t>
            </a:r>
            <a:r>
              <a:rPr lang="fr-FR" dirty="0" err="1"/>
              <a:t>that</a:t>
            </a:r>
            <a:r>
              <a:rPr lang="fr-FR" dirty="0"/>
              <a:t> control </a:t>
            </a:r>
            <a:r>
              <a:rPr lang="fr-FR" dirty="0" err="1"/>
              <a:t>is</a:t>
            </a:r>
            <a:r>
              <a:rPr lang="fr-FR" dirty="0"/>
              <a:t> </a:t>
            </a:r>
            <a:r>
              <a:rPr lang="fr-FR" dirty="0" err="1"/>
              <a:t>costlier</a:t>
            </a:r>
            <a:r>
              <a:rPr lang="fr-FR" dirty="0"/>
              <a:t> in A</a:t>
            </a:r>
          </a:p>
          <a:p>
            <a:pPr lvl="1">
              <a:buFontTx/>
              <a:buChar char="-"/>
            </a:pPr>
            <a:r>
              <a:rPr lang="fr-FR" dirty="0"/>
              <a:t>It </a:t>
            </a:r>
            <a:r>
              <a:rPr lang="fr-FR" dirty="0" err="1"/>
              <a:t>is</a:t>
            </a:r>
            <a:r>
              <a:rPr lang="fr-FR" dirty="0"/>
              <a:t> </a:t>
            </a:r>
            <a:r>
              <a:rPr lang="fr-FR" dirty="0" err="1"/>
              <a:t>worth</a:t>
            </a:r>
            <a:r>
              <a:rPr lang="fr-FR" dirty="0"/>
              <a:t> </a:t>
            </a:r>
            <a:r>
              <a:rPr lang="fr-FR" dirty="0" err="1"/>
              <a:t>fencing</a:t>
            </a:r>
            <a:r>
              <a:rPr lang="fr-FR" dirty="0"/>
              <a:t> in B only if what </a:t>
            </a:r>
            <a:r>
              <a:rPr lang="fr-FR" dirty="0" err="1"/>
              <a:t>remains</a:t>
            </a:r>
            <a:r>
              <a:rPr lang="fr-FR" dirty="0"/>
              <a:t> in B </a:t>
            </a:r>
            <a:r>
              <a:rPr lang="fr-FR" dirty="0" err="1"/>
              <a:t>is</a:t>
            </a:r>
            <a:r>
              <a:rPr lang="fr-FR" dirty="0"/>
              <a:t> </a:t>
            </a:r>
            <a:r>
              <a:rPr lang="fr-FR" dirty="0" err="1"/>
              <a:t>larger</a:t>
            </a:r>
            <a:r>
              <a:rPr lang="fr-FR" dirty="0"/>
              <a:t> </a:t>
            </a:r>
            <a:r>
              <a:rPr lang="fr-FR" dirty="0" err="1"/>
              <a:t>than</a:t>
            </a:r>
            <a:r>
              <a:rPr lang="fr-FR" dirty="0"/>
              <a:t> what </a:t>
            </a:r>
            <a:r>
              <a:rPr lang="fr-FR" dirty="0" err="1"/>
              <a:t>remains</a:t>
            </a:r>
            <a:r>
              <a:rPr lang="fr-FR" dirty="0"/>
              <a:t> in A</a:t>
            </a:r>
          </a:p>
          <a:p>
            <a:pPr lvl="1">
              <a:buFontTx/>
              <a:buChar char="-"/>
            </a:pPr>
            <a:r>
              <a:rPr lang="fr-FR" dirty="0"/>
              <a:t>Otherwise, </a:t>
            </a:r>
            <a:r>
              <a:rPr lang="fr-FR" dirty="0" err="1"/>
              <a:t>increase</a:t>
            </a:r>
            <a:r>
              <a:rPr lang="fr-FR" dirty="0"/>
              <a:t> in costs</a:t>
            </a:r>
          </a:p>
          <a:p>
            <a:pPr>
              <a:buFontTx/>
              <a:buChar char="-"/>
            </a:pPr>
            <a:endParaRPr lang="fr-FR" dirty="0"/>
          </a:p>
          <a:p>
            <a:pPr>
              <a:buFontTx/>
              <a:buChar char="-"/>
            </a:pPr>
            <a:endParaRPr lang="fr-FR" dirty="0"/>
          </a:p>
        </p:txBody>
      </p:sp>
      <p:sp>
        <p:nvSpPr>
          <p:cNvPr id="27" name="ZoneTexte 26">
            <a:extLst>
              <a:ext uri="{FF2B5EF4-FFF2-40B4-BE49-F238E27FC236}">
                <a16:creationId xmlns:a16="http://schemas.microsoft.com/office/drawing/2014/main" id="{E4A5BA11-1A3B-740F-F748-B9CA05F404E9}"/>
              </a:ext>
            </a:extLst>
          </p:cNvPr>
          <p:cNvSpPr txBox="1"/>
          <p:nvPr/>
        </p:nvSpPr>
        <p:spPr>
          <a:xfrm>
            <a:off x="695325" y="1172165"/>
            <a:ext cx="10764837" cy="461665"/>
          </a:xfrm>
          <a:prstGeom prst="rect">
            <a:avLst/>
          </a:prstGeom>
          <a:noFill/>
        </p:spPr>
        <p:txBody>
          <a:bodyPr wrap="square">
            <a:spAutoFit/>
          </a:bodyPr>
          <a:lstStyle/>
          <a:p>
            <a:pPr marL="0" indent="0">
              <a:buNone/>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Question : </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what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is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the non-</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coordinated</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more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realistic</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way the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species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will</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be</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managed</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a:t>
            </a:r>
          </a:p>
        </p:txBody>
      </p:sp>
      <p:sp>
        <p:nvSpPr>
          <p:cNvPr id="28" name="ZoneTexte 27">
            <a:extLst>
              <a:ext uri="{FF2B5EF4-FFF2-40B4-BE49-F238E27FC236}">
                <a16:creationId xmlns:a16="http://schemas.microsoft.com/office/drawing/2014/main" id="{634CB611-93F0-BD7B-145D-60AF505BB900}"/>
              </a:ext>
            </a:extLst>
          </p:cNvPr>
          <p:cNvSpPr txBox="1"/>
          <p:nvPr/>
        </p:nvSpPr>
        <p:spPr>
          <a:xfrm>
            <a:off x="731838" y="1919516"/>
            <a:ext cx="11041062" cy="830997"/>
          </a:xfrm>
          <a:prstGeom prst="rect">
            <a:avLst/>
          </a:prstGeom>
          <a:noFill/>
        </p:spPr>
        <p:txBody>
          <a:bodyPr wrap="square">
            <a:spAutoFit/>
          </a:bodyPr>
          <a:lstStyle/>
          <a:p>
            <a:r>
              <a:rPr lang="fr-FR" sz="2400" dirty="0">
                <a:latin typeface="Roboto Condensed" panose="02000000000000000000" pitchFamily="2" charset="0"/>
                <a:ea typeface="Roboto Condensed" panose="02000000000000000000" pitchFamily="2" charset="0"/>
                <a:cs typeface="Roboto Condensed" panose="02000000000000000000" pitchFamily="2" charset="0"/>
              </a:rPr>
              <a:t>Methods :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dynamic</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two patch model of a mobile nuisance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species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which</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grows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and disperses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according</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to control and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fencing</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decisions</a:t>
            </a:r>
            <a:endPar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9" name="Rectangle 28">
            <a:extLst>
              <a:ext uri="{FF2B5EF4-FFF2-40B4-BE49-F238E27FC236}">
                <a16:creationId xmlns:a16="http://schemas.microsoft.com/office/drawing/2014/main" id="{DDAD54BB-2343-A3F5-84E7-982423BDDF93}"/>
              </a:ext>
            </a:extLst>
          </p:cNvPr>
          <p:cNvSpPr/>
          <p:nvPr/>
        </p:nvSpPr>
        <p:spPr>
          <a:xfrm>
            <a:off x="670719" y="1105299"/>
            <a:ext cx="11163300" cy="747352"/>
          </a:xfrm>
          <a:prstGeom prst="rect">
            <a:avLst/>
          </a:prstGeom>
          <a:solidFill>
            <a:schemeClr val="bg1">
              <a:alpha val="5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08BDFB3F-900F-0DCA-7C6E-6BF380041CAA}"/>
              </a:ext>
            </a:extLst>
          </p:cNvPr>
          <p:cNvSpPr/>
          <p:nvPr/>
        </p:nvSpPr>
        <p:spPr>
          <a:xfrm>
            <a:off x="584200" y="1958880"/>
            <a:ext cx="11163300" cy="834363"/>
          </a:xfrm>
          <a:prstGeom prst="rect">
            <a:avLst/>
          </a:prstGeom>
          <a:solidFill>
            <a:schemeClr val="bg1">
              <a:alpha val="5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962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2C77-9D34-3DBA-6EA0-7C3247CC6D3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0F0B6B-692A-B1C9-7EA2-D1552782B727}"/>
              </a:ext>
            </a:extLst>
          </p:cNvPr>
          <p:cNvSpPr>
            <a:spLocks noGrp="1"/>
          </p:cNvSpPr>
          <p:nvPr>
            <p:ph type="title"/>
          </p:nvPr>
        </p:nvSpPr>
        <p:spPr>
          <a:xfrm>
            <a:off x="731838" y="537029"/>
            <a:ext cx="10515600" cy="616631"/>
          </a:xfrm>
        </p:spPr>
        <p:txBody>
          <a:bodyPr>
            <a:normAutofit/>
          </a:bodyPr>
          <a:lstStyle/>
          <a:p>
            <a:r>
              <a:rPr lang="fr-FR" sz="3200" dirty="0" err="1">
                <a:solidFill>
                  <a:srgbClr val="05646D"/>
                </a:solidFill>
              </a:rPr>
              <a:t>Managing</a:t>
            </a:r>
            <a:r>
              <a:rPr lang="fr-FR" sz="3200" dirty="0">
                <a:solidFill>
                  <a:srgbClr val="05646D"/>
                </a:solidFill>
              </a:rPr>
              <a:t> </a:t>
            </a:r>
            <a:r>
              <a:rPr lang="fr-FR" sz="3200" i="1" dirty="0">
                <a:solidFill>
                  <a:srgbClr val="05646D"/>
                </a:solidFill>
              </a:rPr>
              <a:t>in situ</a:t>
            </a:r>
            <a:r>
              <a:rPr lang="fr-FR" sz="3200" dirty="0">
                <a:solidFill>
                  <a:srgbClr val="05646D"/>
                </a:solidFill>
              </a:rPr>
              <a:t> population and dispersal flows</a:t>
            </a:r>
            <a:endParaRPr lang="fr-FR" sz="3200" dirty="0"/>
          </a:p>
        </p:txBody>
      </p:sp>
      <p:sp>
        <p:nvSpPr>
          <p:cNvPr id="4" name="Espace réservé de la date 3">
            <a:extLst>
              <a:ext uri="{FF2B5EF4-FFF2-40B4-BE49-F238E27FC236}">
                <a16:creationId xmlns:a16="http://schemas.microsoft.com/office/drawing/2014/main" id="{871FC16E-35A4-FA43-B224-B0EC65CF8293}"/>
              </a:ext>
            </a:extLst>
          </p:cNvPr>
          <p:cNvSpPr>
            <a:spLocks noGrp="1"/>
          </p:cNvSpPr>
          <p:nvPr>
            <p:ph type="dt" sz="half" idx="10"/>
          </p:nvPr>
        </p:nvSpPr>
        <p:spPr/>
        <p:txBody>
          <a:bodyPr/>
          <a:lstStyle/>
          <a:p>
            <a:r>
              <a:rPr lang="fr-FR"/>
              <a:t>Simon Jean – PhD Defense</a:t>
            </a:r>
            <a:endParaRPr lang="fr-FR" dirty="0"/>
          </a:p>
        </p:txBody>
      </p:sp>
      <p:sp>
        <p:nvSpPr>
          <p:cNvPr id="3" name="Espace réservé du contenu 2">
            <a:extLst>
              <a:ext uri="{FF2B5EF4-FFF2-40B4-BE49-F238E27FC236}">
                <a16:creationId xmlns:a16="http://schemas.microsoft.com/office/drawing/2014/main" id="{AA0B57A1-F1D8-2360-E2ED-482F00A8DEA8}"/>
              </a:ext>
            </a:extLst>
          </p:cNvPr>
          <p:cNvSpPr txBox="1">
            <a:spLocks/>
          </p:cNvSpPr>
          <p:nvPr/>
        </p:nvSpPr>
        <p:spPr>
          <a:xfrm>
            <a:off x="731838" y="1346663"/>
            <a:ext cx="4607704" cy="4854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latin typeface="Roboto Condensed" panose="02000000000000000000" pitchFamily="2" charset="0"/>
                <a:ea typeface="Roboto Condensed" panose="02000000000000000000" pitchFamily="2" charset="0"/>
                <a:cs typeface="Roboto Condensed" panose="02000000000000000000" pitchFamily="2" charset="0"/>
              </a:rPr>
              <a:t>What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is</a:t>
            </a:r>
            <a:r>
              <a:rPr lang="fr-FR" dirty="0">
                <a:latin typeface="Roboto Condensed" panose="02000000000000000000" pitchFamily="2" charset="0"/>
                <a:ea typeface="Roboto Condensed" panose="02000000000000000000" pitchFamily="2" charset="0"/>
                <a:cs typeface="Roboto Condensed" panose="02000000000000000000" pitchFamily="2" charset="0"/>
              </a:rPr>
              <a:t> a non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coordinated</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realistic</a:t>
            </a:r>
            <a:r>
              <a:rPr lang="fr-FR" dirty="0">
                <a:latin typeface="Roboto Condensed" panose="02000000000000000000" pitchFamily="2" charset="0"/>
                <a:ea typeface="Roboto Condensed" panose="02000000000000000000" pitchFamily="2" charset="0"/>
                <a:cs typeface="Roboto Condensed" panose="02000000000000000000" pitchFamily="2" charset="0"/>
              </a:rPr>
              <a:t> way to manage?</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Intuition : </a:t>
            </a:r>
          </a:p>
          <a:p>
            <a:pPr>
              <a:buFontTx/>
              <a:buChar char="-"/>
            </a:pPr>
            <a:r>
              <a:rPr lang="fr-FR" dirty="0"/>
              <a:t>When the </a:t>
            </a:r>
            <a:r>
              <a:rPr lang="fr-FR" dirty="0" err="1"/>
              <a:t>bads</a:t>
            </a:r>
            <a:r>
              <a:rPr lang="fr-FR" dirty="0"/>
              <a:t> disperse, </a:t>
            </a:r>
            <a:r>
              <a:rPr lang="fr-FR" dirty="0" err="1"/>
              <a:t>there</a:t>
            </a:r>
            <a:r>
              <a:rPr lang="fr-FR" dirty="0"/>
              <a:t> </a:t>
            </a:r>
            <a:r>
              <a:rPr lang="fr-FR" dirty="0" err="1"/>
              <a:t>is</a:t>
            </a:r>
            <a:r>
              <a:rPr lang="fr-FR" dirty="0"/>
              <a:t> </a:t>
            </a:r>
            <a:r>
              <a:rPr lang="fr-FR" dirty="0" err="1"/>
              <a:t>under</a:t>
            </a:r>
            <a:r>
              <a:rPr lang="fr-FR" dirty="0"/>
              <a:t> control due to spatial </a:t>
            </a:r>
            <a:r>
              <a:rPr lang="fr-FR" dirty="0" err="1"/>
              <a:t>externality</a:t>
            </a:r>
            <a:endParaRPr lang="fr-FR" dirty="0"/>
          </a:p>
          <a:p>
            <a:pPr>
              <a:buFontTx/>
              <a:buChar char="-"/>
            </a:pPr>
            <a:r>
              <a:rPr lang="fr-FR" dirty="0"/>
              <a:t>Fences </a:t>
            </a:r>
            <a:r>
              <a:rPr lang="fr-FR" dirty="0" err="1"/>
              <a:t>allow</a:t>
            </a:r>
            <a:r>
              <a:rPr lang="fr-FR" dirty="0"/>
              <a:t> to avoid dispersion, </a:t>
            </a:r>
            <a:r>
              <a:rPr lang="fr-FR" dirty="0" err="1"/>
              <a:t>thus</a:t>
            </a:r>
            <a:r>
              <a:rPr lang="fr-FR" dirty="0"/>
              <a:t> </a:t>
            </a:r>
            <a:r>
              <a:rPr lang="fr-FR" dirty="0" err="1"/>
              <a:t>resolving</a:t>
            </a:r>
            <a:r>
              <a:rPr lang="fr-FR" dirty="0"/>
              <a:t> the </a:t>
            </a:r>
            <a:r>
              <a:rPr lang="fr-FR" dirty="0" err="1"/>
              <a:t>externality</a:t>
            </a:r>
            <a:endParaRPr lang="fr-FR" dirty="0"/>
          </a:p>
        </p:txBody>
      </p:sp>
      <p:sp>
        <p:nvSpPr>
          <p:cNvPr id="5" name="Espace réservé du contenu 2">
            <a:extLst>
              <a:ext uri="{FF2B5EF4-FFF2-40B4-BE49-F238E27FC236}">
                <a16:creationId xmlns:a16="http://schemas.microsoft.com/office/drawing/2014/main" id="{FE606E62-B310-52AE-A7A8-A40F932453AC}"/>
              </a:ext>
            </a:extLst>
          </p:cNvPr>
          <p:cNvSpPr txBox="1">
            <a:spLocks/>
          </p:cNvSpPr>
          <p:nvPr/>
        </p:nvSpPr>
        <p:spPr>
          <a:xfrm>
            <a:off x="6924993" y="1346663"/>
            <a:ext cx="4607704" cy="4854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Take two patch </a:t>
            </a:r>
            <a:r>
              <a:rPr lang="fr-FR" dirty="0" err="1"/>
              <a:t>identical</a:t>
            </a:r>
            <a:r>
              <a:rPr lang="fr-FR" dirty="0"/>
              <a:t> patches:</a:t>
            </a:r>
          </a:p>
          <a:p>
            <a:pPr>
              <a:buFontTx/>
              <a:buChar char="-"/>
            </a:pPr>
            <a:r>
              <a:rPr lang="fr-FR" dirty="0" err="1"/>
              <a:t>Each</a:t>
            </a:r>
            <a:r>
              <a:rPr lang="fr-FR" dirty="0"/>
              <a:t> </a:t>
            </a:r>
            <a:r>
              <a:rPr lang="fr-FR" dirty="0" err="1"/>
              <a:t>landowner</a:t>
            </a:r>
            <a:r>
              <a:rPr lang="fr-FR" dirty="0"/>
              <a:t> has an </a:t>
            </a:r>
            <a:r>
              <a:rPr lang="fr-FR" dirty="0" err="1"/>
              <a:t>interest</a:t>
            </a:r>
            <a:r>
              <a:rPr lang="fr-FR" dirty="0"/>
              <a:t> in </a:t>
            </a:r>
            <a:r>
              <a:rPr lang="fr-FR" dirty="0" err="1"/>
              <a:t>fencing</a:t>
            </a:r>
            <a:r>
              <a:rPr lang="fr-FR" dirty="0"/>
              <a:t> to avoid </a:t>
            </a:r>
            <a:r>
              <a:rPr lang="fr-FR" dirty="0" err="1"/>
              <a:t>inflow</a:t>
            </a:r>
            <a:r>
              <a:rPr lang="fr-FR" dirty="0"/>
              <a:t> from the </a:t>
            </a:r>
            <a:r>
              <a:rPr lang="fr-FR" dirty="0" err="1"/>
              <a:t>neighbor</a:t>
            </a:r>
            <a:endParaRPr lang="fr-FR" dirty="0"/>
          </a:p>
          <a:p>
            <a:pPr>
              <a:buFontTx/>
              <a:buChar char="-"/>
            </a:pPr>
            <a:r>
              <a:rPr lang="fr-FR" dirty="0"/>
              <a:t>Equilibrium </a:t>
            </a:r>
            <a:r>
              <a:rPr lang="fr-FR" dirty="0" err="1"/>
              <a:t>is</a:t>
            </a:r>
            <a:r>
              <a:rPr lang="fr-FR" dirty="0"/>
              <a:t> positive </a:t>
            </a:r>
            <a:r>
              <a:rPr lang="fr-FR" dirty="0" err="1"/>
              <a:t>fencing</a:t>
            </a:r>
            <a:r>
              <a:rPr lang="fr-FR" dirty="0"/>
              <a:t> </a:t>
            </a:r>
            <a:r>
              <a:rPr lang="fr-FR" dirty="0" err="1"/>
              <a:t>everywhere</a:t>
            </a:r>
            <a:endParaRPr lang="fr-FR" dirty="0"/>
          </a:p>
          <a:p>
            <a:pPr marL="0" indent="0">
              <a:buNone/>
            </a:pPr>
            <a:endParaRPr lang="fr-FR" dirty="0"/>
          </a:p>
          <a:p>
            <a:pPr marL="0" indent="0">
              <a:buNone/>
            </a:pPr>
            <a:r>
              <a:rPr lang="fr-FR" dirty="0"/>
              <a:t>In </a:t>
            </a:r>
            <a:r>
              <a:rPr lang="fr-FR" dirty="0" err="1"/>
              <a:t>this</a:t>
            </a:r>
            <a:r>
              <a:rPr lang="fr-FR" dirty="0"/>
              <a:t> case, </a:t>
            </a:r>
            <a:r>
              <a:rPr lang="fr-FR" dirty="0" err="1"/>
              <a:t>there</a:t>
            </a:r>
            <a:r>
              <a:rPr lang="fr-FR" dirty="0"/>
              <a:t> </a:t>
            </a:r>
            <a:r>
              <a:rPr lang="fr-FR" dirty="0" err="1"/>
              <a:t>is</a:t>
            </a:r>
            <a:r>
              <a:rPr lang="fr-FR" dirty="0"/>
              <a:t> no </a:t>
            </a:r>
            <a:r>
              <a:rPr lang="fr-FR" dirty="0" err="1"/>
              <a:t>externality</a:t>
            </a:r>
            <a:r>
              <a:rPr lang="fr-FR" dirty="0"/>
              <a:t>, but </a:t>
            </a:r>
            <a:r>
              <a:rPr lang="fr-FR" dirty="0" err="1"/>
              <a:t>inefficiency</a:t>
            </a:r>
            <a:r>
              <a:rPr lang="fr-FR" dirty="0"/>
              <a:t> from a collective perspective</a:t>
            </a:r>
          </a:p>
        </p:txBody>
      </p:sp>
    </p:spTree>
    <p:extLst>
      <p:ext uri="{BB962C8B-B14F-4D97-AF65-F5344CB8AC3E}">
        <p14:creationId xmlns:p14="http://schemas.microsoft.com/office/powerpoint/2010/main" val="42313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015DB-60D5-1920-8E03-5FEC05E03D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A63C7CF-157D-618D-6F73-07FCB1BDC014}"/>
              </a:ext>
            </a:extLst>
          </p:cNvPr>
          <p:cNvSpPr>
            <a:spLocks noGrp="1"/>
          </p:cNvSpPr>
          <p:nvPr>
            <p:ph type="title"/>
          </p:nvPr>
        </p:nvSpPr>
        <p:spPr>
          <a:xfrm>
            <a:off x="731838" y="537029"/>
            <a:ext cx="10515600" cy="616631"/>
          </a:xfrm>
        </p:spPr>
        <p:txBody>
          <a:bodyPr>
            <a:normAutofit/>
          </a:bodyPr>
          <a:lstStyle/>
          <a:p>
            <a:r>
              <a:rPr lang="fr-FR" sz="3200" dirty="0">
                <a:solidFill>
                  <a:srgbClr val="05646D"/>
                </a:solidFill>
              </a:rPr>
              <a:t>Conclusions and take homes</a:t>
            </a:r>
            <a:endParaRPr lang="fr-FR" sz="3200" dirty="0"/>
          </a:p>
        </p:txBody>
      </p:sp>
      <p:sp>
        <p:nvSpPr>
          <p:cNvPr id="4" name="Espace réservé de la date 3">
            <a:extLst>
              <a:ext uri="{FF2B5EF4-FFF2-40B4-BE49-F238E27FC236}">
                <a16:creationId xmlns:a16="http://schemas.microsoft.com/office/drawing/2014/main" id="{7F4C7A25-AF4B-AE7E-F55C-22C80FB62E6D}"/>
              </a:ext>
            </a:extLst>
          </p:cNvPr>
          <p:cNvSpPr>
            <a:spLocks noGrp="1"/>
          </p:cNvSpPr>
          <p:nvPr>
            <p:ph type="dt" sz="half" idx="10"/>
          </p:nvPr>
        </p:nvSpPr>
        <p:spPr/>
        <p:txBody>
          <a:bodyPr/>
          <a:lstStyle/>
          <a:p>
            <a:r>
              <a:rPr lang="fr-FR"/>
              <a:t>Simon Jean – PhD Defense</a:t>
            </a:r>
            <a:endParaRPr lang="fr-FR" dirty="0"/>
          </a:p>
        </p:txBody>
      </p:sp>
      <p:sp>
        <p:nvSpPr>
          <p:cNvPr id="3" name="Espace réservé du contenu 2">
            <a:extLst>
              <a:ext uri="{FF2B5EF4-FFF2-40B4-BE49-F238E27FC236}">
                <a16:creationId xmlns:a16="http://schemas.microsoft.com/office/drawing/2014/main" id="{5C77E906-A0C9-E84A-A41C-2034619257C9}"/>
              </a:ext>
            </a:extLst>
          </p:cNvPr>
          <p:cNvSpPr txBox="1">
            <a:spLocks/>
          </p:cNvSpPr>
          <p:nvPr/>
        </p:nvSpPr>
        <p:spPr>
          <a:xfrm>
            <a:off x="731837" y="1346663"/>
            <a:ext cx="10764837" cy="37206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Dispersal of </a:t>
            </a:r>
            <a:r>
              <a:rPr lang="fr-FR" dirty="0" err="1"/>
              <a:t>species</a:t>
            </a:r>
            <a:r>
              <a:rPr lang="fr-FR" dirty="0"/>
              <a:t> (also) </a:t>
            </a:r>
            <a:r>
              <a:rPr lang="fr-FR" dirty="0" err="1"/>
              <a:t>results</a:t>
            </a:r>
            <a:r>
              <a:rPr lang="fr-FR" dirty="0"/>
              <a:t> from </a:t>
            </a:r>
            <a:r>
              <a:rPr lang="fr-FR" dirty="0" err="1"/>
              <a:t>economic</a:t>
            </a:r>
            <a:r>
              <a:rPr lang="fr-FR" dirty="0"/>
              <a:t> </a:t>
            </a:r>
            <a:r>
              <a:rPr lang="fr-FR" dirty="0" err="1"/>
              <a:t>decisions</a:t>
            </a:r>
            <a:endParaRPr lang="fr-FR" dirty="0"/>
          </a:p>
          <a:p>
            <a:endParaRPr lang="fr-FR" dirty="0"/>
          </a:p>
          <a:p>
            <a:r>
              <a:rPr lang="fr-FR" dirty="0"/>
              <a:t>Optimal spatial planning for </a:t>
            </a:r>
            <a:r>
              <a:rPr lang="fr-FR" dirty="0" err="1"/>
              <a:t>economic</a:t>
            </a:r>
            <a:r>
              <a:rPr lang="fr-FR" dirty="0"/>
              <a:t> </a:t>
            </a:r>
            <a:r>
              <a:rPr lang="fr-FR" dirty="0" err="1"/>
              <a:t>bads</a:t>
            </a:r>
            <a:r>
              <a:rPr lang="fr-FR" dirty="0"/>
              <a:t> can </a:t>
            </a:r>
            <a:r>
              <a:rPr lang="fr-FR" dirty="0" err="1"/>
              <a:t>leverage</a:t>
            </a:r>
            <a:r>
              <a:rPr lang="fr-FR" dirty="0"/>
              <a:t> spatial arbitrage </a:t>
            </a:r>
            <a:r>
              <a:rPr lang="fr-FR" dirty="0" err="1"/>
              <a:t>opportunities</a:t>
            </a:r>
            <a:r>
              <a:rPr lang="fr-FR" dirty="0"/>
              <a:t> </a:t>
            </a:r>
            <a:r>
              <a:rPr lang="fr-FR" dirty="0" err="1"/>
              <a:t>stemming</a:t>
            </a:r>
            <a:r>
              <a:rPr lang="fr-FR" dirty="0"/>
              <a:t> from </a:t>
            </a:r>
            <a:r>
              <a:rPr lang="fr-FR" dirty="0" err="1"/>
              <a:t>numerous</a:t>
            </a:r>
            <a:r>
              <a:rPr lang="fr-FR" dirty="0"/>
              <a:t> sources of </a:t>
            </a:r>
            <a:r>
              <a:rPr lang="fr-FR" dirty="0" err="1"/>
              <a:t>heterogeneity</a:t>
            </a:r>
            <a:endParaRPr lang="fr-FR" dirty="0"/>
          </a:p>
          <a:p>
            <a:endParaRPr lang="fr-FR" dirty="0"/>
          </a:p>
          <a:p>
            <a:r>
              <a:rPr lang="fr-FR" dirty="0"/>
              <a:t>However, </a:t>
            </a:r>
            <a:r>
              <a:rPr lang="fr-FR" dirty="0" err="1"/>
              <a:t>decentralized</a:t>
            </a:r>
            <a:r>
              <a:rPr lang="fr-FR" dirty="0"/>
              <a:t> </a:t>
            </a:r>
            <a:r>
              <a:rPr lang="fr-FR" dirty="0" err="1"/>
              <a:t>decision</a:t>
            </a:r>
            <a:r>
              <a:rPr lang="fr-FR" dirty="0"/>
              <a:t> </a:t>
            </a:r>
            <a:r>
              <a:rPr lang="fr-FR" dirty="0" err="1"/>
              <a:t>may</a:t>
            </a:r>
            <a:r>
              <a:rPr lang="fr-FR" dirty="0"/>
              <a:t> result in suboptimal </a:t>
            </a:r>
            <a:r>
              <a:rPr lang="fr-FR" dirty="0" err="1"/>
              <a:t>connectivity</a:t>
            </a:r>
            <a:r>
              <a:rPr lang="fr-FR" dirty="0"/>
              <a:t> </a:t>
            </a:r>
            <a:r>
              <a:rPr lang="fr-FR" dirty="0" err="1"/>
              <a:t>degradation</a:t>
            </a:r>
            <a:endParaRPr lang="fr-FR" dirty="0"/>
          </a:p>
          <a:p>
            <a:endParaRPr lang="fr-FR" dirty="0"/>
          </a:p>
          <a:p>
            <a:r>
              <a:rPr lang="fr-FR" dirty="0" err="1"/>
              <a:t>Opening</a:t>
            </a:r>
            <a:r>
              <a:rPr lang="fr-FR" dirty="0"/>
              <a:t> room for coordination </a:t>
            </a:r>
            <a:r>
              <a:rPr lang="fr-FR" dirty="0" err="1"/>
              <a:t>devices</a:t>
            </a:r>
            <a:r>
              <a:rPr lang="fr-FR" dirty="0"/>
              <a:t> and </a:t>
            </a:r>
            <a:r>
              <a:rPr lang="fr-FR" dirty="0" err="1"/>
              <a:t>policies</a:t>
            </a:r>
            <a:endParaRPr lang="fr-FR" dirty="0"/>
          </a:p>
        </p:txBody>
      </p:sp>
      <p:sp>
        <p:nvSpPr>
          <p:cNvPr id="7" name="ZoneTexte 6">
            <a:extLst>
              <a:ext uri="{FF2B5EF4-FFF2-40B4-BE49-F238E27FC236}">
                <a16:creationId xmlns:a16="http://schemas.microsoft.com/office/drawing/2014/main" id="{6A75D549-1B35-B0B7-1EC8-118A4FACB2F8}"/>
              </a:ext>
            </a:extLst>
          </p:cNvPr>
          <p:cNvSpPr txBox="1"/>
          <p:nvPr/>
        </p:nvSpPr>
        <p:spPr>
          <a:xfrm>
            <a:off x="1379538" y="5689137"/>
            <a:ext cx="7073900" cy="369332"/>
          </a:xfrm>
          <a:prstGeom prst="rect">
            <a:avLst/>
          </a:prstGeom>
          <a:noFill/>
        </p:spPr>
        <p:txBody>
          <a:bodyPr wrap="square">
            <a:spAutoFit/>
          </a:bodyPr>
          <a:lstStyle/>
          <a:p>
            <a:pPr marL="457200" lvl="1" indent="0">
              <a:buNone/>
            </a:pPr>
            <a:r>
              <a:rPr lang="fr-FR" sz="1800" dirty="0">
                <a:latin typeface="Roboto Condensed" panose="02000000000000000000" pitchFamily="2" charset="0"/>
                <a:ea typeface="Roboto Condensed" panose="02000000000000000000" pitchFamily="2" charset="0"/>
                <a:cs typeface="Roboto Condensed" panose="02000000000000000000" pitchFamily="2" charset="0"/>
              </a:rPr>
              <a:t>Fences – the economics of </a:t>
            </a:r>
            <a:r>
              <a:rPr lang="fr-FR" sz="1800" dirty="0" err="1">
                <a:latin typeface="Roboto Condensed" panose="02000000000000000000" pitchFamily="2" charset="0"/>
                <a:ea typeface="Roboto Condensed" panose="02000000000000000000" pitchFamily="2" charset="0"/>
                <a:cs typeface="Roboto Condensed" panose="02000000000000000000" pitchFamily="2" charset="0"/>
              </a:rPr>
              <a:t>connectivity</a:t>
            </a:r>
            <a:r>
              <a:rPr lang="fr-FR" sz="1800" dirty="0">
                <a:latin typeface="Roboto Condensed" panose="02000000000000000000" pitchFamily="2" charset="0"/>
                <a:ea typeface="Roboto Condensed" panose="02000000000000000000" pitchFamily="2" charset="0"/>
                <a:cs typeface="Roboto Condensed" panose="02000000000000000000" pitchFamily="2" charset="0"/>
              </a:rPr>
              <a:t> in spatial </a:t>
            </a:r>
            <a:r>
              <a:rPr lang="fr-FR" sz="1800" dirty="0" err="1">
                <a:latin typeface="Roboto Condensed" panose="02000000000000000000" pitchFamily="2" charset="0"/>
                <a:ea typeface="Roboto Condensed" panose="02000000000000000000" pitchFamily="2" charset="0"/>
                <a:cs typeface="Roboto Condensed" panose="02000000000000000000" pitchFamily="2" charset="0"/>
              </a:rPr>
              <a:t>renewable</a:t>
            </a:r>
            <a:r>
              <a:rPr lang="fr-FR" sz="18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1800" dirty="0" err="1">
                <a:latin typeface="Roboto Condensed" panose="02000000000000000000" pitchFamily="2" charset="0"/>
                <a:ea typeface="Roboto Condensed" panose="02000000000000000000" pitchFamily="2" charset="0"/>
                <a:cs typeface="Roboto Condensed" panose="02000000000000000000" pitchFamily="2" charset="0"/>
              </a:rPr>
              <a:t>resources</a:t>
            </a:r>
            <a:endParaRPr lang="fr-FR" sz="18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8" name="Graphique 7" descr="Pelleteuse avec un remplissage uni">
            <a:extLst>
              <a:ext uri="{FF2B5EF4-FFF2-40B4-BE49-F238E27FC236}">
                <a16:creationId xmlns:a16="http://schemas.microsoft.com/office/drawing/2014/main" id="{CAF3E8F6-8D81-4899-8832-D4A1FB32A7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828" y="5493068"/>
            <a:ext cx="693419" cy="693419"/>
          </a:xfrm>
          <a:prstGeom prst="rect">
            <a:avLst/>
          </a:prstGeom>
        </p:spPr>
      </p:pic>
    </p:spTree>
    <p:extLst>
      <p:ext uri="{BB962C8B-B14F-4D97-AF65-F5344CB8AC3E}">
        <p14:creationId xmlns:p14="http://schemas.microsoft.com/office/powerpoint/2010/main" val="20660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646D"/>
        </a:solidFill>
        <a:effectLst/>
      </p:bgPr>
    </p:bg>
    <p:spTree>
      <p:nvGrpSpPr>
        <p:cNvPr id="1" name="">
          <a:extLst>
            <a:ext uri="{FF2B5EF4-FFF2-40B4-BE49-F238E27FC236}">
              <a16:creationId xmlns:a16="http://schemas.microsoft.com/office/drawing/2014/main" id="{0654FF85-6F65-FDE1-6A8C-E3A6227B4615}"/>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5F73E1-36CD-943B-211B-A15CF23A41CD}"/>
              </a:ext>
            </a:extLst>
          </p:cNvPr>
          <p:cNvSpPr>
            <a:spLocks noGrp="1"/>
          </p:cNvSpPr>
          <p:nvPr>
            <p:ph idx="1"/>
          </p:nvPr>
        </p:nvSpPr>
        <p:spPr>
          <a:xfrm>
            <a:off x="731838" y="1690688"/>
            <a:ext cx="5935662" cy="4486274"/>
          </a:xfrm>
        </p:spPr>
        <p:txBody>
          <a:bodyPr>
            <a:normAutofit fontScale="85000" lnSpcReduction="20000"/>
          </a:bodyPr>
          <a:lstStyle/>
          <a:p>
            <a:pPr marL="0" indent="0">
              <a:buNone/>
            </a:pPr>
            <a:r>
              <a:rPr lang="fr-FR" sz="2600" dirty="0">
                <a:solidFill>
                  <a:schemeClr val="bg1">
                    <a:alpha val="60000"/>
                  </a:schemeClr>
                </a:solidFill>
              </a:rPr>
              <a:t>A review of </a:t>
            </a:r>
            <a:r>
              <a:rPr lang="fr-FR" sz="2600" dirty="0" err="1">
                <a:solidFill>
                  <a:schemeClr val="bg1">
                    <a:alpha val="60000"/>
                  </a:schemeClr>
                </a:solidFill>
              </a:rPr>
              <a:t>bioeconomic</a:t>
            </a:r>
            <a:r>
              <a:rPr lang="fr-FR" sz="2600" dirty="0">
                <a:solidFill>
                  <a:schemeClr val="bg1">
                    <a:alpha val="60000"/>
                  </a:schemeClr>
                </a:solidFill>
              </a:rPr>
              <a:t> modeling on land</a:t>
            </a:r>
            <a:br>
              <a:rPr lang="fr-FR" sz="2600" dirty="0">
                <a:solidFill>
                  <a:schemeClr val="bg1">
                    <a:alpha val="60000"/>
                  </a:schemeClr>
                </a:solidFill>
              </a:rPr>
            </a:br>
            <a:r>
              <a:rPr lang="fr-FR" sz="2600" i="1" dirty="0" err="1">
                <a:solidFill>
                  <a:schemeClr val="bg1">
                    <a:alpha val="60000"/>
                  </a:schemeClr>
                </a:solidFill>
              </a:rPr>
              <a:t>Systematic</a:t>
            </a:r>
            <a:r>
              <a:rPr lang="fr-FR" sz="2600" i="1" dirty="0">
                <a:solidFill>
                  <a:schemeClr val="bg1">
                    <a:alpha val="60000"/>
                  </a:schemeClr>
                </a:solidFill>
              </a:rPr>
              <a:t> </a:t>
            </a:r>
            <a:r>
              <a:rPr lang="fr-FR" sz="2600" i="1" dirty="0" err="1">
                <a:solidFill>
                  <a:schemeClr val="bg1">
                    <a:alpha val="60000"/>
                  </a:schemeClr>
                </a:solidFill>
              </a:rPr>
              <a:t>methodological</a:t>
            </a:r>
            <a:r>
              <a:rPr lang="fr-FR" sz="2600" i="1" dirty="0">
                <a:solidFill>
                  <a:schemeClr val="bg1">
                    <a:alpha val="60000"/>
                  </a:schemeClr>
                </a:solidFill>
              </a:rPr>
              <a:t> and narrative analysis</a:t>
            </a:r>
          </a:p>
          <a:p>
            <a:pPr marL="0" indent="0">
              <a:buNone/>
            </a:pPr>
            <a:endParaRPr lang="fr-FR" i="1" dirty="0">
              <a:solidFill>
                <a:schemeClr val="bg1"/>
              </a:solidFill>
            </a:endParaRPr>
          </a:p>
          <a:p>
            <a:pPr marL="0" indent="0">
              <a:buNone/>
            </a:pPr>
            <a:r>
              <a:rPr lang="fr-FR" sz="2600" dirty="0">
                <a:solidFill>
                  <a:schemeClr val="bg1">
                    <a:alpha val="60000"/>
                  </a:schemeClr>
                </a:solidFill>
              </a:rPr>
              <a:t>How to manage spatial </a:t>
            </a:r>
            <a:r>
              <a:rPr lang="fr-FR" sz="2600" dirty="0" err="1">
                <a:solidFill>
                  <a:schemeClr val="bg1">
                    <a:alpha val="60000"/>
                  </a:schemeClr>
                </a:solidFill>
              </a:rPr>
              <a:t>wildfire</a:t>
            </a:r>
            <a:r>
              <a:rPr lang="fr-FR" sz="2600" dirty="0">
                <a:solidFill>
                  <a:schemeClr val="bg1">
                    <a:alpha val="60000"/>
                  </a:schemeClr>
                </a:solidFill>
              </a:rPr>
              <a:t> </a:t>
            </a:r>
            <a:r>
              <a:rPr lang="fr-FR" sz="2600" dirty="0" err="1">
                <a:solidFill>
                  <a:schemeClr val="bg1">
                    <a:alpha val="60000"/>
                  </a:schemeClr>
                </a:solidFill>
              </a:rPr>
              <a:t>risks</a:t>
            </a:r>
            <a:r>
              <a:rPr lang="fr-FR" sz="2600" dirty="0">
                <a:solidFill>
                  <a:schemeClr val="bg1">
                    <a:alpha val="60000"/>
                  </a:schemeClr>
                </a:solidFill>
              </a:rPr>
              <a:t> </a:t>
            </a:r>
            <a:r>
              <a:rPr lang="fr-FR" sz="2600" dirty="0" err="1">
                <a:solidFill>
                  <a:schemeClr val="bg1">
                    <a:alpha val="60000"/>
                  </a:schemeClr>
                </a:solidFill>
              </a:rPr>
              <a:t>while</a:t>
            </a:r>
            <a:r>
              <a:rPr lang="fr-FR" sz="2600" dirty="0">
                <a:solidFill>
                  <a:schemeClr val="bg1">
                    <a:alpha val="60000"/>
                  </a:schemeClr>
                </a:solidFill>
              </a:rPr>
              <a:t> </a:t>
            </a:r>
            <a:r>
              <a:rPr lang="fr-FR" sz="2600" dirty="0" err="1">
                <a:solidFill>
                  <a:schemeClr val="bg1">
                    <a:alpha val="60000"/>
                  </a:schemeClr>
                </a:solidFill>
              </a:rPr>
              <a:t>safeguarding</a:t>
            </a:r>
            <a:r>
              <a:rPr lang="fr-FR" sz="2600" dirty="0">
                <a:solidFill>
                  <a:schemeClr val="bg1">
                    <a:alpha val="60000"/>
                  </a:schemeClr>
                </a:solidFill>
              </a:rPr>
              <a:t> </a:t>
            </a:r>
            <a:r>
              <a:rPr lang="fr-FR" sz="2600" dirty="0" err="1">
                <a:solidFill>
                  <a:schemeClr val="bg1">
                    <a:alpha val="60000"/>
                  </a:schemeClr>
                </a:solidFill>
              </a:rPr>
              <a:t>biodiversity</a:t>
            </a:r>
            <a:r>
              <a:rPr lang="fr-FR" sz="2600" dirty="0">
                <a:solidFill>
                  <a:schemeClr val="bg1">
                    <a:alpha val="60000"/>
                  </a:schemeClr>
                </a:solidFill>
              </a:rPr>
              <a:t> habitat? </a:t>
            </a:r>
            <a:br>
              <a:rPr lang="fr-FR" sz="2600" dirty="0">
                <a:solidFill>
                  <a:schemeClr val="bg1">
                    <a:alpha val="60000"/>
                  </a:schemeClr>
                </a:solidFill>
              </a:rPr>
            </a:br>
            <a:r>
              <a:rPr lang="fr-FR" sz="2600" i="1" dirty="0">
                <a:solidFill>
                  <a:schemeClr val="bg1">
                    <a:alpha val="60000"/>
                  </a:schemeClr>
                </a:solidFill>
              </a:rPr>
              <a:t>A graph </a:t>
            </a:r>
            <a:r>
              <a:rPr lang="fr-FR" sz="2600" i="1" dirty="0" err="1">
                <a:solidFill>
                  <a:schemeClr val="bg1">
                    <a:alpha val="60000"/>
                  </a:schemeClr>
                </a:solidFill>
              </a:rPr>
              <a:t>theoretical</a:t>
            </a:r>
            <a:r>
              <a:rPr lang="fr-FR" sz="2600" i="1" dirty="0">
                <a:solidFill>
                  <a:schemeClr val="bg1">
                    <a:alpha val="60000"/>
                  </a:schemeClr>
                </a:solidFill>
              </a:rPr>
              <a:t> </a:t>
            </a:r>
            <a:r>
              <a:rPr lang="fr-FR" sz="2600" i="1" dirty="0" err="1">
                <a:solidFill>
                  <a:schemeClr val="bg1">
                    <a:alpha val="60000"/>
                  </a:schemeClr>
                </a:solidFill>
              </a:rPr>
              <a:t>approach</a:t>
            </a:r>
            <a:r>
              <a:rPr lang="fr-FR" sz="2600" i="1" dirty="0">
                <a:solidFill>
                  <a:schemeClr val="bg1">
                    <a:alpha val="60000"/>
                  </a:schemeClr>
                </a:solidFill>
              </a:rPr>
              <a:t> to multi-objective </a:t>
            </a:r>
            <a:br>
              <a:rPr lang="fr-FR" sz="2600" i="1" dirty="0">
                <a:solidFill>
                  <a:schemeClr val="bg1">
                    <a:alpha val="60000"/>
                  </a:schemeClr>
                </a:solidFill>
              </a:rPr>
            </a:br>
            <a:r>
              <a:rPr lang="fr-FR" sz="2600" i="1" dirty="0">
                <a:solidFill>
                  <a:schemeClr val="bg1">
                    <a:alpha val="60000"/>
                  </a:schemeClr>
                </a:solidFill>
              </a:rPr>
              <a:t>spatial </a:t>
            </a:r>
            <a:r>
              <a:rPr lang="fr-FR" sz="2600" i="1" dirty="0" err="1">
                <a:solidFill>
                  <a:schemeClr val="bg1">
                    <a:alpha val="60000"/>
                  </a:schemeClr>
                </a:solidFill>
              </a:rPr>
              <a:t>optimization</a:t>
            </a:r>
            <a:endParaRPr lang="fr-FR" sz="2600" i="1" dirty="0">
              <a:solidFill>
                <a:schemeClr val="bg1">
                  <a:alpha val="60000"/>
                </a:schemeClr>
              </a:solidFill>
            </a:endParaRPr>
          </a:p>
          <a:p>
            <a:pPr marL="0" indent="0">
              <a:buNone/>
            </a:pPr>
            <a:endParaRPr lang="fr-FR" sz="2600" i="1" dirty="0">
              <a:solidFill>
                <a:schemeClr val="bg1"/>
              </a:solidFill>
            </a:endParaRPr>
          </a:p>
          <a:p>
            <a:pPr marL="0" indent="0">
              <a:buNone/>
            </a:pPr>
            <a:r>
              <a:rPr lang="fr-FR" sz="2600" dirty="0" err="1">
                <a:solidFill>
                  <a:schemeClr val="bg1">
                    <a:alpha val="60000"/>
                  </a:schemeClr>
                </a:solidFill>
              </a:rPr>
              <a:t>Controling</a:t>
            </a:r>
            <a:r>
              <a:rPr lang="fr-FR" sz="2600" dirty="0">
                <a:solidFill>
                  <a:schemeClr val="bg1">
                    <a:alpha val="60000"/>
                  </a:schemeClr>
                </a:solidFill>
              </a:rPr>
              <a:t> and </a:t>
            </a:r>
            <a:r>
              <a:rPr lang="fr-FR" sz="2600" dirty="0" err="1">
                <a:solidFill>
                  <a:schemeClr val="bg1">
                    <a:alpha val="60000"/>
                  </a:schemeClr>
                </a:solidFill>
              </a:rPr>
              <a:t>fencing</a:t>
            </a:r>
            <a:r>
              <a:rPr lang="fr-FR" sz="2600" dirty="0">
                <a:solidFill>
                  <a:schemeClr val="bg1">
                    <a:alpha val="60000"/>
                  </a:schemeClr>
                </a:solidFill>
              </a:rPr>
              <a:t> with invasive </a:t>
            </a:r>
            <a:r>
              <a:rPr lang="fr-FR" sz="2600" dirty="0" err="1">
                <a:solidFill>
                  <a:schemeClr val="bg1">
                    <a:alpha val="60000"/>
                  </a:schemeClr>
                </a:solidFill>
              </a:rPr>
              <a:t>species</a:t>
            </a:r>
            <a:br>
              <a:rPr lang="fr-FR" sz="2600" dirty="0">
                <a:solidFill>
                  <a:schemeClr val="bg1">
                    <a:alpha val="60000"/>
                  </a:schemeClr>
                </a:solidFill>
              </a:rPr>
            </a:br>
            <a:r>
              <a:rPr lang="fr-FR" sz="2600" i="1" dirty="0" err="1">
                <a:solidFill>
                  <a:schemeClr val="bg1">
                    <a:alpha val="60000"/>
                  </a:schemeClr>
                </a:solidFill>
              </a:rPr>
              <a:t>Endogenizing</a:t>
            </a:r>
            <a:r>
              <a:rPr lang="fr-FR" sz="2600" i="1" dirty="0">
                <a:solidFill>
                  <a:schemeClr val="bg1">
                    <a:alpha val="60000"/>
                  </a:schemeClr>
                </a:solidFill>
              </a:rPr>
              <a:t> </a:t>
            </a:r>
            <a:r>
              <a:rPr lang="fr-FR" sz="2600" i="1" dirty="0" err="1">
                <a:solidFill>
                  <a:schemeClr val="bg1">
                    <a:alpha val="60000"/>
                  </a:schemeClr>
                </a:solidFill>
              </a:rPr>
              <a:t>species</a:t>
            </a:r>
            <a:r>
              <a:rPr lang="fr-FR" sz="2600" i="1" dirty="0">
                <a:solidFill>
                  <a:schemeClr val="bg1">
                    <a:alpha val="60000"/>
                  </a:schemeClr>
                </a:solidFill>
              </a:rPr>
              <a:t> </a:t>
            </a:r>
            <a:r>
              <a:rPr lang="fr-FR" sz="2600" i="1" dirty="0" err="1">
                <a:solidFill>
                  <a:schemeClr val="bg1">
                    <a:alpha val="60000"/>
                  </a:schemeClr>
                </a:solidFill>
              </a:rPr>
              <a:t>movement</a:t>
            </a:r>
            <a:r>
              <a:rPr lang="fr-FR" sz="2600" i="1" dirty="0">
                <a:solidFill>
                  <a:schemeClr val="bg1">
                    <a:alpha val="60000"/>
                  </a:schemeClr>
                </a:solidFill>
              </a:rPr>
              <a:t> at the </a:t>
            </a:r>
            <a:r>
              <a:rPr lang="fr-FR" sz="2600" i="1" dirty="0" err="1">
                <a:solidFill>
                  <a:schemeClr val="bg1">
                    <a:alpha val="60000"/>
                  </a:schemeClr>
                </a:solidFill>
              </a:rPr>
              <a:t>landscape</a:t>
            </a:r>
            <a:r>
              <a:rPr lang="fr-FR" sz="2600" i="1" dirty="0">
                <a:solidFill>
                  <a:schemeClr val="bg1">
                    <a:alpha val="60000"/>
                  </a:schemeClr>
                </a:solidFill>
              </a:rPr>
              <a:t> </a:t>
            </a:r>
            <a:br>
              <a:rPr lang="fr-FR" sz="2600" i="1" dirty="0">
                <a:solidFill>
                  <a:schemeClr val="bg1">
                    <a:alpha val="60000"/>
                  </a:schemeClr>
                </a:solidFill>
              </a:rPr>
            </a:br>
            <a:r>
              <a:rPr lang="fr-FR" sz="2600" i="1" dirty="0" err="1">
                <a:solidFill>
                  <a:schemeClr val="bg1">
                    <a:alpha val="60000"/>
                  </a:schemeClr>
                </a:solidFill>
              </a:rPr>
              <a:t>scale</a:t>
            </a:r>
            <a:endParaRPr lang="fr-FR" sz="2600" i="1" dirty="0">
              <a:solidFill>
                <a:schemeClr val="bg1">
                  <a:alpha val="60000"/>
                </a:schemeClr>
              </a:solidFill>
            </a:endParaRPr>
          </a:p>
          <a:p>
            <a:pPr marL="0" indent="0">
              <a:buNone/>
            </a:pPr>
            <a:endParaRPr lang="fr-FR" sz="2600" i="1"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0" indent="0">
              <a:buNone/>
            </a:pP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Can farming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save</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Totoaba </a:t>
            </a:r>
            <a:r>
              <a:rPr lang="fr-FR"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macdonaldi</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the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cocaine</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of the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sea</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t>
            </a:r>
            <a:b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br>
            <a:r>
              <a:rPr lang="fr-FR"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Market </a:t>
            </a:r>
            <a:r>
              <a:rPr lang="fr-FR"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strategic</a:t>
            </a:r>
            <a:r>
              <a:rPr lang="fr-FR"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interactions for conservation</a:t>
            </a:r>
            <a:endPar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Espace réservé de la date 3">
            <a:extLst>
              <a:ext uri="{FF2B5EF4-FFF2-40B4-BE49-F238E27FC236}">
                <a16:creationId xmlns:a16="http://schemas.microsoft.com/office/drawing/2014/main" id="{4EAE7DBA-771C-7C20-F163-DFB11C0468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mn-ea"/>
                <a:cs typeface="+mn-cs"/>
              </a:rPr>
              <a:t>Simon Jean – PhD Defense</a:t>
            </a:r>
          </a:p>
        </p:txBody>
      </p:sp>
      <p:sp>
        <p:nvSpPr>
          <p:cNvPr id="5" name="Titre 1">
            <a:extLst>
              <a:ext uri="{FF2B5EF4-FFF2-40B4-BE49-F238E27FC236}">
                <a16:creationId xmlns:a16="http://schemas.microsoft.com/office/drawing/2014/main" id="{1D9097CB-FC79-A106-AA70-5265915EC6A4}"/>
              </a:ext>
            </a:extLst>
          </p:cNvPr>
          <p:cNvSpPr>
            <a:spLocks noGrp="1"/>
          </p:cNvSpPr>
          <p:nvPr>
            <p:ph type="title"/>
          </p:nvPr>
        </p:nvSpPr>
        <p:spPr>
          <a:xfrm>
            <a:off x="838200" y="365125"/>
            <a:ext cx="10515600" cy="1325563"/>
          </a:xfrm>
        </p:spPr>
        <p:txBody>
          <a:bodyPr/>
          <a:lstStyle/>
          <a:p>
            <a:r>
              <a:rPr lang="fr-FR" dirty="0">
                <a:solidFill>
                  <a:schemeClr val="bg1"/>
                </a:solidFill>
              </a:rPr>
              <a:t>Chapter 4</a:t>
            </a:r>
          </a:p>
        </p:txBody>
      </p:sp>
    </p:spTree>
    <p:extLst>
      <p:ext uri="{BB962C8B-B14F-4D97-AF65-F5344CB8AC3E}">
        <p14:creationId xmlns:p14="http://schemas.microsoft.com/office/powerpoint/2010/main" val="2632123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5590-3195-183F-EFDF-F56B5F0DE58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E331FFD-1CD2-4123-BA4A-B3E9B18B27D9}"/>
              </a:ext>
            </a:extLst>
          </p:cNvPr>
          <p:cNvSpPr>
            <a:spLocks noGrp="1"/>
          </p:cNvSpPr>
          <p:nvPr>
            <p:ph type="title"/>
          </p:nvPr>
        </p:nvSpPr>
        <p:spPr>
          <a:xfrm>
            <a:off x="731838" y="537029"/>
            <a:ext cx="10515600" cy="616631"/>
          </a:xfrm>
        </p:spPr>
        <p:txBody>
          <a:bodyPr>
            <a:normAutofit/>
          </a:bodyPr>
          <a:lstStyle/>
          <a:p>
            <a:r>
              <a:rPr lang="fr-FR" sz="3200" dirty="0" err="1">
                <a:solidFill>
                  <a:srgbClr val="05646D"/>
                </a:solidFill>
              </a:rPr>
              <a:t>Meet</a:t>
            </a:r>
            <a:r>
              <a:rPr lang="fr-FR" sz="3200" dirty="0">
                <a:solidFill>
                  <a:srgbClr val="05646D"/>
                </a:solidFill>
              </a:rPr>
              <a:t> </a:t>
            </a:r>
            <a:r>
              <a:rPr lang="fr-FR" sz="3200" i="1" dirty="0">
                <a:solidFill>
                  <a:srgbClr val="05646D"/>
                </a:solidFill>
              </a:rPr>
              <a:t>Totoaba </a:t>
            </a:r>
            <a:r>
              <a:rPr lang="fr-FR" sz="3200" i="1" dirty="0" err="1">
                <a:solidFill>
                  <a:srgbClr val="05646D"/>
                </a:solidFill>
              </a:rPr>
              <a:t>macdonaldi</a:t>
            </a:r>
            <a:endParaRPr lang="fr-FR" sz="3200" i="1" dirty="0"/>
          </a:p>
        </p:txBody>
      </p:sp>
      <p:sp>
        <p:nvSpPr>
          <p:cNvPr id="4" name="Espace réservé de la date 3">
            <a:extLst>
              <a:ext uri="{FF2B5EF4-FFF2-40B4-BE49-F238E27FC236}">
                <a16:creationId xmlns:a16="http://schemas.microsoft.com/office/drawing/2014/main" id="{07A103F7-23BE-0A56-AE65-968C1D385E98}"/>
              </a:ext>
            </a:extLst>
          </p:cNvPr>
          <p:cNvSpPr>
            <a:spLocks noGrp="1"/>
          </p:cNvSpPr>
          <p:nvPr>
            <p:ph type="dt" sz="half" idx="10"/>
          </p:nvPr>
        </p:nvSpPr>
        <p:spPr/>
        <p:txBody>
          <a:bodyPr/>
          <a:lstStyle/>
          <a:p>
            <a:r>
              <a:rPr lang="fr-FR"/>
              <a:t>Simon Jean – PhD Defense</a:t>
            </a:r>
            <a:endParaRPr lang="fr-FR" dirty="0"/>
          </a:p>
        </p:txBody>
      </p:sp>
      <p:pic>
        <p:nvPicPr>
          <p:cNvPr id="8" name="Image 7" descr="Une image contenant poisson, saumon, personne, Mammifère marin&#10;&#10;Description générée automatiquement">
            <a:extLst>
              <a:ext uri="{FF2B5EF4-FFF2-40B4-BE49-F238E27FC236}">
                <a16:creationId xmlns:a16="http://schemas.microsoft.com/office/drawing/2014/main" id="{6F9D19E0-F3B0-BFDE-AB60-40F615D60956}"/>
              </a:ext>
            </a:extLst>
          </p:cNvPr>
          <p:cNvPicPr>
            <a:picLocks noChangeAspect="1"/>
          </p:cNvPicPr>
          <p:nvPr/>
        </p:nvPicPr>
        <p:blipFill>
          <a:blip r:embed="rId3">
            <a:extLst>
              <a:ext uri="{28A0092B-C50C-407E-A947-70E740481C1C}">
                <a14:useLocalDpi xmlns:a14="http://schemas.microsoft.com/office/drawing/2010/main" val="0"/>
              </a:ext>
            </a:extLst>
          </a:blip>
          <a:srcRect b="34731"/>
          <a:stretch/>
        </p:blipFill>
        <p:spPr>
          <a:xfrm>
            <a:off x="1028845" y="1328737"/>
            <a:ext cx="4892386" cy="2100263"/>
          </a:xfrm>
          <a:prstGeom prst="rect">
            <a:avLst/>
          </a:prstGeom>
        </p:spPr>
      </p:pic>
      <p:pic>
        <p:nvPicPr>
          <p:cNvPr id="10" name="Image 9" descr="Une image contenant invertébré&#10;&#10;Description générée automatiquement">
            <a:extLst>
              <a:ext uri="{FF2B5EF4-FFF2-40B4-BE49-F238E27FC236}">
                <a16:creationId xmlns:a16="http://schemas.microsoft.com/office/drawing/2014/main" id="{1C57B34E-B5E2-5FCA-40AB-5BD2EEF87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096" y="1328737"/>
            <a:ext cx="4290484" cy="3217863"/>
          </a:xfrm>
          <a:prstGeom prst="rect">
            <a:avLst/>
          </a:prstGeom>
        </p:spPr>
      </p:pic>
      <p:pic>
        <p:nvPicPr>
          <p:cNvPr id="12" name="Image 11" descr="Une image contenant texte, capture d’écran, Police, blanc&#10;&#10;Description générée automatiquement">
            <a:extLst>
              <a:ext uri="{FF2B5EF4-FFF2-40B4-BE49-F238E27FC236}">
                <a16:creationId xmlns:a16="http://schemas.microsoft.com/office/drawing/2014/main" id="{DFDB7CFE-AEFA-996C-37D2-DB5A1273E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600" y="4546600"/>
            <a:ext cx="7012940" cy="2157828"/>
          </a:xfrm>
          <a:prstGeom prst="rect">
            <a:avLst/>
          </a:prstGeom>
        </p:spPr>
      </p:pic>
      <p:pic>
        <p:nvPicPr>
          <p:cNvPr id="14" name="Image 13" descr="Une image contenant poisson, saumon, personne, Mammifère marin&#10;&#10;Description générée automatiquement">
            <a:extLst>
              <a:ext uri="{FF2B5EF4-FFF2-40B4-BE49-F238E27FC236}">
                <a16:creationId xmlns:a16="http://schemas.microsoft.com/office/drawing/2014/main" id="{58C3C83C-B53C-81D8-B223-9B296F8D2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845" y="1341778"/>
            <a:ext cx="4892386" cy="3217863"/>
          </a:xfrm>
          <a:prstGeom prst="rect">
            <a:avLst/>
          </a:prstGeom>
        </p:spPr>
      </p:pic>
      <p:sp>
        <p:nvSpPr>
          <p:cNvPr id="22" name="Espace réservé de la date 4">
            <a:extLst>
              <a:ext uri="{FF2B5EF4-FFF2-40B4-BE49-F238E27FC236}">
                <a16:creationId xmlns:a16="http://schemas.microsoft.com/office/drawing/2014/main" id="{7983E9A9-4FE1-E889-B07E-4F9AA5DE7210}"/>
              </a:ext>
            </a:extLst>
          </p:cNvPr>
          <p:cNvSpPr txBox="1">
            <a:spLocks/>
          </p:cNvSpPr>
          <p:nvPr/>
        </p:nvSpPr>
        <p:spPr>
          <a:xfrm>
            <a:off x="10008339" y="6351117"/>
            <a:ext cx="1514475"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dirty="0">
                <a:hlinkClick r:id="rId6" action="ppaction://hlinksldjump"/>
              </a:rPr>
              <a:t>Appendix</a:t>
            </a:r>
            <a:endParaRPr lang="fr-FR" dirty="0"/>
          </a:p>
        </p:txBody>
      </p:sp>
    </p:spTree>
    <p:extLst>
      <p:ext uri="{BB962C8B-B14F-4D97-AF65-F5344CB8AC3E}">
        <p14:creationId xmlns:p14="http://schemas.microsoft.com/office/powerpoint/2010/main" val="192783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10619-0F4F-E5B7-59B5-233519F4D2E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C4DFB1F-DC9A-6A82-79C2-6E20957357EF}"/>
              </a:ext>
            </a:extLst>
          </p:cNvPr>
          <p:cNvSpPr>
            <a:spLocks noGrp="1"/>
          </p:cNvSpPr>
          <p:nvPr>
            <p:ph type="title"/>
          </p:nvPr>
        </p:nvSpPr>
        <p:spPr>
          <a:xfrm>
            <a:off x="731838" y="537029"/>
            <a:ext cx="10515600" cy="616631"/>
          </a:xfrm>
        </p:spPr>
        <p:txBody>
          <a:bodyPr>
            <a:normAutofit fontScale="90000"/>
          </a:bodyPr>
          <a:lstStyle/>
          <a:p>
            <a:r>
              <a:rPr lang="fr-FR" sz="3200" dirty="0" err="1">
                <a:solidFill>
                  <a:srgbClr val="05646D"/>
                </a:solidFill>
              </a:rPr>
              <a:t>Curbing</a:t>
            </a:r>
            <a:r>
              <a:rPr lang="fr-FR" sz="3200" dirty="0">
                <a:solidFill>
                  <a:srgbClr val="05646D"/>
                </a:solidFill>
              </a:rPr>
              <a:t> </a:t>
            </a:r>
            <a:r>
              <a:rPr lang="fr-FR" sz="3200" dirty="0" err="1">
                <a:solidFill>
                  <a:srgbClr val="05646D"/>
                </a:solidFill>
              </a:rPr>
              <a:t>poaching</a:t>
            </a:r>
            <a:r>
              <a:rPr lang="fr-FR" sz="3200" dirty="0">
                <a:solidFill>
                  <a:srgbClr val="05646D"/>
                </a:solidFill>
              </a:rPr>
              <a:t> with market </a:t>
            </a:r>
            <a:r>
              <a:rPr lang="fr-FR" sz="3200" dirty="0" err="1">
                <a:solidFill>
                  <a:srgbClr val="05646D"/>
                </a:solidFill>
              </a:rPr>
              <a:t>based</a:t>
            </a:r>
            <a:r>
              <a:rPr lang="fr-FR" sz="3200" dirty="0">
                <a:solidFill>
                  <a:srgbClr val="05646D"/>
                </a:solidFill>
              </a:rPr>
              <a:t> interventions in a </a:t>
            </a:r>
            <a:r>
              <a:rPr lang="fr-FR" sz="3200" dirty="0" err="1">
                <a:solidFill>
                  <a:srgbClr val="05646D"/>
                </a:solidFill>
              </a:rPr>
              <a:t>strategic</a:t>
            </a:r>
            <a:r>
              <a:rPr lang="fr-FR" sz="3200" dirty="0">
                <a:solidFill>
                  <a:srgbClr val="05646D"/>
                </a:solidFill>
              </a:rPr>
              <a:t> </a:t>
            </a:r>
            <a:r>
              <a:rPr lang="fr-FR" sz="3200" dirty="0" err="1">
                <a:solidFill>
                  <a:srgbClr val="05646D"/>
                </a:solidFill>
              </a:rPr>
              <a:t>context</a:t>
            </a:r>
            <a:endParaRPr lang="fr-FR" sz="3200" i="1" dirty="0"/>
          </a:p>
        </p:txBody>
      </p:sp>
      <p:sp>
        <p:nvSpPr>
          <p:cNvPr id="4" name="Espace réservé de la date 3">
            <a:extLst>
              <a:ext uri="{FF2B5EF4-FFF2-40B4-BE49-F238E27FC236}">
                <a16:creationId xmlns:a16="http://schemas.microsoft.com/office/drawing/2014/main" id="{2AF73207-6B08-8A43-1EEE-370F805F9F55}"/>
              </a:ext>
            </a:extLst>
          </p:cNvPr>
          <p:cNvSpPr>
            <a:spLocks noGrp="1"/>
          </p:cNvSpPr>
          <p:nvPr>
            <p:ph type="dt" sz="half" idx="10"/>
          </p:nvPr>
        </p:nvSpPr>
        <p:spPr/>
        <p:txBody>
          <a:bodyPr/>
          <a:lstStyle/>
          <a:p>
            <a:r>
              <a:rPr lang="fr-FR"/>
              <a:t>Simon Jean – PhD Defense</a:t>
            </a:r>
            <a:endParaRPr lang="fr-FR" dirty="0"/>
          </a:p>
        </p:txBody>
      </p:sp>
      <p:pic>
        <p:nvPicPr>
          <p:cNvPr id="16" name="Graphique 15" descr="Pêche contour">
            <a:extLst>
              <a:ext uri="{FF2B5EF4-FFF2-40B4-BE49-F238E27FC236}">
                <a16:creationId xmlns:a16="http://schemas.microsoft.com/office/drawing/2014/main" id="{D0B34234-909B-FA4D-A8D7-999FE441C1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7394" y="2788140"/>
            <a:ext cx="914400" cy="914400"/>
          </a:xfrm>
          <a:prstGeom prst="rect">
            <a:avLst/>
          </a:prstGeom>
        </p:spPr>
      </p:pic>
      <p:pic>
        <p:nvPicPr>
          <p:cNvPr id="17" name="Graphique 16" descr="Groupe d’hommes contour">
            <a:extLst>
              <a:ext uri="{FF2B5EF4-FFF2-40B4-BE49-F238E27FC236}">
                <a16:creationId xmlns:a16="http://schemas.microsoft.com/office/drawing/2014/main" id="{7A16E4BA-F45C-1838-5F6D-74D4E0A91C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6300" y="2186800"/>
            <a:ext cx="914400" cy="914400"/>
          </a:xfrm>
          <a:prstGeom prst="rect">
            <a:avLst/>
          </a:prstGeom>
        </p:spPr>
      </p:pic>
      <p:pic>
        <p:nvPicPr>
          <p:cNvPr id="24" name="Image 23" descr="Une image contenant clipart&#10;&#10;Description générée automatiquement">
            <a:extLst>
              <a:ext uri="{FF2B5EF4-FFF2-40B4-BE49-F238E27FC236}">
                <a16:creationId xmlns:a16="http://schemas.microsoft.com/office/drawing/2014/main" id="{4853A52B-B3BE-67E6-9735-180E99652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8188" y="2330019"/>
            <a:ext cx="876300" cy="853440"/>
          </a:xfrm>
          <a:prstGeom prst="rect">
            <a:avLst/>
          </a:prstGeom>
        </p:spPr>
      </p:pic>
      <p:pic>
        <p:nvPicPr>
          <p:cNvPr id="26" name="Graphique 25" descr="Chariot de courses contour">
            <a:extLst>
              <a:ext uri="{FF2B5EF4-FFF2-40B4-BE49-F238E27FC236}">
                <a16:creationId xmlns:a16="http://schemas.microsoft.com/office/drawing/2014/main" id="{F54454F8-C91A-0A94-5EAF-308DB520AB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27133" y="2318914"/>
            <a:ext cx="914400" cy="914400"/>
          </a:xfrm>
          <a:prstGeom prst="rect">
            <a:avLst/>
          </a:prstGeom>
        </p:spPr>
      </p:pic>
      <p:sp>
        <p:nvSpPr>
          <p:cNvPr id="29" name="Espace réservé du contenu 2">
            <a:extLst>
              <a:ext uri="{FF2B5EF4-FFF2-40B4-BE49-F238E27FC236}">
                <a16:creationId xmlns:a16="http://schemas.microsoft.com/office/drawing/2014/main" id="{03D62B13-CCB1-20CE-56F5-518C42DEDEEC}"/>
              </a:ext>
            </a:extLst>
          </p:cNvPr>
          <p:cNvSpPr>
            <a:spLocks noGrp="1"/>
          </p:cNvSpPr>
          <p:nvPr>
            <p:ph idx="1"/>
          </p:nvPr>
        </p:nvSpPr>
        <p:spPr>
          <a:xfrm>
            <a:off x="742933" y="2341914"/>
            <a:ext cx="5236726" cy="914400"/>
          </a:xfrm>
        </p:spPr>
        <p:txBody>
          <a:bodyPr>
            <a:normAutofit fontScale="85000" lnSpcReduction="10000"/>
          </a:bodyPr>
          <a:lstStyle/>
          <a:p>
            <a:r>
              <a:rPr lang="fr-FR" dirty="0"/>
              <a:t>How </a:t>
            </a:r>
            <a:r>
              <a:rPr lang="fr-FR" dirty="0" err="1"/>
              <a:t>will</a:t>
            </a:r>
            <a:r>
              <a:rPr lang="fr-FR" dirty="0"/>
              <a:t> the totoaba population </a:t>
            </a:r>
            <a:r>
              <a:rPr lang="fr-FR" dirty="0" err="1"/>
              <a:t>evolve</a:t>
            </a:r>
            <a:r>
              <a:rPr lang="fr-FR" dirty="0"/>
              <a:t> </a:t>
            </a:r>
            <a:r>
              <a:rPr lang="fr-FR" dirty="0" err="1"/>
              <a:t>under</a:t>
            </a:r>
            <a:r>
              <a:rPr lang="fr-FR" dirty="0"/>
              <a:t> an </a:t>
            </a:r>
            <a:r>
              <a:rPr lang="fr-FR" dirty="0" err="1"/>
              <a:t>illegal</a:t>
            </a:r>
            <a:r>
              <a:rPr lang="fr-FR" dirty="0"/>
              <a:t> vertical </a:t>
            </a:r>
            <a:r>
              <a:rPr lang="fr-FR" dirty="0" err="1"/>
              <a:t>monopoly</a:t>
            </a:r>
            <a:r>
              <a:rPr lang="fr-FR" dirty="0"/>
              <a:t>?</a:t>
            </a:r>
          </a:p>
        </p:txBody>
      </p:sp>
      <p:sp>
        <p:nvSpPr>
          <p:cNvPr id="30" name="Espace réservé du contenu 2">
            <a:extLst>
              <a:ext uri="{FF2B5EF4-FFF2-40B4-BE49-F238E27FC236}">
                <a16:creationId xmlns:a16="http://schemas.microsoft.com/office/drawing/2014/main" id="{91AC605A-6219-2B6A-D8EC-FE3B42980FB0}"/>
              </a:ext>
            </a:extLst>
          </p:cNvPr>
          <p:cNvSpPr txBox="1">
            <a:spLocks/>
          </p:cNvSpPr>
          <p:nvPr/>
        </p:nvSpPr>
        <p:spPr>
          <a:xfrm>
            <a:off x="764456" y="3637296"/>
            <a:ext cx="5215203" cy="91440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How </a:t>
            </a:r>
            <a:r>
              <a:rPr lang="fr-FR" dirty="0" err="1"/>
              <a:t>will</a:t>
            </a:r>
            <a:r>
              <a:rPr lang="fr-FR" dirty="0"/>
              <a:t> the totoaba population </a:t>
            </a:r>
            <a:r>
              <a:rPr lang="fr-FR" dirty="0" err="1"/>
              <a:t>evolve</a:t>
            </a:r>
            <a:r>
              <a:rPr lang="fr-FR" dirty="0"/>
              <a:t> when </a:t>
            </a:r>
            <a:r>
              <a:rPr lang="fr-FR" dirty="0" err="1"/>
              <a:t>farmed</a:t>
            </a:r>
            <a:r>
              <a:rPr lang="fr-FR" dirty="0"/>
              <a:t> substitutes are </a:t>
            </a:r>
            <a:r>
              <a:rPr lang="fr-FR" dirty="0" err="1"/>
              <a:t>legalized</a:t>
            </a:r>
            <a:r>
              <a:rPr lang="fr-FR" dirty="0"/>
              <a:t>?</a:t>
            </a:r>
          </a:p>
        </p:txBody>
      </p:sp>
      <p:sp>
        <p:nvSpPr>
          <p:cNvPr id="32" name="Flèche : droite 31">
            <a:extLst>
              <a:ext uri="{FF2B5EF4-FFF2-40B4-BE49-F238E27FC236}">
                <a16:creationId xmlns:a16="http://schemas.microsoft.com/office/drawing/2014/main" id="{8B901CA5-109A-4354-EEEB-3B0C7779A223}"/>
              </a:ext>
            </a:extLst>
          </p:cNvPr>
          <p:cNvSpPr/>
          <p:nvPr/>
        </p:nvSpPr>
        <p:spPr>
          <a:xfrm>
            <a:off x="7147342" y="2449172"/>
            <a:ext cx="1042960" cy="616631"/>
          </a:xfrm>
          <a:prstGeom prst="rightArrow">
            <a:avLst/>
          </a:prstGeom>
          <a:solidFill>
            <a:srgbClr val="05646D">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lèche : droite 32">
            <a:extLst>
              <a:ext uri="{FF2B5EF4-FFF2-40B4-BE49-F238E27FC236}">
                <a16:creationId xmlns:a16="http://schemas.microsoft.com/office/drawing/2014/main" id="{E2A512EF-AA7C-4AAD-80B3-88D4E613C2FD}"/>
              </a:ext>
            </a:extLst>
          </p:cNvPr>
          <p:cNvSpPr/>
          <p:nvPr/>
        </p:nvSpPr>
        <p:spPr>
          <a:xfrm>
            <a:off x="9256010" y="2467798"/>
            <a:ext cx="1326265" cy="616631"/>
          </a:xfrm>
          <a:prstGeom prst="rightArrow">
            <a:avLst/>
          </a:prstGeom>
          <a:solidFill>
            <a:srgbClr val="05646D">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 droite 33">
            <a:extLst>
              <a:ext uri="{FF2B5EF4-FFF2-40B4-BE49-F238E27FC236}">
                <a16:creationId xmlns:a16="http://schemas.microsoft.com/office/drawing/2014/main" id="{14431FE1-5D13-E6A9-CF38-699B7CBC391C}"/>
              </a:ext>
            </a:extLst>
          </p:cNvPr>
          <p:cNvSpPr/>
          <p:nvPr/>
        </p:nvSpPr>
        <p:spPr>
          <a:xfrm rot="18862102">
            <a:off x="9294794" y="3371514"/>
            <a:ext cx="1438735" cy="446838"/>
          </a:xfrm>
          <a:prstGeom prst="rightArrow">
            <a:avLst/>
          </a:prstGeom>
          <a:solidFill>
            <a:srgbClr val="05646D">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47BE4103-095B-AF93-B2AE-FAB82D5937AC}"/>
              </a:ext>
            </a:extLst>
          </p:cNvPr>
          <p:cNvSpPr/>
          <p:nvPr/>
        </p:nvSpPr>
        <p:spPr>
          <a:xfrm>
            <a:off x="8307231" y="1955799"/>
            <a:ext cx="3189444" cy="2989687"/>
          </a:xfrm>
          <a:prstGeom prst="roundRect">
            <a:avLst/>
          </a:prstGeom>
          <a:noFill/>
          <a:ln>
            <a:solidFill>
              <a:srgbClr val="056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7E445F7A-2ABB-E6BE-B0EC-952771A972ED}"/>
              </a:ext>
            </a:extLst>
          </p:cNvPr>
          <p:cNvSpPr txBox="1"/>
          <p:nvPr/>
        </p:nvSpPr>
        <p:spPr>
          <a:xfrm>
            <a:off x="9395867" y="4169949"/>
            <a:ext cx="1818390" cy="646331"/>
          </a:xfrm>
          <a:prstGeom prst="rect">
            <a:avLst/>
          </a:prstGeom>
          <a:noFill/>
        </p:spPr>
        <p:txBody>
          <a:bodyPr wrap="square" rtlCol="0">
            <a:spAutoFit/>
          </a:bodyPr>
          <a:lstStyle/>
          <a:p>
            <a:r>
              <a:rPr lang="fr-FR" dirty="0">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Market </a:t>
            </a:r>
            <a:r>
              <a:rPr lang="fr-FR" dirty="0" err="1">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strategic</a:t>
            </a:r>
            <a:r>
              <a:rPr lang="fr-FR" dirty="0">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 interactions</a:t>
            </a:r>
          </a:p>
        </p:txBody>
      </p:sp>
      <p:sp>
        <p:nvSpPr>
          <p:cNvPr id="37" name="Espace réservé du contenu 2">
            <a:extLst>
              <a:ext uri="{FF2B5EF4-FFF2-40B4-BE49-F238E27FC236}">
                <a16:creationId xmlns:a16="http://schemas.microsoft.com/office/drawing/2014/main" id="{9A9B6AE7-B182-0457-92B7-E4D3835E8A97}"/>
              </a:ext>
            </a:extLst>
          </p:cNvPr>
          <p:cNvSpPr txBox="1">
            <a:spLocks/>
          </p:cNvSpPr>
          <p:nvPr/>
        </p:nvSpPr>
        <p:spPr>
          <a:xfrm>
            <a:off x="742931" y="4408176"/>
            <a:ext cx="10753743" cy="1757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a:p>
        </p:txBody>
      </p:sp>
      <p:pic>
        <p:nvPicPr>
          <p:cNvPr id="42" name="Image 41" descr="Une image contenant dessin, clipart, symbole, noir et blanc&#10;&#10;Description générée automatiquement">
            <a:extLst>
              <a:ext uri="{FF2B5EF4-FFF2-40B4-BE49-F238E27FC236}">
                <a16:creationId xmlns:a16="http://schemas.microsoft.com/office/drawing/2014/main" id="{45493541-1C2D-1457-072A-E542D73978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407152" y="3764362"/>
            <a:ext cx="943857" cy="943857"/>
          </a:xfrm>
          <a:prstGeom prst="rect">
            <a:avLst/>
          </a:prstGeom>
        </p:spPr>
      </p:pic>
    </p:spTree>
    <p:extLst>
      <p:ext uri="{BB962C8B-B14F-4D97-AF65-F5344CB8AC3E}">
        <p14:creationId xmlns:p14="http://schemas.microsoft.com/office/powerpoint/2010/main" val="324193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anim calcmode="lin" valueType="num">
                                      <p:cBhvr>
                                        <p:cTn id="37" dur="1000" fill="hold"/>
                                        <p:tgtEl>
                                          <p:spTgt spid="34"/>
                                        </p:tgtEl>
                                        <p:attrNameLst>
                                          <p:attrName>ppt_x</p:attrName>
                                        </p:attrNameLst>
                                      </p:cBhvr>
                                      <p:tavLst>
                                        <p:tav tm="0">
                                          <p:val>
                                            <p:strVal val="#ppt_x"/>
                                          </p:val>
                                        </p:tav>
                                        <p:tav tm="100000">
                                          <p:val>
                                            <p:strVal val="#ppt_x"/>
                                          </p:val>
                                        </p:tav>
                                      </p:tavLst>
                                    </p:anim>
                                    <p:anim calcmode="lin" valueType="num">
                                      <p:cBhvr>
                                        <p:cTn id="38" dur="1000" fill="hold"/>
                                        <p:tgtEl>
                                          <p:spTgt spid="34"/>
                                        </p:tgtEl>
                                        <p:attrNameLst>
                                          <p:attrName>ppt_y</p:attrName>
                                        </p:attrNameLst>
                                      </p:cBhvr>
                                      <p:tavLst>
                                        <p:tav tm="0">
                                          <p:val>
                                            <p:strVal val="#ppt_y+.1"/>
                                          </p:val>
                                        </p:tav>
                                        <p:tav tm="100000">
                                          <p:val>
                                            <p:strVal val="#ppt_y"/>
                                          </p:val>
                                        </p:tav>
                                      </p:tavLst>
                                    </p:anim>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0" grpId="0"/>
      <p:bldP spid="32" grpId="0" animBg="1"/>
      <p:bldP spid="33" grpId="0" animBg="1"/>
      <p:bldP spid="34" grpId="0" animBg="1"/>
      <p:bldP spid="35" grpId="0" animBg="1"/>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E541777F-096E-1240-8333-F4DAD4D9DA00}"/>
              </a:ext>
            </a:extLst>
          </p:cNvPr>
          <p:cNvSpPr>
            <a:spLocks noGrp="1"/>
          </p:cNvSpPr>
          <p:nvPr>
            <p:ph type="dt" sz="half" idx="10"/>
          </p:nvPr>
        </p:nvSpPr>
        <p:spPr/>
        <p:txBody>
          <a:bodyPr/>
          <a:lstStyle/>
          <a:p>
            <a:r>
              <a:rPr lang="fr-FR"/>
              <a:t>Simon Jean – PhD Defense</a:t>
            </a:r>
            <a:endParaRPr lang="fr-FR" dirty="0"/>
          </a:p>
        </p:txBody>
      </p:sp>
      <p:sp>
        <p:nvSpPr>
          <p:cNvPr id="7" name="Titre 1">
            <a:extLst>
              <a:ext uri="{FF2B5EF4-FFF2-40B4-BE49-F238E27FC236}">
                <a16:creationId xmlns:a16="http://schemas.microsoft.com/office/drawing/2014/main" id="{E94A9207-5CE3-2BDA-FFD2-91BC31A7E8F6}"/>
              </a:ext>
            </a:extLst>
          </p:cNvPr>
          <p:cNvSpPr txBox="1">
            <a:spLocks/>
          </p:cNvSpPr>
          <p:nvPr/>
        </p:nvSpPr>
        <p:spPr>
          <a:xfrm>
            <a:off x="731838" y="437696"/>
            <a:ext cx="10515600" cy="7669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fr-FR" sz="3200" dirty="0">
                <a:solidFill>
                  <a:srgbClr val="05646D"/>
                </a:solidFill>
              </a:rPr>
              <a:t>Vertical </a:t>
            </a:r>
            <a:r>
              <a:rPr lang="fr-FR" sz="3200" dirty="0" err="1">
                <a:solidFill>
                  <a:srgbClr val="05646D"/>
                </a:solidFill>
              </a:rPr>
              <a:t>monopoly</a:t>
            </a:r>
            <a:r>
              <a:rPr lang="fr-FR" sz="3200" dirty="0">
                <a:solidFill>
                  <a:srgbClr val="05646D"/>
                </a:solidFill>
              </a:rPr>
              <a:t> </a:t>
            </a:r>
            <a:r>
              <a:rPr lang="fr-FR" sz="3200" dirty="0" err="1">
                <a:solidFill>
                  <a:srgbClr val="05646D"/>
                </a:solidFill>
              </a:rPr>
              <a:t>guarantees</a:t>
            </a:r>
            <a:r>
              <a:rPr lang="fr-FR" sz="3200" dirty="0">
                <a:solidFill>
                  <a:srgbClr val="05646D"/>
                </a:solidFill>
              </a:rPr>
              <a:t> an </a:t>
            </a:r>
            <a:r>
              <a:rPr lang="fr-FR" sz="3200" dirty="0" err="1">
                <a:solidFill>
                  <a:srgbClr val="05646D"/>
                </a:solidFill>
              </a:rPr>
              <a:t>uncertain</a:t>
            </a:r>
            <a:r>
              <a:rPr lang="fr-FR" sz="3200" dirty="0">
                <a:solidFill>
                  <a:srgbClr val="05646D"/>
                </a:solidFill>
              </a:rPr>
              <a:t>, but large population </a:t>
            </a:r>
            <a:endParaRPr lang="fr-FR" sz="3200" dirty="0"/>
          </a:p>
        </p:txBody>
      </p:sp>
      <p:pic>
        <p:nvPicPr>
          <p:cNvPr id="43" name="Image 42" descr="Une image contenant diagramme, ligne, Tracé&#10;&#10;Description générée automatiquement">
            <a:extLst>
              <a:ext uri="{FF2B5EF4-FFF2-40B4-BE49-F238E27FC236}">
                <a16:creationId xmlns:a16="http://schemas.microsoft.com/office/drawing/2014/main" id="{BB19A06C-7031-F592-93BA-5F03F2C92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89" y="1134563"/>
            <a:ext cx="4704443" cy="5066211"/>
          </a:xfrm>
          <a:prstGeom prst="rect">
            <a:avLst/>
          </a:prstGeom>
        </p:spPr>
      </p:pic>
      <p:pic>
        <p:nvPicPr>
          <p:cNvPr id="45" name="Image 44" descr="Une image contenant diagramme, ligne, Tracé&#10;&#10;Description générée automatiquement">
            <a:extLst>
              <a:ext uri="{FF2B5EF4-FFF2-40B4-BE49-F238E27FC236}">
                <a16:creationId xmlns:a16="http://schemas.microsoft.com/office/drawing/2014/main" id="{82F4151E-2CCC-D5D1-5EBA-BCDB6A928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389" y="1134562"/>
            <a:ext cx="4704443" cy="5066212"/>
          </a:xfrm>
          <a:prstGeom prst="rect">
            <a:avLst/>
          </a:prstGeom>
        </p:spPr>
      </p:pic>
      <p:sp>
        <p:nvSpPr>
          <p:cNvPr id="52" name="ZoneTexte 51">
            <a:extLst>
              <a:ext uri="{FF2B5EF4-FFF2-40B4-BE49-F238E27FC236}">
                <a16:creationId xmlns:a16="http://schemas.microsoft.com/office/drawing/2014/main" id="{BC8EB046-369F-B42D-2364-FF1FBABBF83A}"/>
              </a:ext>
            </a:extLst>
          </p:cNvPr>
          <p:cNvSpPr txBox="1"/>
          <p:nvPr/>
        </p:nvSpPr>
        <p:spPr>
          <a:xfrm>
            <a:off x="6096000" y="2241550"/>
            <a:ext cx="5364163" cy="2308324"/>
          </a:xfrm>
          <a:prstGeom prst="rect">
            <a:avLst/>
          </a:prstGeom>
          <a:noFill/>
        </p:spPr>
        <p:txBody>
          <a:bodyPr wrap="square" rtlCol="0">
            <a:spAutoFit/>
          </a:bodyPr>
          <a:lstStyle/>
          <a:p>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A vertical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monopoly</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restricts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its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supply</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to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enjoy</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large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prices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resulting</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in large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steady</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state population</a:t>
            </a:r>
          </a:p>
          <a:p>
            <a:endPar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However, a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low</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steady</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state population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is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close from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emerging</a:t>
            </a:r>
            <a:endPar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102933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C2EC3-4ABD-904C-B3C5-E030699870BF}"/>
            </a:ext>
          </a:extLst>
        </p:cNvPr>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164BAD6A-C1BD-4574-CE44-45BD1AB3AEEC}"/>
              </a:ext>
            </a:extLst>
          </p:cNvPr>
          <p:cNvSpPr>
            <a:spLocks noGrp="1"/>
          </p:cNvSpPr>
          <p:nvPr>
            <p:ph type="dt" sz="half" idx="10"/>
          </p:nvPr>
        </p:nvSpPr>
        <p:spPr/>
        <p:txBody>
          <a:bodyPr/>
          <a:lstStyle/>
          <a:p>
            <a:r>
              <a:rPr lang="fr-FR"/>
              <a:t>Simon Jean – PhD Defense</a:t>
            </a:r>
            <a:endParaRPr lang="fr-FR" dirty="0"/>
          </a:p>
        </p:txBody>
      </p:sp>
      <p:sp>
        <p:nvSpPr>
          <p:cNvPr id="7" name="Titre 1">
            <a:extLst>
              <a:ext uri="{FF2B5EF4-FFF2-40B4-BE49-F238E27FC236}">
                <a16:creationId xmlns:a16="http://schemas.microsoft.com/office/drawing/2014/main" id="{B06DA7A6-648A-7E53-B6B7-E36883DB7B24}"/>
              </a:ext>
            </a:extLst>
          </p:cNvPr>
          <p:cNvSpPr txBox="1">
            <a:spLocks/>
          </p:cNvSpPr>
          <p:nvPr/>
        </p:nvSpPr>
        <p:spPr>
          <a:xfrm>
            <a:off x="731838" y="437696"/>
            <a:ext cx="10515600" cy="7669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fr-FR" sz="3200" dirty="0" err="1">
                <a:solidFill>
                  <a:srgbClr val="05646D"/>
                </a:solidFill>
              </a:rPr>
              <a:t>Introducing</a:t>
            </a:r>
            <a:r>
              <a:rPr lang="fr-FR" sz="3200" dirty="0">
                <a:solidFill>
                  <a:srgbClr val="05646D"/>
                </a:solidFill>
              </a:rPr>
              <a:t> aquaculture </a:t>
            </a:r>
            <a:r>
              <a:rPr lang="fr-FR" sz="3200" dirty="0" err="1">
                <a:solidFill>
                  <a:srgbClr val="05646D"/>
                </a:solidFill>
              </a:rPr>
              <a:t>generates</a:t>
            </a:r>
            <a:r>
              <a:rPr lang="fr-FR" sz="3200" dirty="0">
                <a:solidFill>
                  <a:srgbClr val="05646D"/>
                </a:solidFill>
              </a:rPr>
              <a:t> conservation </a:t>
            </a:r>
            <a:r>
              <a:rPr lang="fr-FR" sz="3200" dirty="0" err="1">
                <a:solidFill>
                  <a:srgbClr val="05646D"/>
                </a:solidFill>
              </a:rPr>
              <a:t>benefits</a:t>
            </a:r>
            <a:endParaRPr lang="fr-FR" sz="3200" dirty="0"/>
          </a:p>
        </p:txBody>
      </p:sp>
      <p:pic>
        <p:nvPicPr>
          <p:cNvPr id="39" name="Image 38" descr="Une image contenant texte, capture d’écran, Police, nombre&#10;&#10;Description générée automatiquement">
            <a:extLst>
              <a:ext uri="{FF2B5EF4-FFF2-40B4-BE49-F238E27FC236}">
                <a16:creationId xmlns:a16="http://schemas.microsoft.com/office/drawing/2014/main" id="{9D116766-8A8B-1F7D-F410-4D8D74E0CD3C}"/>
              </a:ext>
            </a:extLst>
          </p:cNvPr>
          <p:cNvPicPr>
            <a:picLocks noChangeAspect="1"/>
          </p:cNvPicPr>
          <p:nvPr/>
        </p:nvPicPr>
        <p:blipFill>
          <a:blip r:embed="rId3">
            <a:extLst>
              <a:ext uri="{28A0092B-C50C-407E-A947-70E740481C1C}">
                <a14:useLocalDpi xmlns:a14="http://schemas.microsoft.com/office/drawing/2010/main" val="0"/>
              </a:ext>
            </a:extLst>
          </a:blip>
          <a:srcRect l="81291"/>
          <a:stretch/>
        </p:blipFill>
        <p:spPr>
          <a:xfrm>
            <a:off x="8459023" y="1516110"/>
            <a:ext cx="1695995" cy="3821701"/>
          </a:xfrm>
          <a:prstGeom prst="rect">
            <a:avLst/>
          </a:prstGeom>
        </p:spPr>
      </p:pic>
      <p:pic>
        <p:nvPicPr>
          <p:cNvPr id="41" name="Image 40" descr="Une image contenant texte, capture d’écran, Police, nombre&#10;&#10;Description générée automatiquement">
            <a:extLst>
              <a:ext uri="{FF2B5EF4-FFF2-40B4-BE49-F238E27FC236}">
                <a16:creationId xmlns:a16="http://schemas.microsoft.com/office/drawing/2014/main" id="{C1752439-D829-C084-4F13-9B2465969D73}"/>
              </a:ext>
            </a:extLst>
          </p:cNvPr>
          <p:cNvPicPr>
            <a:picLocks noChangeAspect="1"/>
          </p:cNvPicPr>
          <p:nvPr/>
        </p:nvPicPr>
        <p:blipFill>
          <a:blip r:embed="rId3">
            <a:extLst>
              <a:ext uri="{28A0092B-C50C-407E-A947-70E740481C1C}">
                <a14:useLocalDpi xmlns:a14="http://schemas.microsoft.com/office/drawing/2010/main" val="0"/>
              </a:ext>
            </a:extLst>
          </a:blip>
          <a:srcRect l="62643" r="18667"/>
          <a:stretch/>
        </p:blipFill>
        <p:spPr>
          <a:xfrm>
            <a:off x="10091464" y="1514724"/>
            <a:ext cx="1695997" cy="3827165"/>
          </a:xfrm>
          <a:prstGeom prst="rect">
            <a:avLst/>
          </a:prstGeom>
        </p:spPr>
      </p:pic>
      <p:sp>
        <p:nvSpPr>
          <p:cNvPr id="50" name="Rectangle 49">
            <a:extLst>
              <a:ext uri="{FF2B5EF4-FFF2-40B4-BE49-F238E27FC236}">
                <a16:creationId xmlns:a16="http://schemas.microsoft.com/office/drawing/2014/main" id="{9F975300-4107-F609-5B0A-38DFEEDD0433}"/>
              </a:ext>
            </a:extLst>
          </p:cNvPr>
          <p:cNvSpPr/>
          <p:nvPr/>
        </p:nvSpPr>
        <p:spPr>
          <a:xfrm>
            <a:off x="8459023" y="1300122"/>
            <a:ext cx="3400425" cy="40100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graphicFrame>
        <p:nvGraphicFramePr>
          <p:cNvPr id="11" name="Tableau 10">
            <a:extLst>
              <a:ext uri="{FF2B5EF4-FFF2-40B4-BE49-F238E27FC236}">
                <a16:creationId xmlns:a16="http://schemas.microsoft.com/office/drawing/2014/main" id="{CD624ACA-2660-6704-5C0B-6734EF6D8A2C}"/>
              </a:ext>
            </a:extLst>
          </p:cNvPr>
          <p:cNvGraphicFramePr>
            <a:graphicFrameLocks noGrp="1"/>
          </p:cNvGraphicFramePr>
          <p:nvPr>
            <p:extLst>
              <p:ext uri="{D42A27DB-BD31-4B8C-83A1-F6EECF244321}">
                <p14:modId xmlns:p14="http://schemas.microsoft.com/office/powerpoint/2010/main" val="4044749988"/>
              </p:ext>
            </p:extLst>
          </p:nvPr>
        </p:nvGraphicFramePr>
        <p:xfrm>
          <a:off x="5693813" y="2601460"/>
          <a:ext cx="6093648" cy="1651000"/>
        </p:xfrm>
        <a:graphic>
          <a:graphicData uri="http://schemas.openxmlformats.org/drawingml/2006/table">
            <a:tbl>
              <a:tblPr firstRow="1" bandRow="1">
                <a:tableStyleId>{2D5ABB26-0587-4C30-8999-92F81FD0307C}</a:tableStyleId>
              </a:tblPr>
              <a:tblGrid>
                <a:gridCol w="1523412">
                  <a:extLst>
                    <a:ext uri="{9D8B030D-6E8A-4147-A177-3AD203B41FA5}">
                      <a16:colId xmlns:a16="http://schemas.microsoft.com/office/drawing/2014/main" val="1238492147"/>
                    </a:ext>
                  </a:extLst>
                </a:gridCol>
                <a:gridCol w="1523412">
                  <a:extLst>
                    <a:ext uri="{9D8B030D-6E8A-4147-A177-3AD203B41FA5}">
                      <a16:colId xmlns:a16="http://schemas.microsoft.com/office/drawing/2014/main" val="1046670346"/>
                    </a:ext>
                  </a:extLst>
                </a:gridCol>
                <a:gridCol w="1523412">
                  <a:extLst>
                    <a:ext uri="{9D8B030D-6E8A-4147-A177-3AD203B41FA5}">
                      <a16:colId xmlns:a16="http://schemas.microsoft.com/office/drawing/2014/main" val="64719622"/>
                    </a:ext>
                  </a:extLst>
                </a:gridCol>
                <a:gridCol w="1523412">
                  <a:extLst>
                    <a:ext uri="{9D8B030D-6E8A-4147-A177-3AD203B41FA5}">
                      <a16:colId xmlns:a16="http://schemas.microsoft.com/office/drawing/2014/main" val="4175541234"/>
                    </a:ext>
                  </a:extLst>
                </a:gridCol>
              </a:tblGrid>
              <a:tr h="370840">
                <a:tc>
                  <a:txBody>
                    <a:bodyPr/>
                    <a:lstStyle/>
                    <a:p>
                      <a:pPr algn="ct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fr-FR" dirty="0" err="1">
                          <a:latin typeface="Roboto Condensed" panose="02000000000000000000" pitchFamily="2" charset="0"/>
                          <a:ea typeface="Roboto Condensed" panose="02000000000000000000" pitchFamily="2" charset="0"/>
                          <a:cs typeface="Roboto Condensed" panose="02000000000000000000" pitchFamily="2" charset="0"/>
                        </a:rPr>
                        <a:t>Poaching</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Population</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fr-FR" dirty="0" err="1">
                          <a:latin typeface="Roboto Condensed" panose="02000000000000000000" pitchFamily="2" charset="0"/>
                          <a:ea typeface="Roboto Condensed" panose="02000000000000000000" pitchFamily="2" charset="0"/>
                          <a:cs typeface="Roboto Condensed" panose="02000000000000000000" pitchFamily="2" charset="0"/>
                        </a:rPr>
                        <a:t>Illegal</a:t>
                      </a:r>
                      <a:r>
                        <a:rPr lang="fr-FR" dirty="0">
                          <a:latin typeface="Roboto Condensed" panose="02000000000000000000" pitchFamily="2" charset="0"/>
                          <a:ea typeface="Roboto Condensed" panose="02000000000000000000" pitchFamily="2" charset="0"/>
                          <a:cs typeface="Roboto Condensed" panose="02000000000000000000" pitchFamily="2" charset="0"/>
                        </a:rPr>
                        <a:t> profit</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2812550"/>
                  </a:ext>
                </a:extLst>
              </a:tr>
              <a:tr h="370840">
                <a:tc>
                  <a:txBody>
                    <a:bodyPr/>
                    <a:lstStyle/>
                    <a:p>
                      <a:pPr algn="ctr"/>
                      <a:r>
                        <a:rPr lang="fr-FR" dirty="0" err="1">
                          <a:latin typeface="Roboto Condensed" panose="02000000000000000000" pitchFamily="2" charset="0"/>
                          <a:ea typeface="Roboto Condensed" panose="02000000000000000000" pitchFamily="2" charset="0"/>
                          <a:cs typeface="Roboto Condensed" panose="02000000000000000000" pitchFamily="2" charset="0"/>
                        </a:rPr>
                        <a:t>Quantity</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adjustment</a:t>
                      </a: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- 28%</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- 195 million USD</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568215"/>
                  </a:ext>
                </a:extLst>
              </a:tr>
              <a:tr h="370840">
                <a:tc>
                  <a:txBody>
                    <a:bodyP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Price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war</a:t>
                      </a: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-0,2%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- 315 million USD</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2717441"/>
                  </a:ext>
                </a:extLst>
              </a:tr>
            </a:tbl>
          </a:graphicData>
        </a:graphic>
      </p:graphicFrame>
      <p:sp>
        <p:nvSpPr>
          <p:cNvPr id="12" name="Rectangle 11">
            <a:extLst>
              <a:ext uri="{FF2B5EF4-FFF2-40B4-BE49-F238E27FC236}">
                <a16:creationId xmlns:a16="http://schemas.microsoft.com/office/drawing/2014/main" id="{9CCCFEBD-35CC-2A36-E69A-0E98A42788AC}"/>
              </a:ext>
            </a:extLst>
          </p:cNvPr>
          <p:cNvSpPr/>
          <p:nvPr/>
        </p:nvSpPr>
        <p:spPr>
          <a:xfrm>
            <a:off x="5660847" y="1623116"/>
            <a:ext cx="6165635" cy="1993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DFE6C6B-DAD1-CD98-494C-62B516C8CAA2}"/>
              </a:ext>
            </a:extLst>
          </p:cNvPr>
          <p:cNvSpPr/>
          <p:nvPr/>
        </p:nvSpPr>
        <p:spPr>
          <a:xfrm>
            <a:off x="5462501" y="3617709"/>
            <a:ext cx="6396947" cy="7754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descr="Une image contenant diagramme, ligne, Tracé&#10;&#10;Description générée automatiquement">
            <a:extLst>
              <a:ext uri="{FF2B5EF4-FFF2-40B4-BE49-F238E27FC236}">
                <a16:creationId xmlns:a16="http://schemas.microsoft.com/office/drawing/2014/main" id="{1CA01E28-897B-8476-E4C4-6C68FAEB61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499" y="1121861"/>
            <a:ext cx="4704214" cy="5074168"/>
          </a:xfrm>
          <a:prstGeom prst="rect">
            <a:avLst/>
          </a:prstGeom>
        </p:spPr>
      </p:pic>
      <p:pic>
        <p:nvPicPr>
          <p:cNvPr id="6" name="Image 5" descr="Une image contenant ligne, Tracé, diagramme, pente&#10;&#10;Description générée automatiquement">
            <a:extLst>
              <a:ext uri="{FF2B5EF4-FFF2-40B4-BE49-F238E27FC236}">
                <a16:creationId xmlns:a16="http://schemas.microsoft.com/office/drawing/2014/main" id="{E92D4A00-1BDA-9AB4-0389-33D000680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45" y="1127816"/>
            <a:ext cx="4707495" cy="5066212"/>
          </a:xfrm>
          <a:prstGeom prst="rect">
            <a:avLst/>
          </a:prstGeom>
        </p:spPr>
      </p:pic>
      <p:pic>
        <p:nvPicPr>
          <p:cNvPr id="3" name="Image 2" descr="Une image contenant ligne, diagramme, Tracé, pente&#10;&#10;Description générée automatiquement">
            <a:extLst>
              <a:ext uri="{FF2B5EF4-FFF2-40B4-BE49-F238E27FC236}">
                <a16:creationId xmlns:a16="http://schemas.microsoft.com/office/drawing/2014/main" id="{505A6114-0A75-0E2E-B93A-8ABC86C00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704" y="1134561"/>
            <a:ext cx="4704214" cy="5066213"/>
          </a:xfrm>
          <a:prstGeom prst="rect">
            <a:avLst/>
          </a:prstGeom>
        </p:spPr>
      </p:pic>
    </p:spTree>
    <p:extLst>
      <p:ext uri="{BB962C8B-B14F-4D97-AF65-F5344CB8AC3E}">
        <p14:creationId xmlns:p14="http://schemas.microsoft.com/office/powerpoint/2010/main" val="266843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6F166-9D25-935F-F76E-6AAB213C8F6E}"/>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CFDD24-5198-3BDE-101F-04A071969EF2}"/>
              </a:ext>
            </a:extLst>
          </p:cNvPr>
          <p:cNvSpPr>
            <a:spLocks noGrp="1"/>
          </p:cNvSpPr>
          <p:nvPr>
            <p:ph idx="1"/>
          </p:nvPr>
        </p:nvSpPr>
        <p:spPr>
          <a:xfrm>
            <a:off x="741363" y="1228497"/>
            <a:ext cx="5354638" cy="4972278"/>
          </a:xfrm>
        </p:spPr>
        <p:txBody>
          <a:bodyPr/>
          <a:lstStyle/>
          <a:p>
            <a:pPr marL="0" indent="0">
              <a:buNone/>
            </a:pPr>
            <a:r>
              <a:rPr lang="fr-FR" dirty="0"/>
              <a:t>Other scenarios : </a:t>
            </a:r>
          </a:p>
          <a:p>
            <a:pPr marL="0" indent="0">
              <a:buNone/>
            </a:pPr>
            <a:endParaRPr lang="fr-FR" dirty="0"/>
          </a:p>
          <a:p>
            <a:r>
              <a:rPr lang="fr-FR" dirty="0" err="1"/>
              <a:t>Several</a:t>
            </a:r>
            <a:r>
              <a:rPr lang="fr-FR" dirty="0"/>
              <a:t> cartels </a:t>
            </a:r>
            <a:r>
              <a:rPr lang="fr-FR" dirty="0" err="1"/>
              <a:t>operate</a:t>
            </a:r>
            <a:r>
              <a:rPr lang="fr-FR" dirty="0"/>
              <a:t> the </a:t>
            </a:r>
            <a:r>
              <a:rPr lang="fr-FR" dirty="0" err="1"/>
              <a:t>fishery</a:t>
            </a:r>
            <a:endParaRPr lang="fr-FR" dirty="0"/>
          </a:p>
          <a:p>
            <a:r>
              <a:rPr lang="fr-FR" dirty="0"/>
              <a:t>Cartel </a:t>
            </a:r>
            <a:r>
              <a:rPr lang="fr-FR" dirty="0" err="1"/>
              <a:t>takes</a:t>
            </a:r>
            <a:r>
              <a:rPr lang="fr-FR" dirty="0"/>
              <a:t> over the farming </a:t>
            </a:r>
            <a:r>
              <a:rPr lang="fr-FR" dirty="0" err="1"/>
              <a:t>sector</a:t>
            </a:r>
            <a:endParaRPr lang="fr-FR" dirty="0"/>
          </a:p>
          <a:p>
            <a:r>
              <a:rPr lang="fr-FR" dirty="0" err="1"/>
              <a:t>Legalizing</a:t>
            </a:r>
            <a:r>
              <a:rPr lang="fr-FR" dirty="0"/>
              <a:t> </a:t>
            </a:r>
            <a:r>
              <a:rPr lang="fr-FR" dirty="0" err="1"/>
              <a:t>trade</a:t>
            </a:r>
            <a:r>
              <a:rPr lang="fr-FR" dirty="0"/>
              <a:t> of </a:t>
            </a:r>
            <a:r>
              <a:rPr lang="fr-FR" dirty="0" err="1"/>
              <a:t>farmed</a:t>
            </a:r>
            <a:r>
              <a:rPr lang="fr-FR" dirty="0"/>
              <a:t> totoaba </a:t>
            </a:r>
            <a:r>
              <a:rPr lang="fr-FR" dirty="0" err="1"/>
              <a:t>creates</a:t>
            </a:r>
            <a:r>
              <a:rPr lang="fr-FR" dirty="0"/>
              <a:t> a </a:t>
            </a:r>
            <a:r>
              <a:rPr lang="fr-FR" dirty="0" err="1"/>
              <a:t>parallel</a:t>
            </a:r>
            <a:r>
              <a:rPr lang="fr-FR" dirty="0"/>
              <a:t> market</a:t>
            </a:r>
          </a:p>
          <a:p>
            <a:r>
              <a:rPr lang="fr-FR" dirty="0"/>
              <a:t>Demand </a:t>
            </a:r>
            <a:r>
              <a:rPr lang="fr-FR" dirty="0" err="1"/>
              <a:t>increases</a:t>
            </a:r>
            <a:endParaRPr lang="fr-FR" dirty="0"/>
          </a:p>
          <a:p>
            <a:r>
              <a:rPr lang="fr-FR" dirty="0"/>
              <a:t>Demand </a:t>
            </a:r>
            <a:r>
              <a:rPr lang="fr-FR" dirty="0" err="1"/>
              <a:t>increases</a:t>
            </a:r>
            <a:r>
              <a:rPr lang="fr-FR" dirty="0"/>
              <a:t> a lot</a:t>
            </a:r>
          </a:p>
        </p:txBody>
      </p:sp>
      <p:sp>
        <p:nvSpPr>
          <p:cNvPr id="5" name="Espace réservé de la date 4">
            <a:extLst>
              <a:ext uri="{FF2B5EF4-FFF2-40B4-BE49-F238E27FC236}">
                <a16:creationId xmlns:a16="http://schemas.microsoft.com/office/drawing/2014/main" id="{260AF5B3-909F-5261-4DB5-0E7A68B489BD}"/>
              </a:ext>
            </a:extLst>
          </p:cNvPr>
          <p:cNvSpPr>
            <a:spLocks noGrp="1"/>
          </p:cNvSpPr>
          <p:nvPr>
            <p:ph type="dt" sz="half" idx="10"/>
          </p:nvPr>
        </p:nvSpPr>
        <p:spPr/>
        <p:txBody>
          <a:bodyPr/>
          <a:lstStyle/>
          <a:p>
            <a:r>
              <a:rPr lang="fr-FR"/>
              <a:t>Simon Jean – PhD Defense</a:t>
            </a:r>
            <a:endParaRPr lang="fr-FR" dirty="0"/>
          </a:p>
        </p:txBody>
      </p:sp>
      <p:sp>
        <p:nvSpPr>
          <p:cNvPr id="7" name="Titre 1">
            <a:extLst>
              <a:ext uri="{FF2B5EF4-FFF2-40B4-BE49-F238E27FC236}">
                <a16:creationId xmlns:a16="http://schemas.microsoft.com/office/drawing/2014/main" id="{C8118D27-76B6-AE57-C137-31E158884C64}"/>
              </a:ext>
            </a:extLst>
          </p:cNvPr>
          <p:cNvSpPr txBox="1">
            <a:spLocks/>
          </p:cNvSpPr>
          <p:nvPr/>
        </p:nvSpPr>
        <p:spPr>
          <a:xfrm>
            <a:off x="731838" y="437696"/>
            <a:ext cx="10515600" cy="7669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fr-FR" sz="3200" dirty="0" err="1">
                <a:solidFill>
                  <a:srgbClr val="05646D"/>
                </a:solidFill>
              </a:rPr>
              <a:t>Results</a:t>
            </a:r>
            <a:endParaRPr lang="fr-FR" sz="3200" dirty="0"/>
          </a:p>
        </p:txBody>
      </p:sp>
      <p:sp>
        <p:nvSpPr>
          <p:cNvPr id="10" name="Flèche : double flèche horizontale 9">
            <a:extLst>
              <a:ext uri="{FF2B5EF4-FFF2-40B4-BE49-F238E27FC236}">
                <a16:creationId xmlns:a16="http://schemas.microsoft.com/office/drawing/2014/main" id="{D0B344A3-2226-1BBA-B7F8-CC6242C4044A}"/>
              </a:ext>
            </a:extLst>
          </p:cNvPr>
          <p:cNvSpPr/>
          <p:nvPr/>
        </p:nvSpPr>
        <p:spPr>
          <a:xfrm>
            <a:off x="6754812" y="1369785"/>
            <a:ext cx="4010025" cy="690790"/>
          </a:xfrm>
          <a:prstGeom prst="leftRightArrow">
            <a:avLst/>
          </a:prstGeom>
          <a:gradFill>
            <a:gsLst>
              <a:gs pos="20000">
                <a:srgbClr val="FF0000">
                  <a:alpha val="50000"/>
                </a:srgbClr>
              </a:gs>
              <a:gs pos="0">
                <a:srgbClr val="FF0000">
                  <a:alpha val="50000"/>
                </a:srgbClr>
              </a:gs>
              <a:gs pos="100000">
                <a:srgbClr val="00B050">
                  <a:alpha val="50000"/>
                </a:srgbClr>
              </a:gs>
              <a:gs pos="71000">
                <a:srgbClr val="00B050">
                  <a:alpha val="5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a:extLst>
              <a:ext uri="{FF2B5EF4-FFF2-40B4-BE49-F238E27FC236}">
                <a16:creationId xmlns:a16="http://schemas.microsoft.com/office/drawing/2014/main" id="{30C26B97-67BB-C11E-87D9-416874269FE2}"/>
              </a:ext>
            </a:extLst>
          </p:cNvPr>
          <p:cNvCxnSpPr>
            <a:cxnSpLocks/>
          </p:cNvCxnSpPr>
          <p:nvPr/>
        </p:nvCxnSpPr>
        <p:spPr>
          <a:xfrm>
            <a:off x="6754812" y="2724150"/>
            <a:ext cx="4010025" cy="0"/>
          </a:xfrm>
          <a:prstGeom prst="line">
            <a:avLst/>
          </a:prstGeom>
          <a:ln w="9525">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5" name="Connecteur droit 14">
            <a:extLst>
              <a:ext uri="{FF2B5EF4-FFF2-40B4-BE49-F238E27FC236}">
                <a16:creationId xmlns:a16="http://schemas.microsoft.com/office/drawing/2014/main" id="{A2FF1856-45A1-32C2-92A6-E64F61080115}"/>
              </a:ext>
            </a:extLst>
          </p:cNvPr>
          <p:cNvCxnSpPr>
            <a:cxnSpLocks/>
          </p:cNvCxnSpPr>
          <p:nvPr/>
        </p:nvCxnSpPr>
        <p:spPr>
          <a:xfrm>
            <a:off x="6754812" y="3200400"/>
            <a:ext cx="4010025" cy="0"/>
          </a:xfrm>
          <a:prstGeom prst="line">
            <a:avLst/>
          </a:prstGeom>
          <a:ln w="9525">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6" name="Connecteur droit 15">
            <a:extLst>
              <a:ext uri="{FF2B5EF4-FFF2-40B4-BE49-F238E27FC236}">
                <a16:creationId xmlns:a16="http://schemas.microsoft.com/office/drawing/2014/main" id="{304D263E-E580-29E2-7563-5DBA550786D3}"/>
              </a:ext>
            </a:extLst>
          </p:cNvPr>
          <p:cNvCxnSpPr>
            <a:cxnSpLocks/>
          </p:cNvCxnSpPr>
          <p:nvPr/>
        </p:nvCxnSpPr>
        <p:spPr>
          <a:xfrm>
            <a:off x="6754812" y="4133850"/>
            <a:ext cx="4010025" cy="0"/>
          </a:xfrm>
          <a:prstGeom prst="line">
            <a:avLst/>
          </a:prstGeom>
          <a:ln w="9525">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7" name="Connecteur droit 16">
            <a:extLst>
              <a:ext uri="{FF2B5EF4-FFF2-40B4-BE49-F238E27FC236}">
                <a16:creationId xmlns:a16="http://schemas.microsoft.com/office/drawing/2014/main" id="{BEA62607-42D2-A80B-C791-266BBB50EFF3}"/>
              </a:ext>
            </a:extLst>
          </p:cNvPr>
          <p:cNvCxnSpPr>
            <a:cxnSpLocks/>
          </p:cNvCxnSpPr>
          <p:nvPr/>
        </p:nvCxnSpPr>
        <p:spPr>
          <a:xfrm>
            <a:off x="6754812" y="4667250"/>
            <a:ext cx="4010025" cy="0"/>
          </a:xfrm>
          <a:prstGeom prst="line">
            <a:avLst/>
          </a:prstGeom>
          <a:ln w="9525">
            <a:solidFill>
              <a:schemeClr val="tx1"/>
            </a:solidFill>
            <a:prstDash val="dashDot"/>
          </a:ln>
        </p:spPr>
        <p:style>
          <a:lnRef idx="2">
            <a:schemeClr val="accent1"/>
          </a:lnRef>
          <a:fillRef idx="0">
            <a:schemeClr val="accent1"/>
          </a:fillRef>
          <a:effectRef idx="1">
            <a:schemeClr val="accent1"/>
          </a:effectRef>
          <a:fontRef idx="minor">
            <a:schemeClr val="tx1"/>
          </a:fontRef>
        </p:style>
      </p:cxnSp>
      <p:pic>
        <p:nvPicPr>
          <p:cNvPr id="22" name="Graphique 21" descr="Fermer contour">
            <a:extLst>
              <a:ext uri="{FF2B5EF4-FFF2-40B4-BE49-F238E27FC236}">
                <a16:creationId xmlns:a16="http://schemas.microsoft.com/office/drawing/2014/main" id="{61C28C11-87DD-20C3-3DFC-28A8D27D58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3354" y="2139952"/>
            <a:ext cx="581024" cy="581024"/>
          </a:xfrm>
          <a:prstGeom prst="rect">
            <a:avLst/>
          </a:prstGeom>
        </p:spPr>
      </p:pic>
      <p:pic>
        <p:nvPicPr>
          <p:cNvPr id="24" name="Graphique 23" descr="Fermer contour">
            <a:extLst>
              <a:ext uri="{FF2B5EF4-FFF2-40B4-BE49-F238E27FC236}">
                <a16:creationId xmlns:a16="http://schemas.microsoft.com/office/drawing/2014/main" id="{EA3EE7C5-708F-9B2D-FE12-46B6864596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44338" y="2687865"/>
            <a:ext cx="581024" cy="581024"/>
          </a:xfrm>
          <a:prstGeom prst="rect">
            <a:avLst/>
          </a:prstGeom>
        </p:spPr>
      </p:pic>
      <p:pic>
        <p:nvPicPr>
          <p:cNvPr id="26" name="Graphique 25" descr="Fermer contour">
            <a:extLst>
              <a:ext uri="{FF2B5EF4-FFF2-40B4-BE49-F238E27FC236}">
                <a16:creationId xmlns:a16="http://schemas.microsoft.com/office/drawing/2014/main" id="{A9993962-0C8B-32AF-E3E1-212B33D95B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63314" y="3384551"/>
            <a:ext cx="581024" cy="581024"/>
          </a:xfrm>
          <a:prstGeom prst="rect">
            <a:avLst/>
          </a:prstGeom>
        </p:spPr>
      </p:pic>
      <p:cxnSp>
        <p:nvCxnSpPr>
          <p:cNvPr id="28" name="Connecteur droit 27">
            <a:extLst>
              <a:ext uri="{FF2B5EF4-FFF2-40B4-BE49-F238E27FC236}">
                <a16:creationId xmlns:a16="http://schemas.microsoft.com/office/drawing/2014/main" id="{922F6053-CBAA-F1FC-E2EB-8FAC1E0D0D21}"/>
              </a:ext>
            </a:extLst>
          </p:cNvPr>
          <p:cNvCxnSpPr>
            <a:cxnSpLocks/>
          </p:cNvCxnSpPr>
          <p:nvPr/>
        </p:nvCxnSpPr>
        <p:spPr>
          <a:xfrm>
            <a:off x="8457180" y="3676650"/>
            <a:ext cx="129664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pic>
        <p:nvPicPr>
          <p:cNvPr id="30" name="Graphique 29" descr="Fermer contour">
            <a:extLst>
              <a:ext uri="{FF2B5EF4-FFF2-40B4-BE49-F238E27FC236}">
                <a16:creationId xmlns:a16="http://schemas.microsoft.com/office/drawing/2014/main" id="{CF909231-5B08-516C-4FEF-D2450E0177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9313" y="4135435"/>
            <a:ext cx="581024" cy="581024"/>
          </a:xfrm>
          <a:prstGeom prst="rect">
            <a:avLst/>
          </a:prstGeom>
        </p:spPr>
      </p:pic>
      <p:pic>
        <p:nvPicPr>
          <p:cNvPr id="31" name="Graphique 30" descr="Fermer contour">
            <a:extLst>
              <a:ext uri="{FF2B5EF4-FFF2-40B4-BE49-F238E27FC236}">
                <a16:creationId xmlns:a16="http://schemas.microsoft.com/office/drawing/2014/main" id="{1E4ABFB7-C9BD-5272-BB7A-FCABA0CB65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4658" y="4132261"/>
            <a:ext cx="581024" cy="581024"/>
          </a:xfrm>
          <a:prstGeom prst="rect">
            <a:avLst/>
          </a:prstGeom>
        </p:spPr>
      </p:pic>
      <p:cxnSp>
        <p:nvCxnSpPr>
          <p:cNvPr id="32" name="Connecteur droit 31">
            <a:extLst>
              <a:ext uri="{FF2B5EF4-FFF2-40B4-BE49-F238E27FC236}">
                <a16:creationId xmlns:a16="http://schemas.microsoft.com/office/drawing/2014/main" id="{734B9540-D7CB-BCFD-F01F-A94BD2EA0F86}"/>
              </a:ext>
            </a:extLst>
          </p:cNvPr>
          <p:cNvCxnSpPr>
            <a:cxnSpLocks/>
          </p:cNvCxnSpPr>
          <p:nvPr/>
        </p:nvCxnSpPr>
        <p:spPr>
          <a:xfrm>
            <a:off x="8747692" y="4425948"/>
            <a:ext cx="106668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pic>
        <p:nvPicPr>
          <p:cNvPr id="34" name="Graphique 33" descr="Fermer contour">
            <a:extLst>
              <a:ext uri="{FF2B5EF4-FFF2-40B4-BE49-F238E27FC236}">
                <a16:creationId xmlns:a16="http://schemas.microsoft.com/office/drawing/2014/main" id="{6A785252-395C-1F32-7EBE-5D748DD94D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66668" y="3384551"/>
            <a:ext cx="581024" cy="581024"/>
          </a:xfrm>
          <a:prstGeom prst="rect">
            <a:avLst/>
          </a:prstGeom>
        </p:spPr>
      </p:pic>
      <p:pic>
        <p:nvPicPr>
          <p:cNvPr id="38" name="Graphique 37" descr="Fermer contour">
            <a:extLst>
              <a:ext uri="{FF2B5EF4-FFF2-40B4-BE49-F238E27FC236}">
                <a16:creationId xmlns:a16="http://schemas.microsoft.com/office/drawing/2014/main" id="{AA09720D-BE38-AB99-FF3E-469CAB9E81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3310" y="4645818"/>
            <a:ext cx="581024" cy="581024"/>
          </a:xfrm>
          <a:prstGeom prst="rect">
            <a:avLst/>
          </a:prstGeom>
        </p:spPr>
      </p:pic>
      <p:pic>
        <p:nvPicPr>
          <p:cNvPr id="39" name="Graphique 38" descr="Fermer contour">
            <a:extLst>
              <a:ext uri="{FF2B5EF4-FFF2-40B4-BE49-F238E27FC236}">
                <a16:creationId xmlns:a16="http://schemas.microsoft.com/office/drawing/2014/main" id="{1980DFA6-ACBC-2A67-8239-93A2371D09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1163" y="4645818"/>
            <a:ext cx="581024" cy="581024"/>
          </a:xfrm>
          <a:prstGeom prst="rect">
            <a:avLst/>
          </a:prstGeom>
        </p:spPr>
      </p:pic>
      <p:cxnSp>
        <p:nvCxnSpPr>
          <p:cNvPr id="40" name="Connecteur droit 39">
            <a:extLst>
              <a:ext uri="{FF2B5EF4-FFF2-40B4-BE49-F238E27FC236}">
                <a16:creationId xmlns:a16="http://schemas.microsoft.com/office/drawing/2014/main" id="{0DBA72FA-C4A7-53F1-9B0E-2BD599206A6E}"/>
              </a:ext>
            </a:extLst>
          </p:cNvPr>
          <p:cNvCxnSpPr>
            <a:cxnSpLocks/>
          </p:cNvCxnSpPr>
          <p:nvPr/>
        </p:nvCxnSpPr>
        <p:spPr>
          <a:xfrm>
            <a:off x="6943670" y="4936330"/>
            <a:ext cx="1538005"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ZoneTexte 44">
            <a:extLst>
              <a:ext uri="{FF2B5EF4-FFF2-40B4-BE49-F238E27FC236}">
                <a16:creationId xmlns:a16="http://schemas.microsoft.com/office/drawing/2014/main" id="{035619D3-B29A-D800-B768-3702F32754A5}"/>
              </a:ext>
            </a:extLst>
          </p:cNvPr>
          <p:cNvSpPr txBox="1"/>
          <p:nvPr/>
        </p:nvSpPr>
        <p:spPr>
          <a:xfrm>
            <a:off x="6754813" y="705177"/>
            <a:ext cx="4010024" cy="646331"/>
          </a:xfrm>
          <a:prstGeom prst="rect">
            <a:avLst/>
          </a:prstGeom>
          <a:noFill/>
        </p:spPr>
        <p:txBody>
          <a:bodyPr wrap="square">
            <a:spAutoFit/>
          </a:bodyPr>
          <a:lstStyle/>
          <a:p>
            <a:pPr marL="0" indent="0" algn="ctr">
              <a:buNone/>
            </a:pPr>
            <a:r>
              <a:rPr lang="fr-FR" dirty="0" err="1">
                <a:latin typeface="Roboto Condensed" panose="02000000000000000000" pitchFamily="2" charset="0"/>
                <a:ea typeface="Roboto Condensed" panose="02000000000000000000" pitchFamily="2" charset="0"/>
                <a:cs typeface="Roboto Condensed" panose="02000000000000000000" pitchFamily="2" charset="0"/>
              </a:rPr>
              <a:t>Steady</a:t>
            </a:r>
            <a:r>
              <a:rPr lang="fr-FR" dirty="0">
                <a:latin typeface="Roboto Condensed" panose="02000000000000000000" pitchFamily="2" charset="0"/>
                <a:ea typeface="Roboto Condensed" panose="02000000000000000000" pitchFamily="2" charset="0"/>
                <a:cs typeface="Roboto Condensed" panose="02000000000000000000" pitchFamily="2" charset="0"/>
              </a:rPr>
              <a:t> state population </a:t>
            </a:r>
            <a:br>
              <a:rPr lang="fr-FR" dirty="0">
                <a:latin typeface="Roboto Condensed" panose="02000000000000000000" pitchFamily="2" charset="0"/>
                <a:ea typeface="Roboto Condensed" panose="02000000000000000000" pitchFamily="2" charset="0"/>
                <a:cs typeface="Roboto Condensed" panose="02000000000000000000" pitchFamily="2" charset="0"/>
              </a:rPr>
            </a:b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compared</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 to vertical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monopoly</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 status quo</a:t>
            </a:r>
          </a:p>
        </p:txBody>
      </p:sp>
      <p:cxnSp>
        <p:nvCxnSpPr>
          <p:cNvPr id="47" name="Connecteur droit 46">
            <a:extLst>
              <a:ext uri="{FF2B5EF4-FFF2-40B4-BE49-F238E27FC236}">
                <a16:creationId xmlns:a16="http://schemas.microsoft.com/office/drawing/2014/main" id="{43512A09-0552-ECA8-184A-358CDF31DCF1}"/>
              </a:ext>
            </a:extLst>
          </p:cNvPr>
          <p:cNvCxnSpPr/>
          <p:nvPr/>
        </p:nvCxnSpPr>
        <p:spPr>
          <a:xfrm>
            <a:off x="8904288" y="1879600"/>
            <a:ext cx="0" cy="3479800"/>
          </a:xfrm>
          <a:prstGeom prst="line">
            <a:avLst/>
          </a:prstGeom>
          <a:ln w="3175">
            <a:prstDash val="lgDash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312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6E55A-2AAD-8465-BC56-BDC513F34CA1}"/>
            </a:ext>
          </a:extLst>
        </p:cNvPr>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F50059F1-2B0D-26CE-233D-8EEF72F9186A}"/>
              </a:ext>
            </a:extLst>
          </p:cNvPr>
          <p:cNvSpPr>
            <a:spLocks noGrp="1"/>
          </p:cNvSpPr>
          <p:nvPr>
            <p:ph type="dt" sz="half" idx="10"/>
          </p:nvPr>
        </p:nvSpPr>
        <p:spPr/>
        <p:txBody>
          <a:bodyPr/>
          <a:lstStyle/>
          <a:p>
            <a:r>
              <a:rPr lang="fr-FR"/>
              <a:t>Simon Jean – PhD Defense</a:t>
            </a:r>
            <a:endParaRPr lang="fr-FR" dirty="0"/>
          </a:p>
        </p:txBody>
      </p:sp>
      <p:sp>
        <p:nvSpPr>
          <p:cNvPr id="5" name="Espace réservé de la date 4">
            <a:extLst>
              <a:ext uri="{FF2B5EF4-FFF2-40B4-BE49-F238E27FC236}">
                <a16:creationId xmlns:a16="http://schemas.microsoft.com/office/drawing/2014/main" id="{F0269700-0F40-D423-47CC-60B4DFE9BB67}"/>
              </a:ext>
            </a:extLst>
          </p:cNvPr>
          <p:cNvSpPr txBox="1">
            <a:spLocks/>
          </p:cNvSpPr>
          <p:nvPr/>
        </p:nvSpPr>
        <p:spPr>
          <a:xfrm>
            <a:off x="10008339" y="6351117"/>
            <a:ext cx="1514475"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dirty="0">
                <a:hlinkClick r:id="rId3" action="ppaction://hlinksldjump"/>
              </a:rPr>
              <a:t>Appendix</a:t>
            </a:r>
            <a:endParaRPr lang="fr-FR" dirty="0"/>
          </a:p>
        </p:txBody>
      </p:sp>
      <p:sp>
        <p:nvSpPr>
          <p:cNvPr id="6" name="ZoneTexte 5">
            <a:extLst>
              <a:ext uri="{FF2B5EF4-FFF2-40B4-BE49-F238E27FC236}">
                <a16:creationId xmlns:a16="http://schemas.microsoft.com/office/drawing/2014/main" id="{C3F8CFE6-C2B2-836E-02DD-6E5EE0EDC4E6}"/>
              </a:ext>
            </a:extLst>
          </p:cNvPr>
          <p:cNvSpPr txBox="1"/>
          <p:nvPr/>
        </p:nvSpPr>
        <p:spPr>
          <a:xfrm>
            <a:off x="731838" y="620713"/>
            <a:ext cx="10797822" cy="1015663"/>
          </a:xfrm>
          <a:prstGeom prst="rect">
            <a:avLst/>
          </a:prstGeom>
          <a:noFill/>
        </p:spPr>
        <p:txBody>
          <a:bodyPr wrap="square">
            <a:spAutoFit/>
          </a:bodyPr>
          <a:lstStyle/>
          <a:p>
            <a:r>
              <a:rPr lang="fr-FR" sz="2000" dirty="0">
                <a:latin typeface="Roboto Condensed" panose="02000000000000000000" pitchFamily="2" charset="0"/>
                <a:ea typeface="Roboto Condensed" panose="02000000000000000000" pitchFamily="2" charset="0"/>
                <a:cs typeface="Roboto Condensed" panose="02000000000000000000" pitchFamily="2" charset="0"/>
              </a:rPr>
              <a:t>Question: </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How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will</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the totoaba population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evolve</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under</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an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illegal</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vertical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monopoly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a:t>
            </a:r>
            <a:b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How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will</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the totoaba population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evolve</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when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farmed</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substitutes are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legalized</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p>
          <a:p>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ZoneTexte 6">
            <a:extLst>
              <a:ext uri="{FF2B5EF4-FFF2-40B4-BE49-F238E27FC236}">
                <a16:creationId xmlns:a16="http://schemas.microsoft.com/office/drawing/2014/main" id="{92007243-3FF4-FC4C-3771-03E19475C546}"/>
              </a:ext>
            </a:extLst>
          </p:cNvPr>
          <p:cNvSpPr txBox="1"/>
          <p:nvPr/>
        </p:nvSpPr>
        <p:spPr>
          <a:xfrm>
            <a:off x="731838" y="1449616"/>
            <a:ext cx="11041062" cy="400110"/>
          </a:xfrm>
          <a:prstGeom prst="rect">
            <a:avLst/>
          </a:prstGeom>
          <a:noFill/>
        </p:spPr>
        <p:txBody>
          <a:bodyPr wrap="square">
            <a:spAutoFit/>
          </a:bodyPr>
          <a:lstStyle/>
          <a:p>
            <a:r>
              <a:rPr lang="fr-FR" sz="2000" dirty="0">
                <a:latin typeface="Roboto Condensed" panose="02000000000000000000" pitchFamily="2" charset="0"/>
                <a:ea typeface="Roboto Condensed" panose="02000000000000000000" pitchFamily="2" charset="0"/>
                <a:cs typeface="Roboto Condensed" panose="02000000000000000000" pitchFamily="2" charset="0"/>
              </a:rPr>
              <a:t>Methods :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Steady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state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fishery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model with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oligopolistic</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strategic</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interactions</a:t>
            </a:r>
          </a:p>
        </p:txBody>
      </p:sp>
      <p:sp>
        <p:nvSpPr>
          <p:cNvPr id="8" name="ZoneTexte 7">
            <a:extLst>
              <a:ext uri="{FF2B5EF4-FFF2-40B4-BE49-F238E27FC236}">
                <a16:creationId xmlns:a16="http://schemas.microsoft.com/office/drawing/2014/main" id="{25B4B55E-79D1-0AB9-5D1E-7D565960FF3C}"/>
              </a:ext>
            </a:extLst>
          </p:cNvPr>
          <p:cNvSpPr txBox="1"/>
          <p:nvPr/>
        </p:nvSpPr>
        <p:spPr>
          <a:xfrm>
            <a:off x="744538" y="1986270"/>
            <a:ext cx="11041062" cy="3118803"/>
          </a:xfrm>
          <a:prstGeom prst="rect">
            <a:avLst/>
          </a:prstGeom>
          <a:noFill/>
        </p:spPr>
        <p:txBody>
          <a:bodyPr wrap="square">
            <a:spAutoFit/>
          </a:bodyPr>
          <a:lstStyle/>
          <a:p>
            <a:pPr>
              <a:lnSpc>
                <a:spcPct val="150000"/>
              </a:lnSpc>
            </a:pPr>
            <a:r>
              <a:rPr lang="fr-FR" sz="2000" dirty="0">
                <a:latin typeface="Roboto Condensed" panose="02000000000000000000" pitchFamily="2" charset="0"/>
                <a:ea typeface="Roboto Condensed" panose="02000000000000000000" pitchFamily="2" charset="0"/>
                <a:cs typeface="Roboto Condensed" panose="02000000000000000000" pitchFamily="2" charset="0"/>
              </a:rPr>
              <a:t>Conclusions :</a:t>
            </a:r>
          </a:p>
          <a:p>
            <a:pPr marL="342900" indent="-342900">
              <a:lnSpc>
                <a:spcPct val="150000"/>
              </a:lnSpc>
              <a:buFontTx/>
              <a:buChar char="-"/>
            </a:pP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Vertical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monopoly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not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necessarily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conservationist’s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best friend</a:t>
            </a:r>
          </a:p>
          <a:p>
            <a:pPr marL="342900" indent="-342900">
              <a:buFontTx/>
              <a:buChar char="-"/>
            </a:pP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Strategic interactions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among</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final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sellers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do not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necessarily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lead to stock collapse, once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technology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supply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chain</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structure are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considered</a:t>
            </a:r>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342900" indent="-342900">
              <a:lnSpc>
                <a:spcPct val="150000"/>
              </a:lnSpc>
              <a:buFontTx/>
              <a:buChar char="-"/>
            </a:pP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Market-</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based</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solutions,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even</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imperfect</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can help where bans are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costly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moderately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effective</a:t>
            </a:r>
          </a:p>
          <a:p>
            <a:pPr marL="342900" indent="-342900">
              <a:buFontTx/>
              <a:buChar char="-"/>
            </a:pP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Need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integrated</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policies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addressing</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demand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evolution</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to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guarantee</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conservation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effects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and more info for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policy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effects</a:t>
            </a:r>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342900" indent="-342900">
              <a:lnSpc>
                <a:spcPct val="150000"/>
              </a:lnSpc>
              <a:buFontTx/>
              <a:buChar char="-"/>
            </a:pP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It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may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nonetheless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be</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too late for the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vaquita</a:t>
            </a:r>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1" name="Rectangle 10">
            <a:extLst>
              <a:ext uri="{FF2B5EF4-FFF2-40B4-BE49-F238E27FC236}">
                <a16:creationId xmlns:a16="http://schemas.microsoft.com/office/drawing/2014/main" id="{620A580C-FFD9-ED1A-F1CB-215707B8EAAA}"/>
              </a:ext>
            </a:extLst>
          </p:cNvPr>
          <p:cNvSpPr/>
          <p:nvPr/>
        </p:nvSpPr>
        <p:spPr>
          <a:xfrm>
            <a:off x="683419" y="484169"/>
            <a:ext cx="11163300" cy="1365557"/>
          </a:xfrm>
          <a:prstGeom prst="rect">
            <a:avLst/>
          </a:prstGeom>
          <a:solidFill>
            <a:schemeClr val="bg1">
              <a:alpha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B27712CF-3A52-8971-26B2-F8A81D9DC35E}"/>
              </a:ext>
            </a:extLst>
          </p:cNvPr>
          <p:cNvSpPr txBox="1"/>
          <p:nvPr/>
        </p:nvSpPr>
        <p:spPr>
          <a:xfrm>
            <a:off x="1379538" y="5345555"/>
            <a:ext cx="10071099" cy="923330"/>
          </a:xfrm>
          <a:prstGeom prst="rect">
            <a:avLst/>
          </a:prstGeom>
          <a:noFill/>
        </p:spPr>
        <p:txBody>
          <a:bodyPr wrap="square">
            <a:spAutoFit/>
          </a:bodyPr>
          <a:lstStyle/>
          <a:p>
            <a:pPr marL="457200" lvl="1" indent="0">
              <a:buNone/>
            </a:pPr>
            <a:r>
              <a:rPr lang="fr-FR" dirty="0" err="1">
                <a:latin typeface="Roboto Condensed" panose="02000000000000000000" pitchFamily="2" charset="0"/>
                <a:ea typeface="Roboto Condensed" panose="02000000000000000000" pitchFamily="2" charset="0"/>
                <a:cs typeface="Roboto Condensed" panose="02000000000000000000" pitchFamily="2" charset="0"/>
              </a:rPr>
              <a:t>Substantial</a:t>
            </a:r>
            <a:r>
              <a:rPr lang="fr-FR" dirty="0">
                <a:latin typeface="Roboto Condensed" panose="02000000000000000000" pitchFamily="2" charset="0"/>
                <a:ea typeface="Roboto Condensed" panose="02000000000000000000" pitchFamily="2" charset="0"/>
                <a:cs typeface="Roboto Condensed" panose="02000000000000000000" pitchFamily="2" charset="0"/>
              </a:rPr>
              <a:t> gains and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little</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downside</a:t>
            </a:r>
            <a:r>
              <a:rPr lang="fr-FR" dirty="0">
                <a:latin typeface="Roboto Condensed" panose="02000000000000000000" pitchFamily="2" charset="0"/>
                <a:ea typeface="Roboto Condensed" panose="02000000000000000000" pitchFamily="2" charset="0"/>
                <a:cs typeface="Roboto Condensed" panose="02000000000000000000" pitchFamily="2" charset="0"/>
              </a:rPr>
              <a:t> from farming of Totoaba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macdonaldi</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w. J. Lawson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co</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-first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author</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a:t>
            </a:r>
            <a:b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A.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Steinkruger</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M.Castellanos</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-Rico,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M.A.Cisneros</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-Mata, E.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Aceves-Bueno</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M.Warham</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 A. Sachs,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S.Gaines</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 R&amp;R at </a:t>
            </a:r>
            <a:r>
              <a:rPr lang="fr-FR" i="1" dirty="0">
                <a:latin typeface="Roboto Condensed Light" panose="02000000000000000000" pitchFamily="2" charset="0"/>
                <a:ea typeface="Roboto Condensed Light" panose="02000000000000000000" pitchFamily="2" charset="0"/>
                <a:cs typeface="Roboto Condensed Light" panose="02000000000000000000" pitchFamily="2" charset="0"/>
              </a:rPr>
              <a:t>NPJ </a:t>
            </a:r>
            <a:r>
              <a:rPr lang="fr-FR" i="1" dirty="0" err="1">
                <a:latin typeface="Roboto Condensed Light" panose="02000000000000000000" pitchFamily="2" charset="0"/>
                <a:ea typeface="Roboto Condensed Light" panose="02000000000000000000" pitchFamily="2" charset="0"/>
                <a:cs typeface="Roboto Condensed Light" panose="02000000000000000000" pitchFamily="2" charset="0"/>
              </a:rPr>
              <a:t>Ocean</a:t>
            </a:r>
            <a:r>
              <a:rPr lang="fr-FR" i="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i="1" dirty="0" err="1">
                <a:latin typeface="Roboto Condensed Light" panose="02000000000000000000" pitchFamily="2" charset="0"/>
                <a:ea typeface="Roboto Condensed Light" panose="02000000000000000000" pitchFamily="2" charset="0"/>
                <a:cs typeface="Roboto Condensed Light" panose="02000000000000000000" pitchFamily="2" charset="0"/>
              </a:rPr>
              <a:t>Sustainability</a:t>
            </a:r>
            <a:endParaRPr lang="fr-FR"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3" name="Graphique 2" descr="Porte-bloc contour">
            <a:extLst>
              <a:ext uri="{FF2B5EF4-FFF2-40B4-BE49-F238E27FC236}">
                <a16:creationId xmlns:a16="http://schemas.microsoft.com/office/drawing/2014/main" id="{89C46228-EB75-54E9-8F54-8ED56CEB2D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078" y="5434330"/>
            <a:ext cx="756920" cy="756920"/>
          </a:xfrm>
          <a:prstGeom prst="rect">
            <a:avLst/>
          </a:prstGeom>
        </p:spPr>
      </p:pic>
    </p:spTree>
    <p:extLst>
      <p:ext uri="{BB962C8B-B14F-4D97-AF65-F5344CB8AC3E}">
        <p14:creationId xmlns:p14="http://schemas.microsoft.com/office/powerpoint/2010/main" val="190938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E0517C-0B34-538D-D50D-AE1B8AA9D35D}"/>
              </a:ext>
            </a:extLst>
          </p:cNvPr>
          <p:cNvSpPr>
            <a:spLocks noGrp="1"/>
          </p:cNvSpPr>
          <p:nvPr>
            <p:ph type="title"/>
          </p:nvPr>
        </p:nvSpPr>
        <p:spPr>
          <a:xfrm>
            <a:off x="630238" y="544286"/>
            <a:ext cx="10866437" cy="611188"/>
          </a:xfrm>
        </p:spPr>
        <p:txBody>
          <a:bodyPr>
            <a:noAutofit/>
          </a:bodyPr>
          <a:lstStyle/>
          <a:p>
            <a:pPr algn="ctr"/>
            <a:r>
              <a:rPr lang="fr-FR" sz="4000" dirty="0">
                <a:solidFill>
                  <a:srgbClr val="05646D"/>
                </a:solidFill>
              </a:rPr>
              <a:t>Challenges </a:t>
            </a:r>
            <a:r>
              <a:rPr lang="fr-FR" sz="4000" dirty="0" err="1">
                <a:solidFill>
                  <a:srgbClr val="05646D"/>
                </a:solidFill>
              </a:rPr>
              <a:t>associated</a:t>
            </a:r>
            <a:r>
              <a:rPr lang="fr-FR" sz="4000" dirty="0">
                <a:solidFill>
                  <a:srgbClr val="05646D"/>
                </a:solidFill>
              </a:rPr>
              <a:t> with </a:t>
            </a:r>
            <a:r>
              <a:rPr lang="fr-FR" sz="4000" dirty="0" err="1">
                <a:solidFill>
                  <a:srgbClr val="05646D"/>
                </a:solidFill>
              </a:rPr>
              <a:t>anthropogenic</a:t>
            </a:r>
            <a:r>
              <a:rPr lang="fr-FR" sz="4000" dirty="0">
                <a:solidFill>
                  <a:srgbClr val="05646D"/>
                </a:solidFill>
              </a:rPr>
              <a:t> drivers</a:t>
            </a:r>
            <a:endParaRPr lang="fr-FR" sz="4000" dirty="0">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6" name="Espace réservé de la date 5">
            <a:extLst>
              <a:ext uri="{FF2B5EF4-FFF2-40B4-BE49-F238E27FC236}">
                <a16:creationId xmlns:a16="http://schemas.microsoft.com/office/drawing/2014/main" id="{C0DAB0D6-0233-61E6-1CB8-E8B4AF698AAC}"/>
              </a:ext>
            </a:extLst>
          </p:cNvPr>
          <p:cNvSpPr>
            <a:spLocks noGrp="1"/>
          </p:cNvSpPr>
          <p:nvPr>
            <p:ph type="dt" sz="half" idx="10"/>
          </p:nvPr>
        </p:nvSpPr>
        <p:spPr/>
        <p:txBody>
          <a:bodyPr/>
          <a:lstStyle/>
          <a:p>
            <a:r>
              <a:rPr lang="fr-FR"/>
              <a:t>Simon Jean – PhD Defense</a:t>
            </a:r>
            <a:endParaRPr lang="fr-FR" dirty="0"/>
          </a:p>
        </p:txBody>
      </p:sp>
      <p:sp>
        <p:nvSpPr>
          <p:cNvPr id="7" name="Rectangle : coins arrondis 6">
            <a:extLst>
              <a:ext uri="{FF2B5EF4-FFF2-40B4-BE49-F238E27FC236}">
                <a16:creationId xmlns:a16="http://schemas.microsoft.com/office/drawing/2014/main" id="{AC806AD3-ED8C-5291-4CD2-25BA1FAD69C3}"/>
              </a:ext>
            </a:extLst>
          </p:cNvPr>
          <p:cNvSpPr/>
          <p:nvPr/>
        </p:nvSpPr>
        <p:spPr>
          <a:xfrm>
            <a:off x="7700056" y="1521165"/>
            <a:ext cx="3796619" cy="4313918"/>
          </a:xfrm>
          <a:prstGeom prst="roundRect">
            <a:avLst/>
          </a:prstGeom>
          <a:solidFill>
            <a:srgbClr val="E164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661FF7EA-8B64-ABF8-5870-D2FD8E2DF304}"/>
              </a:ext>
            </a:extLst>
          </p:cNvPr>
          <p:cNvSpPr/>
          <p:nvPr/>
        </p:nvSpPr>
        <p:spPr>
          <a:xfrm>
            <a:off x="731838" y="1521165"/>
            <a:ext cx="3796619" cy="4313918"/>
          </a:xfrm>
          <a:prstGeom prst="roundRect">
            <a:avLst/>
          </a:prstGeom>
          <a:solidFill>
            <a:srgbClr val="00A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099E9259-05CC-09C5-9278-DC60E28221D2}"/>
              </a:ext>
            </a:extLst>
          </p:cNvPr>
          <p:cNvSpPr txBox="1"/>
          <p:nvPr/>
        </p:nvSpPr>
        <p:spPr>
          <a:xfrm>
            <a:off x="1240290" y="1829742"/>
            <a:ext cx="2779713" cy="461665"/>
          </a:xfrm>
          <a:prstGeom prst="rect">
            <a:avLst/>
          </a:prstGeom>
          <a:noFill/>
        </p:spPr>
        <p:txBody>
          <a:bodyPr wrap="square" rtlCol="0">
            <a:spAutoFit/>
          </a:bodyPr>
          <a:lstStyle/>
          <a:p>
            <a:pPr algn="ctr"/>
            <a:r>
              <a:rPr lang="fr-FR" sz="2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Land/</a:t>
            </a:r>
            <a:r>
              <a:rPr lang="fr-FR" sz="2400"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sea</a:t>
            </a:r>
            <a:r>
              <a:rPr lang="fr-FR" sz="2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use change</a:t>
            </a:r>
          </a:p>
        </p:txBody>
      </p:sp>
      <p:sp>
        <p:nvSpPr>
          <p:cNvPr id="11" name="ZoneTexte 10">
            <a:extLst>
              <a:ext uri="{FF2B5EF4-FFF2-40B4-BE49-F238E27FC236}">
                <a16:creationId xmlns:a16="http://schemas.microsoft.com/office/drawing/2014/main" id="{1A7E2654-34A9-0898-5ED4-8D9F10610EF1}"/>
              </a:ext>
            </a:extLst>
          </p:cNvPr>
          <p:cNvSpPr txBox="1"/>
          <p:nvPr/>
        </p:nvSpPr>
        <p:spPr>
          <a:xfrm>
            <a:off x="7972538" y="1845198"/>
            <a:ext cx="3251654" cy="461665"/>
          </a:xfrm>
          <a:prstGeom prst="rect">
            <a:avLst/>
          </a:prstGeom>
          <a:noFill/>
        </p:spPr>
        <p:txBody>
          <a:bodyPr wrap="square" rtlCol="0">
            <a:spAutoFit/>
          </a:bodyPr>
          <a:lstStyle/>
          <a:p>
            <a:pPr algn="ctr"/>
            <a:r>
              <a:rPr lang="fr-FR" sz="2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Over (</a:t>
            </a:r>
            <a:r>
              <a:rPr lang="fr-FR" sz="2400"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under</a:t>
            </a:r>
            <a:r>
              <a:rPr lang="fr-FR" sz="2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exploitation</a:t>
            </a:r>
          </a:p>
        </p:txBody>
      </p:sp>
      <p:sp>
        <p:nvSpPr>
          <p:cNvPr id="12" name="ZoneTexte 11">
            <a:extLst>
              <a:ext uri="{FF2B5EF4-FFF2-40B4-BE49-F238E27FC236}">
                <a16:creationId xmlns:a16="http://schemas.microsoft.com/office/drawing/2014/main" id="{E542986B-623D-5548-3E5B-762793A2D6A4}"/>
              </a:ext>
            </a:extLst>
          </p:cNvPr>
          <p:cNvSpPr txBox="1"/>
          <p:nvPr/>
        </p:nvSpPr>
        <p:spPr>
          <a:xfrm>
            <a:off x="943429" y="2306863"/>
            <a:ext cx="3294742" cy="3416320"/>
          </a:xfrm>
          <a:prstGeom prst="rect">
            <a:avLst/>
          </a:prstGeom>
          <a:noFill/>
        </p:spPr>
        <p:txBody>
          <a:bodyPr wrap="square" rtlCol="0">
            <a:spAutoFit/>
          </a:bodyPr>
          <a:lstStyle/>
          <a:p>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Rival uses and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opportunity</a:t>
            </a: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costs of land</a:t>
            </a:r>
          </a:p>
          <a:p>
            <a:endPar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Spatial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spillovers</a:t>
            </a: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of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ecological</a:t>
            </a: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economic</a:t>
            </a: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processes</a:t>
            </a:r>
            <a:endPar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Large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scales</a:t>
            </a: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and multiple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actors</a:t>
            </a:r>
            <a:endPar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3" name="ZoneTexte 12">
            <a:extLst>
              <a:ext uri="{FF2B5EF4-FFF2-40B4-BE49-F238E27FC236}">
                <a16:creationId xmlns:a16="http://schemas.microsoft.com/office/drawing/2014/main" id="{F1AD3DE1-1E17-DE98-2CA7-9E76AD28F790}"/>
              </a:ext>
            </a:extLst>
          </p:cNvPr>
          <p:cNvSpPr txBox="1"/>
          <p:nvPr/>
        </p:nvSpPr>
        <p:spPr>
          <a:xfrm>
            <a:off x="7950994" y="2291407"/>
            <a:ext cx="3294742" cy="3416320"/>
          </a:xfrm>
          <a:prstGeom prst="rect">
            <a:avLst/>
          </a:prstGeom>
          <a:noFill/>
        </p:spPr>
        <p:txBody>
          <a:bodyPr wrap="square" rtlCol="0">
            <a:spAutoFit/>
          </a:bodyPr>
          <a:lstStyle/>
          <a:p>
            <a:pPr algn="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Financial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opportunity</a:t>
            </a: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cost</a:t>
            </a: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of conservation</a:t>
            </a:r>
          </a:p>
          <a:p>
            <a:pPr algn="r"/>
            <a:endPar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Ill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defined</a:t>
            </a: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property</a:t>
            </a: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rights</a:t>
            </a: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over ressource</a:t>
            </a:r>
          </a:p>
          <a:p>
            <a:pPr algn="r"/>
            <a:endPar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r"/>
            <a:endPar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Large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scales</a:t>
            </a: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and multiple </a:t>
            </a:r>
            <a:r>
              <a:rPr lang="fr-FR" sz="24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actors</a:t>
            </a:r>
            <a:endPar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4" name="Ellipse 13">
            <a:extLst>
              <a:ext uri="{FF2B5EF4-FFF2-40B4-BE49-F238E27FC236}">
                <a16:creationId xmlns:a16="http://schemas.microsoft.com/office/drawing/2014/main" id="{8D860C8A-2FB0-DA88-2E30-341C5E67757A}"/>
              </a:ext>
            </a:extLst>
          </p:cNvPr>
          <p:cNvSpPr/>
          <p:nvPr/>
        </p:nvSpPr>
        <p:spPr>
          <a:xfrm>
            <a:off x="4965983" y="4149952"/>
            <a:ext cx="2296546" cy="611188"/>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Coordination</a:t>
            </a:r>
            <a:br>
              <a:rPr lang="fr-FR" dirty="0">
                <a:latin typeface="Roboto Condensed" panose="02000000000000000000" pitchFamily="2" charset="0"/>
                <a:ea typeface="Roboto Condensed" panose="02000000000000000000" pitchFamily="2" charset="0"/>
                <a:cs typeface="Roboto Condensed" panose="02000000000000000000" pitchFamily="2" charset="0"/>
              </a:rPr>
            </a:br>
            <a:r>
              <a:rPr lang="fr-FR" dirty="0">
                <a:latin typeface="Roboto Condensed" panose="02000000000000000000" pitchFamily="2" charset="0"/>
                <a:ea typeface="Roboto Condensed" panose="02000000000000000000" pitchFamily="2" charset="0"/>
                <a:cs typeface="Roboto Condensed" panose="02000000000000000000" pitchFamily="2" charset="0"/>
              </a:rPr>
              <a:t>issues</a:t>
            </a:r>
          </a:p>
        </p:txBody>
      </p:sp>
      <p:sp>
        <p:nvSpPr>
          <p:cNvPr id="15" name="Ellipse 14">
            <a:extLst>
              <a:ext uri="{FF2B5EF4-FFF2-40B4-BE49-F238E27FC236}">
                <a16:creationId xmlns:a16="http://schemas.microsoft.com/office/drawing/2014/main" id="{D19C062F-DA3C-C738-8AD6-181B60E66A68}"/>
              </a:ext>
            </a:extLst>
          </p:cNvPr>
          <p:cNvSpPr/>
          <p:nvPr/>
        </p:nvSpPr>
        <p:spPr>
          <a:xfrm>
            <a:off x="4965983" y="3137920"/>
            <a:ext cx="2296546" cy="611188"/>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Strategic interactions</a:t>
            </a:r>
          </a:p>
        </p:txBody>
      </p:sp>
      <p:sp>
        <p:nvSpPr>
          <p:cNvPr id="16" name="Ellipse 15">
            <a:extLst>
              <a:ext uri="{FF2B5EF4-FFF2-40B4-BE49-F238E27FC236}">
                <a16:creationId xmlns:a16="http://schemas.microsoft.com/office/drawing/2014/main" id="{19CFD057-E0DE-F281-9902-7A3BCB168F56}"/>
              </a:ext>
            </a:extLst>
          </p:cNvPr>
          <p:cNvSpPr/>
          <p:nvPr/>
        </p:nvSpPr>
        <p:spPr>
          <a:xfrm>
            <a:off x="4965983" y="2090544"/>
            <a:ext cx="2296546" cy="611188"/>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Roboto Condensed" panose="02000000000000000000" pitchFamily="2" charset="0"/>
                <a:ea typeface="Roboto Condensed" panose="02000000000000000000" pitchFamily="2" charset="0"/>
                <a:cs typeface="Roboto Condensed" panose="02000000000000000000" pitchFamily="2" charset="0"/>
              </a:rPr>
              <a:t>Spatial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externalities</a:t>
            </a: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364523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fade">
                                      <p:cBhvr>
                                        <p:cTn id="16" dur="500"/>
                                        <p:tgtEl>
                                          <p:spTgt spid="1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fade">
                                      <p:cBhvr>
                                        <p:cTn id="21" dur="500"/>
                                        <p:tgtEl>
                                          <p:spTgt spid="1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animEffect transition="in" filter="fade">
                                      <p:cBhvr>
                                        <p:cTn id="35" dur="500"/>
                                        <p:tgtEl>
                                          <p:spTgt spid="1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xEl>
                                              <p:pRg st="5" end="5"/>
                                            </p:txEl>
                                          </p:spTgt>
                                        </p:tgtEl>
                                        <p:attrNameLst>
                                          <p:attrName>style.visibility</p:attrName>
                                        </p:attrNameLst>
                                      </p:cBhvr>
                                      <p:to>
                                        <p:strVal val="visible"/>
                                      </p:to>
                                    </p:set>
                                    <p:animEffect transition="in" filter="fade">
                                      <p:cBhvr>
                                        <p:cTn id="40" dur="500"/>
                                        <p:tgtEl>
                                          <p:spTgt spid="1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15" grpId="0" animBg="1"/>
      <p:bldP spid="16" grpId="0" animBg="1"/>
    </p:bldLst>
  </p:timing>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646D"/>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0CB733-4EB4-479F-DCC9-9B4D7570A082}"/>
              </a:ext>
            </a:extLst>
          </p:cNvPr>
          <p:cNvSpPr>
            <a:spLocks noGrp="1"/>
          </p:cNvSpPr>
          <p:nvPr>
            <p:ph type="title"/>
          </p:nvPr>
        </p:nvSpPr>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Conclusion</a:t>
            </a:r>
          </a:p>
        </p:txBody>
      </p:sp>
      <p:sp>
        <p:nvSpPr>
          <p:cNvPr id="3" name="Espace réservé du texte 2">
            <a:extLst>
              <a:ext uri="{FF2B5EF4-FFF2-40B4-BE49-F238E27FC236}">
                <a16:creationId xmlns:a16="http://schemas.microsoft.com/office/drawing/2014/main" id="{81B7A7DA-CA78-8C80-6994-0A71D7D3C2C4}"/>
              </a:ext>
            </a:extLst>
          </p:cNvPr>
          <p:cNvSpPr>
            <a:spLocks noGrp="1"/>
          </p:cNvSpPr>
          <p:nvPr>
            <p:ph type="body" idx="1"/>
          </p:nvPr>
        </p:nvSpPr>
        <p:spPr/>
        <p:txBody>
          <a:bodyPr/>
          <a:lstStyle/>
          <a:p>
            <a:endParaRPr lang="fr-FR"/>
          </a:p>
        </p:txBody>
      </p:sp>
      <p:sp>
        <p:nvSpPr>
          <p:cNvPr id="4" name="Espace réservé de la date 3">
            <a:extLst>
              <a:ext uri="{FF2B5EF4-FFF2-40B4-BE49-F238E27FC236}">
                <a16:creationId xmlns:a16="http://schemas.microsoft.com/office/drawing/2014/main" id="{87873614-5BD1-67B5-C5D6-F8F46936B433}"/>
              </a:ext>
            </a:extLst>
          </p:cNvPr>
          <p:cNvSpPr>
            <a:spLocks noGrp="1"/>
          </p:cNvSpPr>
          <p:nvPr>
            <p:ph type="dt" sz="half" idx="10"/>
          </p:nvPr>
        </p:nvSpPr>
        <p:spPr/>
        <p:txBody>
          <a:bodyPr/>
          <a:lstStyle/>
          <a:p>
            <a:r>
              <a:rPr lang="fr-FR" sz="10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cxnSp>
        <p:nvCxnSpPr>
          <p:cNvPr id="5" name="Connecteur droit 4">
            <a:extLst>
              <a:ext uri="{FF2B5EF4-FFF2-40B4-BE49-F238E27FC236}">
                <a16:creationId xmlns:a16="http://schemas.microsoft.com/office/drawing/2014/main" id="{CBBFF595-1C67-462B-5139-585B8C8BE1FB}"/>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5597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2CA223-EC4B-C2F7-EC2C-5A99F0C7E739}"/>
              </a:ext>
            </a:extLst>
          </p:cNvPr>
          <p:cNvSpPr>
            <a:spLocks noGrp="1"/>
          </p:cNvSpPr>
          <p:nvPr>
            <p:ph type="title"/>
          </p:nvPr>
        </p:nvSpPr>
        <p:spPr/>
        <p:txBody>
          <a:bodyPr/>
          <a:lstStyle/>
          <a:p>
            <a:r>
              <a:rPr lang="fr-FR" dirty="0"/>
              <a:t>Key </a:t>
            </a:r>
            <a:r>
              <a:rPr lang="fr-FR" dirty="0" err="1"/>
              <a:t>takeaways</a:t>
            </a:r>
            <a:endParaRPr lang="fr-FR" dirty="0"/>
          </a:p>
        </p:txBody>
      </p:sp>
      <p:sp>
        <p:nvSpPr>
          <p:cNvPr id="3" name="Espace réservé du contenu 2">
            <a:extLst>
              <a:ext uri="{FF2B5EF4-FFF2-40B4-BE49-F238E27FC236}">
                <a16:creationId xmlns:a16="http://schemas.microsoft.com/office/drawing/2014/main" id="{277D52D6-6F3F-8AD4-437A-53F98BFD2335}"/>
              </a:ext>
            </a:extLst>
          </p:cNvPr>
          <p:cNvSpPr>
            <a:spLocks noGrp="1"/>
          </p:cNvSpPr>
          <p:nvPr>
            <p:ph idx="1"/>
          </p:nvPr>
        </p:nvSpPr>
        <p:spPr>
          <a:xfrm>
            <a:off x="731838" y="1690688"/>
            <a:ext cx="10764838" cy="4486275"/>
          </a:xfrm>
        </p:spPr>
        <p:txBody>
          <a:bodyPr/>
          <a:lstStyle/>
          <a:p>
            <a:r>
              <a:rPr lang="fr-FR" dirty="0" err="1"/>
              <a:t>Acknowledging</a:t>
            </a:r>
            <a:r>
              <a:rPr lang="fr-FR" dirty="0"/>
              <a:t> the </a:t>
            </a:r>
            <a:r>
              <a:rPr lang="fr-FR" dirty="0" err="1"/>
              <a:t>endogenous</a:t>
            </a:r>
            <a:r>
              <a:rPr lang="fr-FR" dirty="0"/>
              <a:t> nature of spatial </a:t>
            </a:r>
            <a:r>
              <a:rPr lang="fr-FR" dirty="0" err="1"/>
              <a:t>processes</a:t>
            </a:r>
            <a:r>
              <a:rPr lang="fr-FR" dirty="0"/>
              <a:t> opens question for </a:t>
            </a:r>
            <a:r>
              <a:rPr lang="fr-FR" dirty="0" err="1"/>
              <a:t>its</a:t>
            </a:r>
            <a:r>
              <a:rPr lang="fr-FR" dirty="0"/>
              <a:t> optimal management</a:t>
            </a:r>
          </a:p>
          <a:p>
            <a:pPr lvl="1"/>
            <a:r>
              <a:rPr lang="fr-FR" dirty="0"/>
              <a:t>They stem from </a:t>
            </a:r>
            <a:r>
              <a:rPr lang="fr-FR" dirty="0" err="1"/>
              <a:t>heterogeneities</a:t>
            </a:r>
            <a:r>
              <a:rPr lang="fr-FR" dirty="0"/>
              <a:t> in </a:t>
            </a:r>
            <a:r>
              <a:rPr lang="fr-FR" dirty="0" err="1"/>
              <a:t>environmental</a:t>
            </a:r>
            <a:r>
              <a:rPr lang="fr-FR" dirty="0"/>
              <a:t> and/or </a:t>
            </a:r>
            <a:r>
              <a:rPr lang="fr-FR" dirty="0" err="1"/>
              <a:t>economic</a:t>
            </a:r>
            <a:r>
              <a:rPr lang="fr-FR" dirty="0"/>
              <a:t> </a:t>
            </a:r>
            <a:r>
              <a:rPr lang="fr-FR" dirty="0" err="1"/>
              <a:t>underlying</a:t>
            </a:r>
            <a:r>
              <a:rPr lang="fr-FR" dirty="0"/>
              <a:t> </a:t>
            </a:r>
            <a:r>
              <a:rPr lang="fr-FR" dirty="0" err="1"/>
              <a:t>factors</a:t>
            </a:r>
            <a:endParaRPr lang="fr-FR" dirty="0"/>
          </a:p>
          <a:p>
            <a:pPr lvl="1"/>
            <a:r>
              <a:rPr lang="fr-FR" dirty="0" err="1"/>
              <a:t>Their</a:t>
            </a:r>
            <a:r>
              <a:rPr lang="fr-FR" dirty="0"/>
              <a:t> management </a:t>
            </a:r>
            <a:r>
              <a:rPr lang="fr-FR" dirty="0" err="1"/>
              <a:t>is</a:t>
            </a:r>
            <a:r>
              <a:rPr lang="fr-FR" dirty="0"/>
              <a:t> not trivial and </a:t>
            </a:r>
            <a:r>
              <a:rPr lang="fr-FR" dirty="0" err="1"/>
              <a:t>involves</a:t>
            </a:r>
            <a:r>
              <a:rPr lang="fr-FR" dirty="0"/>
              <a:t> </a:t>
            </a:r>
            <a:r>
              <a:rPr lang="fr-FR" dirty="0" err="1"/>
              <a:t>several</a:t>
            </a:r>
            <a:r>
              <a:rPr lang="fr-FR" dirty="0"/>
              <a:t> </a:t>
            </a:r>
            <a:r>
              <a:rPr lang="fr-FR" dirty="0" err="1"/>
              <a:t>layers</a:t>
            </a:r>
            <a:r>
              <a:rPr lang="fr-FR" dirty="0"/>
              <a:t> : surface, </a:t>
            </a:r>
            <a:r>
              <a:rPr lang="fr-FR" dirty="0" err="1"/>
              <a:t>connectivity</a:t>
            </a:r>
            <a:endParaRPr lang="fr-FR" dirty="0"/>
          </a:p>
          <a:p>
            <a:pPr lvl="1"/>
            <a:r>
              <a:rPr lang="fr-FR" dirty="0"/>
              <a:t>But can help </a:t>
            </a:r>
            <a:r>
              <a:rPr lang="fr-FR" dirty="0" err="1"/>
              <a:t>reconciling</a:t>
            </a:r>
            <a:r>
              <a:rPr lang="fr-FR" dirty="0"/>
              <a:t> </a:t>
            </a:r>
            <a:r>
              <a:rPr lang="fr-FR" dirty="0" err="1"/>
              <a:t>different</a:t>
            </a:r>
            <a:r>
              <a:rPr lang="fr-FR" dirty="0"/>
              <a:t> </a:t>
            </a:r>
            <a:r>
              <a:rPr lang="fr-FR" dirty="0" err="1"/>
              <a:t>interests</a:t>
            </a:r>
            <a:r>
              <a:rPr lang="fr-FR" dirty="0"/>
              <a:t> on land, if </a:t>
            </a:r>
            <a:r>
              <a:rPr lang="fr-FR" dirty="0" err="1"/>
              <a:t>properly</a:t>
            </a:r>
            <a:r>
              <a:rPr lang="fr-FR" dirty="0"/>
              <a:t> </a:t>
            </a:r>
            <a:r>
              <a:rPr lang="fr-FR" dirty="0" err="1"/>
              <a:t>managed</a:t>
            </a:r>
            <a:endParaRPr lang="fr-FR" dirty="0"/>
          </a:p>
          <a:p>
            <a:r>
              <a:rPr lang="fr-FR" dirty="0"/>
              <a:t>Strategic interactions are key to </a:t>
            </a:r>
            <a:r>
              <a:rPr lang="fr-FR" dirty="0" err="1"/>
              <a:t>understand</a:t>
            </a:r>
            <a:r>
              <a:rPr lang="fr-FR" dirty="0"/>
              <a:t> the drivers of </a:t>
            </a:r>
            <a:r>
              <a:rPr lang="fr-FR" dirty="0" err="1"/>
              <a:t>species</a:t>
            </a:r>
            <a:r>
              <a:rPr lang="fr-FR" dirty="0"/>
              <a:t> </a:t>
            </a:r>
            <a:r>
              <a:rPr lang="fr-FR" dirty="0" err="1"/>
              <a:t>decline</a:t>
            </a:r>
            <a:endParaRPr lang="fr-FR" dirty="0"/>
          </a:p>
          <a:p>
            <a:pPr lvl="1"/>
            <a:r>
              <a:rPr lang="fr-FR" dirty="0"/>
              <a:t>They can trigger races to the « </a:t>
            </a:r>
            <a:r>
              <a:rPr lang="fr-FR" dirty="0" err="1"/>
              <a:t>bottom</a:t>
            </a:r>
            <a:r>
              <a:rPr lang="fr-FR" dirty="0"/>
              <a:t> » in </a:t>
            </a:r>
            <a:r>
              <a:rPr lang="fr-FR" dirty="0" err="1"/>
              <a:t>numerous</a:t>
            </a:r>
            <a:r>
              <a:rPr lang="fr-FR" dirty="0"/>
              <a:t> settings</a:t>
            </a:r>
          </a:p>
          <a:p>
            <a:pPr lvl="1"/>
            <a:r>
              <a:rPr lang="fr-FR" dirty="0"/>
              <a:t>But can also </a:t>
            </a:r>
            <a:r>
              <a:rPr lang="fr-FR" dirty="0" err="1"/>
              <a:t>be</a:t>
            </a:r>
            <a:r>
              <a:rPr lang="fr-FR" dirty="0"/>
              <a:t> </a:t>
            </a:r>
            <a:r>
              <a:rPr lang="fr-FR" dirty="0" err="1"/>
              <a:t>leveraged</a:t>
            </a:r>
            <a:r>
              <a:rPr lang="fr-FR" dirty="0"/>
              <a:t> in the </a:t>
            </a:r>
            <a:r>
              <a:rPr lang="fr-FR" dirty="0" err="1"/>
              <a:t>context</a:t>
            </a:r>
            <a:r>
              <a:rPr lang="fr-FR" dirty="0"/>
              <a:t> of market-</a:t>
            </a:r>
            <a:r>
              <a:rPr lang="fr-FR" dirty="0" err="1"/>
              <a:t>based</a:t>
            </a:r>
            <a:r>
              <a:rPr lang="fr-FR" dirty="0"/>
              <a:t> conservation </a:t>
            </a:r>
            <a:r>
              <a:rPr lang="fr-FR" dirty="0" err="1"/>
              <a:t>policies</a:t>
            </a:r>
            <a:endParaRPr lang="fr-FR" dirty="0"/>
          </a:p>
          <a:p>
            <a:pPr lvl="1"/>
            <a:endParaRPr lang="fr-FR" dirty="0"/>
          </a:p>
          <a:p>
            <a:pPr marL="457200" lvl="1" indent="0">
              <a:buNone/>
            </a:pPr>
            <a:endParaRPr lang="fr-FR" dirty="0"/>
          </a:p>
          <a:p>
            <a:pPr lvl="1"/>
            <a:endParaRPr lang="fr-FR" dirty="0"/>
          </a:p>
        </p:txBody>
      </p:sp>
      <p:sp>
        <p:nvSpPr>
          <p:cNvPr id="4" name="Espace réservé de la date 3">
            <a:extLst>
              <a:ext uri="{FF2B5EF4-FFF2-40B4-BE49-F238E27FC236}">
                <a16:creationId xmlns:a16="http://schemas.microsoft.com/office/drawing/2014/main" id="{7B9C2FAD-D0DC-F4A0-0270-E446898F4102}"/>
              </a:ext>
            </a:extLst>
          </p:cNvPr>
          <p:cNvSpPr>
            <a:spLocks noGrp="1"/>
          </p:cNvSpPr>
          <p:nvPr>
            <p:ph type="dt" sz="half" idx="10"/>
          </p:nvPr>
        </p:nvSpPr>
        <p:spPr/>
        <p:txBody>
          <a:bodyPr/>
          <a:lstStyle/>
          <a:p>
            <a:r>
              <a:rPr lang="fr-FR"/>
              <a:t>Simon Jean – PhD Defense</a:t>
            </a:r>
            <a:endParaRPr lang="fr-FR" dirty="0"/>
          </a:p>
        </p:txBody>
      </p:sp>
    </p:spTree>
    <p:extLst>
      <p:ext uri="{BB962C8B-B14F-4D97-AF65-F5344CB8AC3E}">
        <p14:creationId xmlns:p14="http://schemas.microsoft.com/office/powerpoint/2010/main" val="2610853522"/>
      </p:ext>
    </p:extLst>
  </p:cSld>
  <p:clrMapOvr>
    <a:masterClrMapping/>
  </p:clrMapOvr>
  <mc:AlternateContent xmlns:mc="http://schemas.openxmlformats.org/markup-compatibility/2006" xmlns:p14="http://schemas.microsoft.com/office/powerpoint/2010/main">
    <mc:Choice Requires="p14">
      <p:transition spd="slow" p14:dur="1250">
        <p14:flythroug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A78B44-DBB0-DAA7-6CCD-155D42D46A4C}"/>
              </a:ext>
            </a:extLst>
          </p:cNvPr>
          <p:cNvSpPr>
            <a:spLocks noGrp="1"/>
          </p:cNvSpPr>
          <p:nvPr>
            <p:ph type="title"/>
          </p:nvPr>
        </p:nvSpPr>
        <p:spPr/>
        <p:txBody>
          <a:bodyPr/>
          <a:lstStyle/>
          <a:p>
            <a:r>
              <a:rPr lang="fr-FR" dirty="0"/>
              <a:t>Future research</a:t>
            </a:r>
          </a:p>
        </p:txBody>
      </p:sp>
      <p:sp>
        <p:nvSpPr>
          <p:cNvPr id="3" name="Espace réservé du contenu 2">
            <a:extLst>
              <a:ext uri="{FF2B5EF4-FFF2-40B4-BE49-F238E27FC236}">
                <a16:creationId xmlns:a16="http://schemas.microsoft.com/office/drawing/2014/main" id="{1FE56FAB-63FD-AB61-7F49-C876924A91CF}"/>
              </a:ext>
            </a:extLst>
          </p:cNvPr>
          <p:cNvSpPr>
            <a:spLocks noGrp="1"/>
          </p:cNvSpPr>
          <p:nvPr>
            <p:ph idx="1"/>
          </p:nvPr>
        </p:nvSpPr>
        <p:spPr/>
        <p:txBody>
          <a:bodyPr/>
          <a:lstStyle/>
          <a:p>
            <a:r>
              <a:rPr lang="fr-FR" dirty="0"/>
              <a:t>Modeling the economics of </a:t>
            </a:r>
            <a:r>
              <a:rPr lang="fr-FR" dirty="0" err="1"/>
              <a:t>connectivity</a:t>
            </a:r>
            <a:r>
              <a:rPr lang="fr-FR" dirty="0"/>
              <a:t> </a:t>
            </a:r>
            <a:r>
              <a:rPr lang="fr-FR" dirty="0" err="1"/>
              <a:t>is</a:t>
            </a:r>
            <a:r>
              <a:rPr lang="fr-FR" dirty="0"/>
              <a:t> crucial : </a:t>
            </a:r>
          </a:p>
          <a:p>
            <a:pPr lvl="1"/>
            <a:r>
              <a:rPr lang="fr-FR" dirty="0"/>
              <a:t>Need to </a:t>
            </a:r>
            <a:r>
              <a:rPr lang="fr-FR" dirty="0" err="1"/>
              <a:t>integrate</a:t>
            </a:r>
            <a:r>
              <a:rPr lang="fr-FR" dirty="0"/>
              <a:t> </a:t>
            </a:r>
            <a:r>
              <a:rPr lang="fr-FR" dirty="0" err="1"/>
              <a:t>larger</a:t>
            </a:r>
            <a:r>
              <a:rPr lang="fr-FR" dirty="0"/>
              <a:t> </a:t>
            </a:r>
            <a:r>
              <a:rPr lang="fr-FR" dirty="0" err="1"/>
              <a:t>scales</a:t>
            </a:r>
            <a:r>
              <a:rPr lang="fr-FR" dirty="0"/>
              <a:t> and </a:t>
            </a:r>
            <a:r>
              <a:rPr lang="fr-FR" dirty="0" err="1"/>
              <a:t>complex</a:t>
            </a:r>
            <a:r>
              <a:rPr lang="fr-FR" dirty="0"/>
              <a:t> </a:t>
            </a:r>
            <a:r>
              <a:rPr lang="fr-FR" dirty="0" err="1"/>
              <a:t>ecological</a:t>
            </a:r>
            <a:r>
              <a:rPr lang="fr-FR" dirty="0"/>
              <a:t> </a:t>
            </a:r>
            <a:r>
              <a:rPr lang="fr-FR" dirty="0" err="1"/>
              <a:t>dynamics</a:t>
            </a:r>
            <a:r>
              <a:rPr lang="fr-FR" dirty="0"/>
              <a:t> for </a:t>
            </a:r>
            <a:r>
              <a:rPr lang="fr-FR" dirty="0" err="1"/>
              <a:t>policy</a:t>
            </a:r>
            <a:r>
              <a:rPr lang="fr-FR" dirty="0"/>
              <a:t> </a:t>
            </a:r>
            <a:r>
              <a:rPr lang="fr-FR" dirty="0" err="1"/>
              <a:t>making</a:t>
            </a:r>
            <a:endParaRPr lang="fr-FR" dirty="0"/>
          </a:p>
          <a:p>
            <a:pPr lvl="1"/>
            <a:r>
              <a:rPr lang="fr-FR" dirty="0"/>
              <a:t>And </a:t>
            </a:r>
            <a:r>
              <a:rPr lang="fr-FR" dirty="0" err="1"/>
              <a:t>increase</a:t>
            </a:r>
            <a:r>
              <a:rPr lang="fr-FR" dirty="0"/>
              <a:t> efforts to </a:t>
            </a:r>
            <a:r>
              <a:rPr lang="fr-FR" dirty="0" err="1"/>
              <a:t>include</a:t>
            </a:r>
            <a:r>
              <a:rPr lang="fr-FR" dirty="0"/>
              <a:t> multiple </a:t>
            </a:r>
            <a:r>
              <a:rPr lang="fr-FR" dirty="0" err="1"/>
              <a:t>species</a:t>
            </a:r>
            <a:r>
              <a:rPr lang="fr-FR" dirty="0"/>
              <a:t>, with </a:t>
            </a:r>
            <a:r>
              <a:rPr lang="fr-FR" dirty="0" err="1"/>
              <a:t>different</a:t>
            </a:r>
            <a:r>
              <a:rPr lang="fr-FR" dirty="0"/>
              <a:t> contributions to people</a:t>
            </a:r>
          </a:p>
        </p:txBody>
      </p:sp>
      <p:sp>
        <p:nvSpPr>
          <p:cNvPr id="4" name="Espace réservé de la date 3">
            <a:extLst>
              <a:ext uri="{FF2B5EF4-FFF2-40B4-BE49-F238E27FC236}">
                <a16:creationId xmlns:a16="http://schemas.microsoft.com/office/drawing/2014/main" id="{434C36A4-7746-DBBC-FCA8-FE14D6F3DD25}"/>
              </a:ext>
            </a:extLst>
          </p:cNvPr>
          <p:cNvSpPr>
            <a:spLocks noGrp="1"/>
          </p:cNvSpPr>
          <p:nvPr>
            <p:ph type="dt" sz="half" idx="10"/>
          </p:nvPr>
        </p:nvSpPr>
        <p:spPr/>
        <p:txBody>
          <a:bodyPr/>
          <a:lstStyle/>
          <a:p>
            <a:r>
              <a:rPr lang="fr-FR"/>
              <a:t>Simon Jean – PhD Defense</a:t>
            </a:r>
            <a:endParaRPr lang="fr-FR" dirty="0"/>
          </a:p>
        </p:txBody>
      </p:sp>
    </p:spTree>
    <p:extLst>
      <p:ext uri="{BB962C8B-B14F-4D97-AF65-F5344CB8AC3E}">
        <p14:creationId xmlns:p14="http://schemas.microsoft.com/office/powerpoint/2010/main" val="2324635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646D"/>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099D50-F21C-7423-AF98-73B82BA7C159}"/>
              </a:ext>
            </a:extLst>
          </p:cNvPr>
          <p:cNvSpPr>
            <a:spLocks noGrp="1"/>
          </p:cNvSpPr>
          <p:nvPr>
            <p:ph type="title"/>
          </p:nvPr>
        </p:nvSpPr>
        <p:spPr>
          <a:xfrm>
            <a:off x="695325" y="1709738"/>
            <a:ext cx="106521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Appendices</a:t>
            </a:r>
          </a:p>
        </p:txBody>
      </p:sp>
      <p:sp>
        <p:nvSpPr>
          <p:cNvPr id="3" name="Espace réservé du texte 2">
            <a:extLst>
              <a:ext uri="{FF2B5EF4-FFF2-40B4-BE49-F238E27FC236}">
                <a16:creationId xmlns:a16="http://schemas.microsoft.com/office/drawing/2014/main" id="{6A6F1B2A-1D25-623F-F7B4-B46CE1686605}"/>
              </a:ext>
            </a:extLst>
          </p:cNvPr>
          <p:cNvSpPr>
            <a:spLocks noGrp="1"/>
          </p:cNvSpPr>
          <p:nvPr>
            <p:ph type="body" idx="1"/>
          </p:nvPr>
        </p:nvSpPr>
        <p:spPr>
          <a:xfrm>
            <a:off x="695325" y="4589463"/>
            <a:ext cx="10652125" cy="1500187"/>
          </a:xfrm>
        </p:spPr>
        <p:txBody>
          <a:bodyPr/>
          <a:lstStyle/>
          <a:p>
            <a:endParaRPr lang="fr-FR" dirty="0"/>
          </a:p>
        </p:txBody>
      </p:sp>
      <p:sp>
        <p:nvSpPr>
          <p:cNvPr id="5" name="Espace réservé de la date 3">
            <a:extLst>
              <a:ext uri="{FF2B5EF4-FFF2-40B4-BE49-F238E27FC236}">
                <a16:creationId xmlns:a16="http://schemas.microsoft.com/office/drawing/2014/main" id="{925A9B2B-6F07-3485-5C5F-7B394FBD227F}"/>
              </a:ext>
            </a:extLst>
          </p:cNvPr>
          <p:cNvSpPr>
            <a:spLocks noGrp="1"/>
          </p:cNvSpPr>
          <p:nvPr>
            <p:ph type="dt" sz="half" idx="10"/>
          </p:nvPr>
        </p:nvSpPr>
        <p:spPr>
          <a:xfrm>
            <a:off x="838200" y="6356350"/>
            <a:ext cx="2743200" cy="365125"/>
          </a:xfrm>
        </p:spPr>
        <p:txBody>
          <a:bodyPr/>
          <a:lstStyle/>
          <a:p>
            <a:r>
              <a:rPr lang="fr-FR" sz="10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cxnSp>
        <p:nvCxnSpPr>
          <p:cNvPr id="4" name="Connecteur droit 3">
            <a:extLst>
              <a:ext uri="{FF2B5EF4-FFF2-40B4-BE49-F238E27FC236}">
                <a16:creationId xmlns:a16="http://schemas.microsoft.com/office/drawing/2014/main" id="{8AFD5849-E4BD-2AA4-F14B-D72A37A44930}"/>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6" name="ZoneTexte 5">
            <a:extLst>
              <a:ext uri="{FF2B5EF4-FFF2-40B4-BE49-F238E27FC236}">
                <a16:creationId xmlns:a16="http://schemas.microsoft.com/office/drawing/2014/main" id="{E57600E8-FFED-9D08-7B08-C8DFC980C085}"/>
              </a:ext>
            </a:extLst>
          </p:cNvPr>
          <p:cNvSpPr txBox="1"/>
          <p:nvPr/>
        </p:nvSpPr>
        <p:spPr>
          <a:xfrm>
            <a:off x="8796337" y="3523119"/>
            <a:ext cx="2700337" cy="2677656"/>
          </a:xfrm>
          <a:prstGeom prst="rect">
            <a:avLst/>
          </a:prstGeom>
          <a:noFill/>
        </p:spPr>
        <p:txBody>
          <a:bodyPr wrap="square" rtlCol="0">
            <a:spAutoFit/>
          </a:bodyPr>
          <a:lstStyle/>
          <a:p>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Chapter 1</a:t>
            </a:r>
            <a:b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br>
            <a:endPar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Chapter 2</a:t>
            </a:r>
            <a:b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br>
            <a:endPar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4" action="ppaction://hlinksldjump">
                  <a:extLst>
                    <a:ext uri="{A12FA001-AC4F-418D-AE19-62706E023703}">
                      <ahyp:hlinkClr xmlns:ahyp="http://schemas.microsoft.com/office/drawing/2018/hyperlinkcolor" val="tx"/>
                    </a:ext>
                  </a:extLst>
                </a:hlinkClick>
              </a:rPr>
              <a:t>Chapter 3</a:t>
            </a:r>
            <a:endPar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b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5" action="ppaction://hlinksldjump">
                  <a:extLst>
                    <a:ext uri="{A12FA001-AC4F-418D-AE19-62706E023703}">
                      <ahyp:hlinkClr xmlns:ahyp="http://schemas.microsoft.com/office/drawing/2018/hyperlinkcolor" val="tx"/>
                    </a:ext>
                  </a:extLst>
                </a:hlinkClick>
              </a:rPr>
            </a:br>
            <a:r>
              <a:rPr lang="fr-FR"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5" action="ppaction://hlinksldjump">
                  <a:extLst>
                    <a:ext uri="{A12FA001-AC4F-418D-AE19-62706E023703}">
                      <ahyp:hlinkClr xmlns:ahyp="http://schemas.microsoft.com/office/drawing/2018/hyperlinkcolor" val="tx"/>
                    </a:ext>
                  </a:extLst>
                </a:hlinkClick>
              </a:rPr>
              <a:t>Chapter 4</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497564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5646D"/>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B61584-3278-34F7-D72E-8FF8A8D72AE0}"/>
              </a:ext>
            </a:extLst>
          </p:cNvPr>
          <p:cNvSpPr>
            <a:spLocks noGrp="1"/>
          </p:cNvSpPr>
          <p:nvPr>
            <p:ph type="title"/>
          </p:nvPr>
        </p:nvSpPr>
        <p:spPr>
          <a:xfrm>
            <a:off x="708025" y="1709738"/>
            <a:ext cx="106394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Chapter 1 </a:t>
            </a:r>
          </a:p>
        </p:txBody>
      </p:sp>
      <p:sp>
        <p:nvSpPr>
          <p:cNvPr id="3" name="Espace réservé du texte 2">
            <a:extLst>
              <a:ext uri="{FF2B5EF4-FFF2-40B4-BE49-F238E27FC236}">
                <a16:creationId xmlns:a16="http://schemas.microsoft.com/office/drawing/2014/main" id="{26A00B78-B5CD-C4E6-56B5-5B16EE4263E7}"/>
              </a:ext>
            </a:extLst>
          </p:cNvPr>
          <p:cNvSpPr>
            <a:spLocks noGrp="1"/>
          </p:cNvSpPr>
          <p:nvPr>
            <p:ph type="body" idx="1"/>
          </p:nvPr>
        </p:nvSpPr>
        <p:spPr>
          <a:xfrm>
            <a:off x="838200" y="4589463"/>
            <a:ext cx="10509250" cy="1500187"/>
          </a:xfrm>
        </p:spPr>
        <p:txBody>
          <a:bodyPr>
            <a:normAutofit fontScale="92500" lnSpcReduction="10000"/>
          </a:bodyPr>
          <a:lstStyle/>
          <a:p>
            <a:pPr marL="0" indent="0">
              <a:buNone/>
            </a:pP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 review of </a:t>
            </a: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bioeconomic</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modeling on land</a:t>
            </a:r>
            <a:b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Systematic</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methodological</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and narrative analysis</a:t>
            </a:r>
            <a:br>
              <a:rPr lang="fr-FR"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list</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Espace réservé de la date 3">
            <a:extLst>
              <a:ext uri="{FF2B5EF4-FFF2-40B4-BE49-F238E27FC236}">
                <a16:creationId xmlns:a16="http://schemas.microsoft.com/office/drawing/2014/main" id="{79F6F928-224C-F470-FC12-8336153E141B}"/>
              </a:ext>
            </a:extLst>
          </p:cNvPr>
          <p:cNvSpPr>
            <a:spLocks noGrp="1"/>
          </p:cNvSpPr>
          <p:nvPr>
            <p:ph type="dt" sz="half" idx="10"/>
          </p:nvPr>
        </p:nvSpPr>
        <p:spPr/>
        <p:txBody>
          <a:bodyPr/>
          <a:lstStyle/>
          <a:p>
            <a:r>
              <a:rPr lang="fr-FR" sz="10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cxnSp>
        <p:nvCxnSpPr>
          <p:cNvPr id="6" name="Connecteur droit 5">
            <a:extLst>
              <a:ext uri="{FF2B5EF4-FFF2-40B4-BE49-F238E27FC236}">
                <a16:creationId xmlns:a16="http://schemas.microsoft.com/office/drawing/2014/main" id="{82173F0F-41A5-CF54-3360-3542FE302E8A}"/>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5" name="ZoneTexte 4">
            <a:extLst>
              <a:ext uri="{FF2B5EF4-FFF2-40B4-BE49-F238E27FC236}">
                <a16:creationId xmlns:a16="http://schemas.microsoft.com/office/drawing/2014/main" id="{DA36A499-C7A3-75A1-A745-C53FA2DCACEA}"/>
              </a:ext>
            </a:extLst>
          </p:cNvPr>
          <p:cNvSpPr txBox="1"/>
          <p:nvPr/>
        </p:nvSpPr>
        <p:spPr>
          <a:xfrm>
            <a:off x="8783638" y="1399461"/>
            <a:ext cx="2700337" cy="4801314"/>
          </a:xfrm>
          <a:prstGeom prst="rect">
            <a:avLst/>
          </a:prstGeom>
          <a:noFill/>
        </p:spPr>
        <p:txBody>
          <a:bodyPr wrap="square" rtlCol="0">
            <a:spAutoFit/>
          </a:bodyPr>
          <a:lstStyle/>
          <a:p>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4" action="ppaction://hlinksldjump">
                  <a:extLst>
                    <a:ext uri="{A12FA001-AC4F-418D-AE19-62706E023703}">
                      <ahyp:hlinkClr xmlns:ahyp="http://schemas.microsoft.com/office/drawing/2018/hyperlinkcolor" val="tx"/>
                    </a:ext>
                  </a:extLst>
                </a:hlinkClick>
              </a:rPr>
              <a:t>Article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4" action="ppaction://hlinksldjump">
                  <a:extLst>
                    <a:ext uri="{A12FA001-AC4F-418D-AE19-62706E023703}">
                      <ahyp:hlinkClr xmlns:ahyp="http://schemas.microsoft.com/office/drawing/2018/hyperlinkcolor" val="tx"/>
                    </a:ext>
                  </a:extLst>
                </a:hlinkClick>
              </a:rPr>
              <a:t>selection</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4" action="ppaction://hlinksldjump">
                  <a:extLst>
                    <a:ext uri="{A12FA001-AC4F-418D-AE19-62706E023703}">
                      <ahyp:hlinkClr xmlns:ahyp="http://schemas.microsoft.com/office/drawing/2018/hyperlinkcolor" val="tx"/>
                    </a:ext>
                  </a:extLst>
                </a:hlinkClick>
              </a:rPr>
              <a:t> and journal distribution</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5" action="ppaction://hlinksldjump">
                  <a:extLst>
                    <a:ext uri="{A12FA001-AC4F-418D-AE19-62706E023703}">
                      <ahyp:hlinkClr xmlns:ahyp="http://schemas.microsoft.com/office/drawing/2018/hyperlinkcolor" val="tx"/>
                    </a:ext>
                  </a:extLst>
                </a:hlinkClick>
              </a:rPr>
              <a:t>Methodological</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5"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5" action="ppaction://hlinksldjump">
                  <a:extLst>
                    <a:ext uri="{A12FA001-AC4F-418D-AE19-62706E023703}">
                      <ahyp:hlinkClr xmlns:ahyp="http://schemas.microsoft.com/office/drawing/2018/hyperlinkcolor" val="tx"/>
                    </a:ext>
                  </a:extLst>
                </a:hlinkClick>
              </a:rPr>
              <a:t>criteria</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6" action="ppaction://hlinksldjump">
                  <a:extLst>
                    <a:ext uri="{A12FA001-AC4F-418D-AE19-62706E023703}">
                      <ahyp:hlinkClr xmlns:ahyp="http://schemas.microsoft.com/office/drawing/2018/hyperlinkcolor" val="tx"/>
                    </a:ext>
                  </a:extLst>
                </a:hlinkClick>
              </a:rPr>
              <a:t>MCA and K-modes on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6" action="ppaction://hlinksldjump">
                  <a:extLst>
                    <a:ext uri="{A12FA001-AC4F-418D-AE19-62706E023703}">
                      <ahyp:hlinkClr xmlns:ahyp="http://schemas.microsoft.com/office/drawing/2018/hyperlinkcolor" val="tx"/>
                    </a:ext>
                  </a:extLst>
                </a:hlinkClick>
              </a:rPr>
              <a:t>individual</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6" action="ppaction://hlinksldjump">
                  <a:extLst>
                    <a:ext uri="{A12FA001-AC4F-418D-AE19-62706E023703}">
                      <ahyp:hlinkClr xmlns:ahyp="http://schemas.microsoft.com/office/drawing/2018/hyperlinkcolor" val="tx"/>
                    </a:ext>
                  </a:extLst>
                </a:hlinkClick>
              </a:rPr>
              <a:t> articles</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7" action="ppaction://hlinksldjump">
                  <a:extLst>
                    <a:ext uri="{A12FA001-AC4F-418D-AE19-62706E023703}">
                      <ahyp:hlinkClr xmlns:ahyp="http://schemas.microsoft.com/office/drawing/2018/hyperlinkcolor" val="tx"/>
                    </a:ext>
                  </a:extLst>
                </a:hlinkClick>
              </a:rPr>
              <a:t>MCA – axis structure with variables contribution </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8" action="ppaction://hlinksldjump">
                  <a:extLst>
                    <a:ext uri="{A12FA001-AC4F-418D-AE19-62706E023703}">
                      <ahyp:hlinkClr xmlns:ahyp="http://schemas.microsoft.com/office/drawing/2018/hyperlinkcolor" val="tx"/>
                    </a:ext>
                  </a:extLst>
                </a:hlinkClick>
              </a:rPr>
              <a:t>Most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8" action="ppaction://hlinksldjump">
                  <a:extLst>
                    <a:ext uri="{A12FA001-AC4F-418D-AE19-62706E023703}">
                      <ahyp:hlinkClr xmlns:ahyp="http://schemas.microsoft.com/office/drawing/2018/hyperlinkcolor" val="tx"/>
                    </a:ext>
                  </a:extLst>
                </a:hlinkClick>
              </a:rPr>
              <a:t>represented</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8" action="ppaction://hlinksldjump">
                  <a:extLst>
                    <a:ext uri="{A12FA001-AC4F-418D-AE19-62706E023703}">
                      <ahyp:hlinkClr xmlns:ahyp="http://schemas.microsoft.com/office/drawing/2018/hyperlinkcolor" val="tx"/>
                    </a:ext>
                  </a:extLst>
                </a:hlinkClick>
              </a:rPr>
              <a:t> lexical groups</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9" action="ppaction://hlinksldjump">
                  <a:extLst>
                    <a:ext uri="{A12FA001-AC4F-418D-AE19-62706E023703}">
                      <ahyp:hlinkClr xmlns:ahyp="http://schemas.microsoft.com/office/drawing/2018/hyperlinkcolor" val="tx"/>
                    </a:ext>
                  </a:extLst>
                </a:hlinkClick>
              </a:rPr>
              <a:t>Most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9" action="ppaction://hlinksldjump">
                  <a:extLst>
                    <a:ext uri="{A12FA001-AC4F-418D-AE19-62706E023703}">
                      <ahyp:hlinkClr xmlns:ahyp="http://schemas.microsoft.com/office/drawing/2018/hyperlinkcolor" val="tx"/>
                    </a:ext>
                  </a:extLst>
                </a:hlinkClick>
              </a:rPr>
              <a:t>represented</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9"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9" action="ppaction://hlinksldjump">
                  <a:extLst>
                    <a:ext uri="{A12FA001-AC4F-418D-AE19-62706E023703}">
                      <ahyp:hlinkClr xmlns:ahyp="http://schemas.microsoft.com/office/drawing/2018/hyperlinkcolor" val="tx"/>
                    </a:ext>
                  </a:extLst>
                </a:hlinkClick>
              </a:rPr>
              <a:t>words</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9"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9" action="ppaction://hlinksldjump">
                  <a:extLst>
                    <a:ext uri="{A12FA001-AC4F-418D-AE19-62706E023703}">
                      <ahyp:hlinkClr xmlns:ahyp="http://schemas.microsoft.com/office/drawing/2018/hyperlinkcolor" val="tx"/>
                    </a:ext>
                  </a:extLst>
                </a:hlinkClick>
              </a:rPr>
              <a:t>among</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9"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9" action="ppaction://hlinksldjump">
                  <a:extLst>
                    <a:ext uri="{A12FA001-AC4F-418D-AE19-62706E023703}">
                      <ahyp:hlinkClr xmlns:ahyp="http://schemas.microsoft.com/office/drawing/2018/hyperlinkcolor" val="tx"/>
                    </a:ext>
                  </a:extLst>
                </a:hlinkClick>
              </a:rPr>
              <a:t>methodological</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9" action="ppaction://hlinksldjump">
                  <a:extLst>
                    <a:ext uri="{A12FA001-AC4F-418D-AE19-62706E023703}">
                      <ahyp:hlinkClr xmlns:ahyp="http://schemas.microsoft.com/office/drawing/2018/hyperlinkcolor" val="tx"/>
                    </a:ext>
                  </a:extLst>
                </a:hlinkClick>
              </a:rPr>
              <a:t> groups</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3843506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7E6A250A-F059-E353-9542-2C138A031FDC}"/>
              </a:ext>
            </a:extLst>
          </p:cNvPr>
          <p:cNvSpPr>
            <a:spLocks noGrp="1"/>
          </p:cNvSpPr>
          <p:nvPr>
            <p:ph type="dt" sz="half" idx="10"/>
          </p:nvPr>
        </p:nvSpPr>
        <p:spPr/>
        <p:txBody>
          <a:bodyPr/>
          <a:lstStyle/>
          <a:p>
            <a:r>
              <a:rPr lang="fr-FR" dirty="0"/>
              <a:t>Simon Jean – PhD Defense</a:t>
            </a:r>
          </a:p>
        </p:txBody>
      </p:sp>
      <p:pic>
        <p:nvPicPr>
          <p:cNvPr id="6" name="Image 5">
            <a:extLst>
              <a:ext uri="{FF2B5EF4-FFF2-40B4-BE49-F238E27FC236}">
                <a16:creationId xmlns:a16="http://schemas.microsoft.com/office/drawing/2014/main" id="{DD27517F-C550-E2BC-68DD-5B382CA40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07" y="957077"/>
            <a:ext cx="11184983" cy="1377702"/>
          </a:xfrm>
          <a:prstGeom prst="rect">
            <a:avLst/>
          </a:prstGeom>
        </p:spPr>
      </p:pic>
      <p:graphicFrame>
        <p:nvGraphicFramePr>
          <p:cNvPr id="9" name="Tableau 8">
            <a:extLst>
              <a:ext uri="{FF2B5EF4-FFF2-40B4-BE49-F238E27FC236}">
                <a16:creationId xmlns:a16="http://schemas.microsoft.com/office/drawing/2014/main" id="{5D25B632-CAE1-A313-6C4C-E58C7D08362A}"/>
              </a:ext>
            </a:extLst>
          </p:cNvPr>
          <p:cNvGraphicFramePr>
            <a:graphicFrameLocks noGrp="1"/>
          </p:cNvGraphicFramePr>
          <p:nvPr>
            <p:extLst>
              <p:ext uri="{D42A27DB-BD31-4B8C-83A1-F6EECF244321}">
                <p14:modId xmlns:p14="http://schemas.microsoft.com/office/powerpoint/2010/main" val="1026190357"/>
              </p:ext>
            </p:extLst>
          </p:nvPr>
        </p:nvGraphicFramePr>
        <p:xfrm>
          <a:off x="1004764" y="2964348"/>
          <a:ext cx="10182471" cy="2936575"/>
        </p:xfrm>
        <a:graphic>
          <a:graphicData uri="http://schemas.openxmlformats.org/drawingml/2006/table">
            <a:tbl>
              <a:tblPr firstRow="1" bandRow="1">
                <a:tableStyleId>{073A0DAA-6AF3-43AB-8588-CEC1D06C72B9}</a:tableStyleId>
              </a:tblPr>
              <a:tblGrid>
                <a:gridCol w="2036494">
                  <a:extLst>
                    <a:ext uri="{9D8B030D-6E8A-4147-A177-3AD203B41FA5}">
                      <a16:colId xmlns:a16="http://schemas.microsoft.com/office/drawing/2014/main" val="2119747263"/>
                    </a:ext>
                  </a:extLst>
                </a:gridCol>
                <a:gridCol w="1035926">
                  <a:extLst>
                    <a:ext uri="{9D8B030D-6E8A-4147-A177-3AD203B41FA5}">
                      <a16:colId xmlns:a16="http://schemas.microsoft.com/office/drawing/2014/main" val="1692579070"/>
                    </a:ext>
                  </a:extLst>
                </a:gridCol>
                <a:gridCol w="1320999">
                  <a:extLst>
                    <a:ext uri="{9D8B030D-6E8A-4147-A177-3AD203B41FA5}">
                      <a16:colId xmlns:a16="http://schemas.microsoft.com/office/drawing/2014/main" val="3398009052"/>
                    </a:ext>
                  </a:extLst>
                </a:gridCol>
                <a:gridCol w="2248283">
                  <a:extLst>
                    <a:ext uri="{9D8B030D-6E8A-4147-A177-3AD203B41FA5}">
                      <a16:colId xmlns:a16="http://schemas.microsoft.com/office/drawing/2014/main" val="3819007378"/>
                    </a:ext>
                  </a:extLst>
                </a:gridCol>
                <a:gridCol w="3540769">
                  <a:extLst>
                    <a:ext uri="{9D8B030D-6E8A-4147-A177-3AD203B41FA5}">
                      <a16:colId xmlns:a16="http://schemas.microsoft.com/office/drawing/2014/main" val="327281091"/>
                    </a:ext>
                  </a:extLst>
                </a:gridCol>
              </a:tblGrid>
              <a:tr h="333897">
                <a:tc>
                  <a:txBody>
                    <a:bodyPr/>
                    <a:lstStyle/>
                    <a:p>
                      <a:r>
                        <a:rPr lang="fr-FR" sz="1600" b="1" dirty="0">
                          <a:latin typeface="Roboto Condensed" panose="02000000000000000000" pitchFamily="2" charset="0"/>
                          <a:ea typeface="Roboto Condensed" panose="02000000000000000000" pitchFamily="2" charset="0"/>
                          <a:cs typeface="Roboto Condensed" panose="02000000000000000000" pitchFamily="2" charset="0"/>
                        </a:rPr>
                        <a:t>Field</a:t>
                      </a:r>
                    </a:p>
                  </a:txBody>
                  <a:tcPr/>
                </a:tc>
                <a:tc>
                  <a:txBody>
                    <a:bodyPr/>
                    <a:lstStyle/>
                    <a:p>
                      <a:r>
                        <a:rPr lang="fr-FR" sz="1600" dirty="0">
                          <a:latin typeface="Roboto Condensed" panose="02000000000000000000" pitchFamily="2" charset="0"/>
                          <a:ea typeface="Roboto Condensed" panose="02000000000000000000" pitchFamily="2" charset="0"/>
                          <a:cs typeface="Roboto Condensed" panose="02000000000000000000" pitchFamily="2" charset="0"/>
                        </a:rPr>
                        <a:t>Count</a:t>
                      </a:r>
                    </a:p>
                  </a:txBody>
                  <a:tcPr/>
                </a:tc>
                <a:tc>
                  <a:txBody>
                    <a:bodyPr/>
                    <a:lstStyle/>
                    <a:p>
                      <a:r>
                        <a:rPr lang="fr-FR" sz="1600" dirty="0">
                          <a:latin typeface="Roboto Condensed" panose="02000000000000000000" pitchFamily="2" charset="0"/>
                          <a:ea typeface="Roboto Condensed" panose="02000000000000000000" pitchFamily="2" charset="0"/>
                          <a:cs typeface="Roboto Condensed" panose="02000000000000000000" pitchFamily="2" charset="0"/>
                        </a:rPr>
                        <a:t>Percentage</a:t>
                      </a:r>
                    </a:p>
                  </a:txBody>
                  <a:tcPr/>
                </a:tc>
                <a:tc>
                  <a:txBody>
                    <a:bodyPr/>
                    <a:lstStyle/>
                    <a:p>
                      <a:r>
                        <a:rPr lang="fr-FR" sz="1600" dirty="0">
                          <a:latin typeface="Roboto Condensed" panose="02000000000000000000" pitchFamily="2" charset="0"/>
                          <a:ea typeface="Roboto Condensed" panose="02000000000000000000" pitchFamily="2" charset="0"/>
                          <a:cs typeface="Roboto Condensed" panose="02000000000000000000" pitchFamily="2" charset="0"/>
                        </a:rPr>
                        <a:t>Most </a:t>
                      </a:r>
                      <a:r>
                        <a:rPr lang="fr-FR" sz="1600" dirty="0" err="1">
                          <a:latin typeface="Roboto Condensed" panose="02000000000000000000" pitchFamily="2" charset="0"/>
                          <a:ea typeface="Roboto Condensed" panose="02000000000000000000" pitchFamily="2" charset="0"/>
                          <a:cs typeface="Roboto Condensed" panose="02000000000000000000" pitchFamily="2" charset="0"/>
                        </a:rPr>
                        <a:t>represented</a:t>
                      </a:r>
                      <a:r>
                        <a:rPr lang="fr-FR" sz="1600" dirty="0">
                          <a:latin typeface="Roboto Condensed" panose="02000000000000000000" pitchFamily="2" charset="0"/>
                          <a:ea typeface="Roboto Condensed" panose="02000000000000000000" pitchFamily="2" charset="0"/>
                          <a:cs typeface="Roboto Condensed" panose="02000000000000000000" pitchFamily="2" charset="0"/>
                        </a:rPr>
                        <a:t> journal</a:t>
                      </a:r>
                    </a:p>
                  </a:txBody>
                  <a:tcPr/>
                </a:tc>
                <a:tc>
                  <a:txBody>
                    <a:bodyPr/>
                    <a:lstStyle/>
                    <a:p>
                      <a:r>
                        <a:rPr lang="fr-FR" sz="1600" dirty="0">
                          <a:latin typeface="Roboto Condensed" panose="02000000000000000000" pitchFamily="2" charset="0"/>
                          <a:ea typeface="Roboto Condensed" panose="02000000000000000000" pitchFamily="2" charset="0"/>
                          <a:cs typeface="Roboto Condensed" panose="02000000000000000000" pitchFamily="2" charset="0"/>
                        </a:rPr>
                        <a:t> Most </a:t>
                      </a:r>
                      <a:r>
                        <a:rPr lang="fr-FR" sz="1600" dirty="0" err="1">
                          <a:latin typeface="Roboto Condensed" panose="02000000000000000000" pitchFamily="2" charset="0"/>
                          <a:ea typeface="Roboto Condensed" panose="02000000000000000000" pitchFamily="2" charset="0"/>
                          <a:cs typeface="Roboto Condensed" panose="02000000000000000000" pitchFamily="2" charset="0"/>
                        </a:rPr>
                        <a:t>represented</a:t>
                      </a:r>
                      <a:r>
                        <a:rPr lang="fr-FR" sz="1600" dirty="0">
                          <a:latin typeface="Roboto Condensed" panose="02000000000000000000" pitchFamily="2" charset="0"/>
                          <a:ea typeface="Roboto Condensed" panose="02000000000000000000" pitchFamily="2" charset="0"/>
                          <a:cs typeface="Roboto Condensed" panose="02000000000000000000" pitchFamily="2" charset="0"/>
                        </a:rPr>
                        <a:t> journal</a:t>
                      </a:r>
                    </a:p>
                  </a:txBody>
                  <a:tcPr/>
                </a:tc>
                <a:extLst>
                  <a:ext uri="{0D108BD9-81ED-4DB2-BD59-A6C34878D82A}">
                    <a16:rowId xmlns:a16="http://schemas.microsoft.com/office/drawing/2014/main" val="1257301313"/>
                  </a:ext>
                </a:extLst>
              </a:tr>
              <a:tr h="333897">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Economics</a:t>
                      </a: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190</a:t>
                      </a: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60</a:t>
                      </a:r>
                    </a:p>
                  </a:txBody>
                  <a:tcPr/>
                </a:tc>
                <a:tc>
                  <a:txBody>
                    <a:bodyPr/>
                    <a:lstStyle/>
                    <a:p>
                      <a:r>
                        <a:rPr lang="fr-FR"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Ecological</a:t>
                      </a:r>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 Economics (44)</a:t>
                      </a: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AJAE (19) &amp; JEEM(19)</a:t>
                      </a:r>
                    </a:p>
                  </a:txBody>
                  <a:tcPr/>
                </a:tc>
                <a:extLst>
                  <a:ext uri="{0D108BD9-81ED-4DB2-BD59-A6C34878D82A}">
                    <a16:rowId xmlns:a16="http://schemas.microsoft.com/office/drawing/2014/main" val="2492700970"/>
                  </a:ext>
                </a:extLst>
              </a:tr>
              <a:tr h="620095">
                <a:tc>
                  <a:txBody>
                    <a:bodyPr/>
                    <a:lstStyle/>
                    <a:p>
                      <a:r>
                        <a:rPr lang="fr-FR"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Ecology</a:t>
                      </a:r>
                      <a:endPar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83</a:t>
                      </a: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26</a:t>
                      </a:r>
                    </a:p>
                  </a:txBody>
                  <a:tcPr/>
                </a:tc>
                <a:tc>
                  <a:txBody>
                    <a:bodyPr/>
                    <a:lstStyle/>
                    <a:p>
                      <a:r>
                        <a:rPr lang="fr-FR"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Ecological</a:t>
                      </a:r>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 Modeling (15)</a:t>
                      </a:r>
                    </a:p>
                  </a:txBody>
                  <a:tcPr/>
                </a:tc>
                <a:tc>
                  <a:txBody>
                    <a:bodyPr/>
                    <a:lstStyle/>
                    <a:p>
                      <a:r>
                        <a:rPr lang="fr-FR"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Biological</a:t>
                      </a:r>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 Conservation &amp; </a:t>
                      </a:r>
                      <a:r>
                        <a:rPr lang="fr-FR"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Ecological</a:t>
                      </a:r>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 Applications (11)</a:t>
                      </a:r>
                    </a:p>
                  </a:txBody>
                  <a:tcPr/>
                </a:tc>
                <a:extLst>
                  <a:ext uri="{0D108BD9-81ED-4DB2-BD59-A6C34878D82A}">
                    <a16:rowId xmlns:a16="http://schemas.microsoft.com/office/drawing/2014/main" val="3549677024"/>
                  </a:ext>
                </a:extLst>
              </a:tr>
              <a:tr h="455217">
                <a:tc>
                  <a:txBody>
                    <a:bodyPr/>
                    <a:lstStyle/>
                    <a:p>
                      <a:r>
                        <a:rPr lang="fr-FR"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Sustainability</a:t>
                      </a:r>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 Science</a:t>
                      </a: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34</a:t>
                      </a: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10</a:t>
                      </a: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Natural Resource Modeling (10)</a:t>
                      </a: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Agricultural </a:t>
                      </a:r>
                      <a:r>
                        <a:rPr lang="fr-FR"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Systems</a:t>
                      </a:r>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 (3)</a:t>
                      </a:r>
                    </a:p>
                  </a:txBody>
                  <a:tcPr/>
                </a:tc>
                <a:extLst>
                  <a:ext uri="{0D108BD9-81ED-4DB2-BD59-A6C34878D82A}">
                    <a16:rowId xmlns:a16="http://schemas.microsoft.com/office/drawing/2014/main" val="2128342209"/>
                  </a:ext>
                </a:extLst>
              </a:tr>
              <a:tr h="646888">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Applied </a:t>
                      </a:r>
                      <a:r>
                        <a:rPr lang="fr-FR"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Mathematics</a:t>
                      </a:r>
                      <a:endPar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12</a:t>
                      </a: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4</a:t>
                      </a: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Journal of </a:t>
                      </a:r>
                      <a:r>
                        <a:rPr lang="fr-FR"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Mathematical</a:t>
                      </a:r>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 Analysis and Applications (2)</a:t>
                      </a:r>
                    </a:p>
                  </a:txBody>
                  <a:tcPr/>
                </a:tc>
                <a:tc>
                  <a:txBody>
                    <a:bodyPr/>
                    <a:lstStyle/>
                    <a:p>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Journal of </a:t>
                      </a:r>
                      <a:r>
                        <a:rPr lang="fr-FR"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Mathematical</a:t>
                      </a:r>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1600" dirty="0" err="1">
                          <a:latin typeface="Roboto Condensed Light" panose="02000000000000000000" pitchFamily="2" charset="0"/>
                          <a:ea typeface="Roboto Condensed Light" panose="02000000000000000000" pitchFamily="2" charset="0"/>
                          <a:cs typeface="Roboto Condensed Light" panose="02000000000000000000" pitchFamily="2" charset="0"/>
                        </a:rPr>
                        <a:t>Biology</a:t>
                      </a:r>
                      <a:r>
                        <a:rPr lang="fr-FR" sz="1600" dirty="0">
                          <a:latin typeface="Roboto Condensed Light" panose="02000000000000000000" pitchFamily="2" charset="0"/>
                          <a:ea typeface="Roboto Condensed Light" panose="02000000000000000000" pitchFamily="2" charset="0"/>
                          <a:cs typeface="Roboto Condensed Light" panose="02000000000000000000" pitchFamily="2" charset="0"/>
                        </a:rPr>
                        <a:t> (2)</a:t>
                      </a:r>
                    </a:p>
                  </a:txBody>
                  <a:tcPr/>
                </a:tc>
                <a:extLst>
                  <a:ext uri="{0D108BD9-81ED-4DB2-BD59-A6C34878D82A}">
                    <a16:rowId xmlns:a16="http://schemas.microsoft.com/office/drawing/2014/main" val="1872287265"/>
                  </a:ext>
                </a:extLst>
              </a:tr>
            </a:tbl>
          </a:graphicData>
        </a:graphic>
      </p:graphicFrame>
      <p:sp>
        <p:nvSpPr>
          <p:cNvPr id="10" name="Espace réservé de la date 3">
            <a:extLst>
              <a:ext uri="{FF2B5EF4-FFF2-40B4-BE49-F238E27FC236}">
                <a16:creationId xmlns:a16="http://schemas.microsoft.com/office/drawing/2014/main" id="{0F22307D-4A51-4675-3096-2D337721E4F5}"/>
              </a:ext>
            </a:extLst>
          </p:cNvPr>
          <p:cNvSpPr txBox="1">
            <a:spLocks/>
          </p:cNvSpPr>
          <p:nvPr/>
        </p:nvSpPr>
        <p:spPr>
          <a:xfrm>
            <a:off x="10154965" y="6356350"/>
            <a:ext cx="1549400"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hlinkClick r:id="rId3" action="ppaction://hlinksldjump"/>
              </a:rPr>
              <a:t>Back to chapter </a:t>
            </a:r>
            <a:r>
              <a:rPr lang="fr-FR" dirty="0" err="1">
                <a:hlinkClick r:id="rId3" action="ppaction://hlinksldjump"/>
              </a:rPr>
              <a:t>appendix</a:t>
            </a:r>
            <a:endParaRPr lang="fr-FR" dirty="0"/>
          </a:p>
        </p:txBody>
      </p:sp>
    </p:spTree>
    <p:extLst>
      <p:ext uri="{BB962C8B-B14F-4D97-AF65-F5344CB8AC3E}">
        <p14:creationId xmlns:p14="http://schemas.microsoft.com/office/powerpoint/2010/main" val="1250948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6B083CF6-5BCD-20AC-76D7-DECBCFA3F6C4}"/>
              </a:ext>
            </a:extLst>
          </p:cNvPr>
          <p:cNvSpPr>
            <a:spLocks noGrp="1"/>
          </p:cNvSpPr>
          <p:nvPr>
            <p:ph type="dt" sz="half" idx="10"/>
          </p:nvPr>
        </p:nvSpPr>
        <p:spPr/>
        <p:txBody>
          <a:bodyPr/>
          <a:lstStyle/>
          <a:p>
            <a:r>
              <a:rPr lang="fr-FR"/>
              <a:t>Simon Jean – PhD Defense</a:t>
            </a:r>
            <a:endParaRPr lang="fr-FR" dirty="0"/>
          </a:p>
        </p:txBody>
      </p:sp>
      <p:graphicFrame>
        <p:nvGraphicFramePr>
          <p:cNvPr id="8" name="Tableau 7">
            <a:extLst>
              <a:ext uri="{FF2B5EF4-FFF2-40B4-BE49-F238E27FC236}">
                <a16:creationId xmlns:a16="http://schemas.microsoft.com/office/drawing/2014/main" id="{1DDB96B1-ED22-B997-0A3E-36B665C82D73}"/>
              </a:ext>
            </a:extLst>
          </p:cNvPr>
          <p:cNvGraphicFramePr>
            <a:graphicFrameLocks noGrp="1"/>
          </p:cNvGraphicFramePr>
          <p:nvPr>
            <p:extLst>
              <p:ext uri="{D42A27DB-BD31-4B8C-83A1-F6EECF244321}">
                <p14:modId xmlns:p14="http://schemas.microsoft.com/office/powerpoint/2010/main" val="2386457757"/>
              </p:ext>
            </p:extLst>
          </p:nvPr>
        </p:nvGraphicFramePr>
        <p:xfrm>
          <a:off x="695323" y="844291"/>
          <a:ext cx="10801352" cy="5169417"/>
        </p:xfrm>
        <a:graphic>
          <a:graphicData uri="http://schemas.openxmlformats.org/drawingml/2006/table">
            <a:tbl>
              <a:tblPr firstRow="1" bandRow="1">
                <a:tableStyleId>{5C22544A-7EE6-4342-B048-85BDC9FD1C3A}</a:tableStyleId>
              </a:tblPr>
              <a:tblGrid>
                <a:gridCol w="2700338">
                  <a:extLst>
                    <a:ext uri="{9D8B030D-6E8A-4147-A177-3AD203B41FA5}">
                      <a16:colId xmlns:a16="http://schemas.microsoft.com/office/drawing/2014/main" val="1194419868"/>
                    </a:ext>
                  </a:extLst>
                </a:gridCol>
                <a:gridCol w="2700338">
                  <a:extLst>
                    <a:ext uri="{9D8B030D-6E8A-4147-A177-3AD203B41FA5}">
                      <a16:colId xmlns:a16="http://schemas.microsoft.com/office/drawing/2014/main" val="3531910949"/>
                    </a:ext>
                  </a:extLst>
                </a:gridCol>
                <a:gridCol w="2700338">
                  <a:extLst>
                    <a:ext uri="{9D8B030D-6E8A-4147-A177-3AD203B41FA5}">
                      <a16:colId xmlns:a16="http://schemas.microsoft.com/office/drawing/2014/main" val="631202354"/>
                    </a:ext>
                  </a:extLst>
                </a:gridCol>
                <a:gridCol w="2700338">
                  <a:extLst>
                    <a:ext uri="{9D8B030D-6E8A-4147-A177-3AD203B41FA5}">
                      <a16:colId xmlns:a16="http://schemas.microsoft.com/office/drawing/2014/main" val="1331410658"/>
                    </a:ext>
                  </a:extLst>
                </a:gridCol>
              </a:tblGrid>
              <a:tr h="982464">
                <a:tc rowSpan="2">
                  <a:txBody>
                    <a:bodyPr/>
                    <a:lstStyle/>
                    <a:p>
                      <a:pPr algn="ctr"/>
                      <a:r>
                        <a:rPr lang="fr-FR" sz="1400" b="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Biodiversity</a:t>
                      </a:r>
                      <a:r>
                        <a:rPr lang="fr-FR" sz="1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characterization</a:t>
                      </a:r>
                      <a:endParaRPr lang="fr-FR" sz="1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43000"/>
                      </a:schemeClr>
                    </a:solidFill>
                  </a:tcPr>
                </a:tc>
                <a:tc>
                  <a:txBody>
                    <a:bodyPr/>
                    <a:lstStyle/>
                    <a:p>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Biodiversity</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measure</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per se, proxy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alpha val="43000"/>
                      </a:schemeClr>
                    </a:solidFill>
                  </a:tcPr>
                </a:tc>
                <a:tc>
                  <a:txBody>
                    <a:bodyPr/>
                    <a:lstStyle/>
                    <a:p>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Proxy </a:t>
                      </a:r>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measure</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not applicable, not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specified</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habitat,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economic</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acticity</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conservation budget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alpha val="43000"/>
                      </a:schemeClr>
                    </a:solidFill>
                  </a:tcPr>
                </a:tc>
                <a:tc>
                  <a:txBody>
                    <a:bodyPr/>
                    <a:lstStyle/>
                    <a:p>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Biodiversity</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state variable</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population,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species</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community</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not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specific</a:t>
                      </a:r>
                      <a:endPar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alpha val="43000"/>
                      </a:schemeClr>
                    </a:solidFill>
                  </a:tcPr>
                </a:tc>
                <a:extLst>
                  <a:ext uri="{0D108BD9-81ED-4DB2-BD59-A6C34878D82A}">
                    <a16:rowId xmlns:a16="http://schemas.microsoft.com/office/drawing/2014/main" val="3497604253"/>
                  </a:ext>
                </a:extLst>
              </a:tr>
              <a:tr h="839859">
                <a:tc vMerge="1">
                  <a:txBody>
                    <a:bodyPr/>
                    <a:lstStyle/>
                    <a:p>
                      <a:endParaRPr lang="fr-FR" dirty="0"/>
                    </a:p>
                  </a:txBody>
                  <a:tcPr/>
                </a:tc>
                <a:tc>
                  <a:txBody>
                    <a:bodyPr/>
                    <a:lstStyle/>
                    <a:p>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Type of </a:t>
                      </a:r>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diversity</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functional</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genetic</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both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43000"/>
                      </a:schemeClr>
                    </a:solidFill>
                  </a:tcPr>
                </a:tc>
                <a:tc>
                  <a:txBody>
                    <a:bodyPr/>
                    <a:lstStyle/>
                    <a:p>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Biodiversity</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contribution </a:t>
                      </a:r>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level</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single, multiple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species</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unknown</a:t>
                      </a:r>
                      <a:endPar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43000"/>
                      </a:schemeClr>
                    </a:solidFill>
                  </a:tcPr>
                </a:tc>
                <a:tc>
                  <a:txBody>
                    <a:bodyPr/>
                    <a:lstStyle/>
                    <a:p>
                      <a:endPar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43000"/>
                      </a:schemeClr>
                    </a:solidFill>
                  </a:tcPr>
                </a:tc>
                <a:extLst>
                  <a:ext uri="{0D108BD9-81ED-4DB2-BD59-A6C34878D82A}">
                    <a16:rowId xmlns:a16="http://schemas.microsoft.com/office/drawing/2014/main" val="3578919492"/>
                  </a:ext>
                </a:extLst>
              </a:tr>
              <a:tr h="869271">
                <a:tc>
                  <a:txBody>
                    <a:bodyPr/>
                    <a:lstStyle/>
                    <a:p>
                      <a:pPr algn="ctr"/>
                      <a:r>
                        <a:rPr lang="fr-FR" sz="1400" b="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Ecological</a:t>
                      </a:r>
                      <a:r>
                        <a:rPr lang="fr-FR" sz="1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specifications</a:t>
                      </a:r>
                      <a:endParaRPr lang="fr-FR" sz="1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Dynamics :</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population, other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Spatiality</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 </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explicit,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implicit</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absent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Uncertainty</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stochastic</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deterministic</a:t>
                      </a:r>
                      <a:endPar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extLst>
                  <a:ext uri="{0D108BD9-81ED-4DB2-BD59-A6C34878D82A}">
                    <a16:rowId xmlns:a16="http://schemas.microsoft.com/office/drawing/2014/main" val="3222292970"/>
                  </a:ext>
                </a:extLst>
              </a:tr>
              <a:tr h="869271">
                <a:tc>
                  <a:txBody>
                    <a:bodyPr/>
                    <a:lstStyle/>
                    <a:p>
                      <a:pPr algn="ctr"/>
                      <a:r>
                        <a:rPr lang="fr-FR" sz="1400" b="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Economic</a:t>
                      </a:r>
                      <a:r>
                        <a:rPr lang="fr-FR" sz="1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specifications</a:t>
                      </a:r>
                      <a:endParaRPr lang="fr-FR" sz="1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Dynamics :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static</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dynamic</a:t>
                      </a:r>
                      <a:endPar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Spatiality</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explicit,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implicit</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absent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Uncertainty</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stochastic</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deterministic</a:t>
                      </a:r>
                      <a:endPar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extLst>
                  <a:ext uri="{0D108BD9-81ED-4DB2-BD59-A6C34878D82A}">
                    <a16:rowId xmlns:a16="http://schemas.microsoft.com/office/drawing/2014/main" val="2732178607"/>
                  </a:ext>
                </a:extLst>
              </a:tr>
              <a:tr h="737854">
                <a:tc>
                  <a:txBody>
                    <a:bodyPr/>
                    <a:lstStyle/>
                    <a:p>
                      <a:pPr algn="ctr"/>
                      <a:r>
                        <a:rPr lang="fr-FR" sz="1400" b="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Bioeconomic</a:t>
                      </a:r>
                      <a:r>
                        <a:rPr lang="fr-FR" sz="1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linkage</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Monetarization</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yes/no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Bioeconomic</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problem</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cost</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benefit</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cost</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effectiveness</a:t>
                      </a:r>
                      <a:endPar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Biodiversity</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stake</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constraint</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objective, other</a:t>
                      </a: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extLst>
                  <a:ext uri="{0D108BD9-81ED-4DB2-BD59-A6C34878D82A}">
                    <a16:rowId xmlns:a16="http://schemas.microsoft.com/office/drawing/2014/main" val="2814979766"/>
                  </a:ext>
                </a:extLst>
              </a:tr>
              <a:tr h="352538">
                <a:tc rowSpan="2">
                  <a:txBody>
                    <a:bodyPr/>
                    <a:lstStyle/>
                    <a:p>
                      <a:pPr algn="ctr"/>
                      <a:r>
                        <a:rPr lang="fr-FR" sz="1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General </a:t>
                      </a:r>
                      <a:r>
                        <a:rPr lang="fr-FR" sz="1400" b="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characteristics</a:t>
                      </a:r>
                      <a:endParaRPr lang="fr-FR" sz="1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Solving</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i="1"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method</a:t>
                      </a:r>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i="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closed</a:t>
                      </a:r>
                      <a:r>
                        <a:rPr lang="fr-FR" sz="1400" b="0" i="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i="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form</a:t>
                      </a:r>
                      <a:r>
                        <a:rPr lang="fr-FR" sz="1400" b="0" i="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i="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numerical</a:t>
                      </a:r>
                      <a:r>
                        <a:rPr lang="fr-FR" sz="1400" b="0" i="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both</a:t>
                      </a:r>
                      <a:endPar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Data</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theoretical</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empirical</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both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Model use: </a:t>
                      </a:r>
                      <a:r>
                        <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normative, descriptive </a:t>
                      </a: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alpha val="37000"/>
                      </a:schemeClr>
                    </a:solidFill>
                  </a:tcPr>
                </a:tc>
                <a:extLst>
                  <a:ext uri="{0D108BD9-81ED-4DB2-BD59-A6C34878D82A}">
                    <a16:rowId xmlns:a16="http://schemas.microsoft.com/office/drawing/2014/main" val="4036345410"/>
                  </a:ext>
                </a:extLst>
              </a:tr>
              <a:tr h="352538">
                <a:tc vMerge="1">
                  <a:txBody>
                    <a:bodyPr/>
                    <a:lstStyle/>
                    <a:p>
                      <a:endPar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r>
                        <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Equilibrium:</a:t>
                      </a:r>
                      <a:r>
                        <a:rPr lang="fr-FR" sz="1400" b="0" i="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sz="1400" b="0" i="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general</a:t>
                      </a:r>
                      <a:r>
                        <a:rPr lang="fr-FR" sz="1400" b="0" i="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partial</a:t>
                      </a:r>
                      <a:endParaRPr lang="fr-FR" sz="1400" b="0" i="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90000"/>
                        <a:alpha val="37000"/>
                      </a:schemeClr>
                    </a:solidFill>
                  </a:tcPr>
                </a:tc>
                <a:tc>
                  <a:txBody>
                    <a:bodyPr/>
                    <a:lstStyle/>
                    <a:p>
                      <a:endPar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37000"/>
                      </a:schemeClr>
                    </a:solidFill>
                  </a:tcPr>
                </a:tc>
                <a:tc>
                  <a:txBody>
                    <a:bodyPr/>
                    <a:lstStyle/>
                    <a:p>
                      <a:endParaRPr lang="fr-FR" sz="1400" b="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37000"/>
                      </a:schemeClr>
                    </a:solidFill>
                  </a:tcPr>
                </a:tc>
                <a:extLst>
                  <a:ext uri="{0D108BD9-81ED-4DB2-BD59-A6C34878D82A}">
                    <a16:rowId xmlns:a16="http://schemas.microsoft.com/office/drawing/2014/main" val="2613133905"/>
                  </a:ext>
                </a:extLst>
              </a:tr>
            </a:tbl>
          </a:graphicData>
        </a:graphic>
      </p:graphicFrame>
      <p:sp>
        <p:nvSpPr>
          <p:cNvPr id="9" name="Espace réservé de la date 3">
            <a:extLst>
              <a:ext uri="{FF2B5EF4-FFF2-40B4-BE49-F238E27FC236}">
                <a16:creationId xmlns:a16="http://schemas.microsoft.com/office/drawing/2014/main" id="{B7D85D01-F8D6-3349-298A-3A2DE671C8BF}"/>
              </a:ext>
            </a:extLst>
          </p:cNvPr>
          <p:cNvSpPr txBox="1">
            <a:spLocks/>
          </p:cNvSpPr>
          <p:nvPr/>
        </p:nvSpPr>
        <p:spPr>
          <a:xfrm>
            <a:off x="10154965" y="6369050"/>
            <a:ext cx="1549400"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hlinkClick r:id="rId2" action="ppaction://hlinksldjump"/>
              </a:rPr>
              <a:t>Back to chapter </a:t>
            </a:r>
            <a:r>
              <a:rPr lang="fr-FR" dirty="0" err="1">
                <a:hlinkClick r:id="rId2" action="ppaction://hlinksldjump"/>
              </a:rPr>
              <a:t>appendix</a:t>
            </a:r>
            <a:endParaRPr lang="fr-FR" dirty="0"/>
          </a:p>
        </p:txBody>
      </p:sp>
    </p:spTree>
    <p:extLst>
      <p:ext uri="{BB962C8B-B14F-4D97-AF65-F5344CB8AC3E}">
        <p14:creationId xmlns:p14="http://schemas.microsoft.com/office/powerpoint/2010/main" val="3083414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texte, diagramme&#10;&#10;Description générée automatiquement">
            <a:extLst>
              <a:ext uri="{FF2B5EF4-FFF2-40B4-BE49-F238E27FC236}">
                <a16:creationId xmlns:a16="http://schemas.microsoft.com/office/drawing/2014/main" id="{DEF73B9E-F689-F346-AC75-AB91DDB523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5768" y="644525"/>
            <a:ext cx="9261288" cy="5556250"/>
          </a:xfrm>
        </p:spPr>
      </p:pic>
      <p:sp>
        <p:nvSpPr>
          <p:cNvPr id="4" name="Espace réservé de la date 3">
            <a:extLst>
              <a:ext uri="{FF2B5EF4-FFF2-40B4-BE49-F238E27FC236}">
                <a16:creationId xmlns:a16="http://schemas.microsoft.com/office/drawing/2014/main" id="{CF352770-4137-91E0-64AE-8E79B1EAA9D6}"/>
              </a:ext>
            </a:extLst>
          </p:cNvPr>
          <p:cNvSpPr>
            <a:spLocks noGrp="1"/>
          </p:cNvSpPr>
          <p:nvPr>
            <p:ph type="dt" sz="half" idx="10"/>
          </p:nvPr>
        </p:nvSpPr>
        <p:spPr/>
        <p:txBody>
          <a:bodyPr/>
          <a:lstStyle/>
          <a:p>
            <a:r>
              <a:rPr lang="fr-FR"/>
              <a:t>Simon Jean – PhD Defense</a:t>
            </a:r>
            <a:endParaRPr lang="fr-FR" dirty="0"/>
          </a:p>
        </p:txBody>
      </p:sp>
      <p:sp>
        <p:nvSpPr>
          <p:cNvPr id="7" name="Espace réservé de la date 3">
            <a:extLst>
              <a:ext uri="{FF2B5EF4-FFF2-40B4-BE49-F238E27FC236}">
                <a16:creationId xmlns:a16="http://schemas.microsoft.com/office/drawing/2014/main" id="{932FD047-714B-7AF3-18AB-E31823B4C95E}"/>
              </a:ext>
            </a:extLst>
          </p:cNvPr>
          <p:cNvSpPr txBox="1">
            <a:spLocks/>
          </p:cNvSpPr>
          <p:nvPr/>
        </p:nvSpPr>
        <p:spPr>
          <a:xfrm>
            <a:off x="10154965" y="6356350"/>
            <a:ext cx="1549400"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hlinkClick r:id="rId3" action="ppaction://hlinksldjump"/>
              </a:rPr>
              <a:t>Back to chapter </a:t>
            </a:r>
            <a:r>
              <a:rPr lang="fr-FR" dirty="0" err="1">
                <a:hlinkClick r:id="rId3" action="ppaction://hlinksldjump"/>
              </a:rPr>
              <a:t>appendix</a:t>
            </a:r>
            <a:endParaRPr lang="fr-FR" dirty="0"/>
          </a:p>
        </p:txBody>
      </p:sp>
    </p:spTree>
    <p:extLst>
      <p:ext uri="{BB962C8B-B14F-4D97-AF65-F5344CB8AC3E}">
        <p14:creationId xmlns:p14="http://schemas.microsoft.com/office/powerpoint/2010/main" val="3113253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F3668195-E3EA-67B4-DA51-2B6969B289D1}"/>
              </a:ext>
            </a:extLst>
          </p:cNvPr>
          <p:cNvSpPr>
            <a:spLocks noGrp="1"/>
          </p:cNvSpPr>
          <p:nvPr>
            <p:ph type="dt" sz="half" idx="10"/>
          </p:nvPr>
        </p:nvSpPr>
        <p:spPr/>
        <p:txBody>
          <a:bodyPr/>
          <a:lstStyle/>
          <a:p>
            <a:r>
              <a:rPr lang="fr-FR"/>
              <a:t>Simon Jean – PhD Defense</a:t>
            </a:r>
            <a:endParaRPr lang="fr-FR" dirty="0"/>
          </a:p>
        </p:txBody>
      </p:sp>
      <p:pic>
        <p:nvPicPr>
          <p:cNvPr id="8" name="Image 7" descr="Une image contenant texte, capture d’écran, ligne, Police&#10;&#10;Description générée automatiquement">
            <a:extLst>
              <a:ext uri="{FF2B5EF4-FFF2-40B4-BE49-F238E27FC236}">
                <a16:creationId xmlns:a16="http://schemas.microsoft.com/office/drawing/2014/main" id="{6388E493-7BE8-F7DD-FA75-B11833704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57" y="189731"/>
            <a:ext cx="10799085" cy="6478537"/>
          </a:xfrm>
          <a:prstGeom prst="rect">
            <a:avLst/>
          </a:prstGeom>
        </p:spPr>
      </p:pic>
      <p:sp>
        <p:nvSpPr>
          <p:cNvPr id="9" name="Espace réservé de la date 3">
            <a:extLst>
              <a:ext uri="{FF2B5EF4-FFF2-40B4-BE49-F238E27FC236}">
                <a16:creationId xmlns:a16="http://schemas.microsoft.com/office/drawing/2014/main" id="{49D4D7AF-BBAB-CFE1-F4CA-045B1292F3D3}"/>
              </a:ext>
            </a:extLst>
          </p:cNvPr>
          <p:cNvSpPr txBox="1">
            <a:spLocks/>
          </p:cNvSpPr>
          <p:nvPr/>
        </p:nvSpPr>
        <p:spPr>
          <a:xfrm>
            <a:off x="10154965" y="6356350"/>
            <a:ext cx="1549400"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hlinkClick r:id="rId3" action="ppaction://hlinksldjump"/>
              </a:rPr>
              <a:t>Back to chapter </a:t>
            </a:r>
            <a:r>
              <a:rPr lang="fr-FR" dirty="0" err="1">
                <a:hlinkClick r:id="rId3" action="ppaction://hlinksldjump"/>
              </a:rPr>
              <a:t>appendix</a:t>
            </a:r>
            <a:endParaRPr lang="fr-FR" dirty="0"/>
          </a:p>
        </p:txBody>
      </p:sp>
    </p:spTree>
    <p:extLst>
      <p:ext uri="{BB962C8B-B14F-4D97-AF65-F5344CB8AC3E}">
        <p14:creationId xmlns:p14="http://schemas.microsoft.com/office/powerpoint/2010/main" val="341901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texte, diagramme, capture d’écran, ligne&#10;&#10;Description générée automatiquement">
            <a:extLst>
              <a:ext uri="{FF2B5EF4-FFF2-40B4-BE49-F238E27FC236}">
                <a16:creationId xmlns:a16="http://schemas.microsoft.com/office/drawing/2014/main" id="{9869949A-B01D-6363-2B6B-77AD2A566F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813208"/>
            <a:ext cx="5778274" cy="4044791"/>
          </a:xfrm>
        </p:spPr>
      </p:pic>
      <p:sp>
        <p:nvSpPr>
          <p:cNvPr id="4" name="Espace réservé de la date 3">
            <a:extLst>
              <a:ext uri="{FF2B5EF4-FFF2-40B4-BE49-F238E27FC236}">
                <a16:creationId xmlns:a16="http://schemas.microsoft.com/office/drawing/2014/main" id="{D649D119-5957-AE0E-8DF7-7D9549C90353}"/>
              </a:ext>
            </a:extLst>
          </p:cNvPr>
          <p:cNvSpPr>
            <a:spLocks noGrp="1"/>
          </p:cNvSpPr>
          <p:nvPr>
            <p:ph type="dt" sz="half" idx="10"/>
          </p:nvPr>
        </p:nvSpPr>
        <p:spPr/>
        <p:txBody>
          <a:bodyPr/>
          <a:lstStyle/>
          <a:p>
            <a:r>
              <a:rPr lang="fr-FR"/>
              <a:t>Simon Jean – PhD Defense</a:t>
            </a:r>
            <a:endParaRPr lang="fr-FR" dirty="0"/>
          </a:p>
        </p:txBody>
      </p:sp>
      <p:pic>
        <p:nvPicPr>
          <p:cNvPr id="8" name="Image 7" descr="Une image contenant texte, diagramme, capture d’écran, ligne&#10;&#10;Description générée automatiquement">
            <a:extLst>
              <a:ext uri="{FF2B5EF4-FFF2-40B4-BE49-F238E27FC236}">
                <a16:creationId xmlns:a16="http://schemas.microsoft.com/office/drawing/2014/main" id="{B573814D-88AE-38E0-365A-54C8F7268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176" y="0"/>
            <a:ext cx="5838372" cy="4086860"/>
          </a:xfrm>
          <a:prstGeom prst="rect">
            <a:avLst/>
          </a:prstGeom>
        </p:spPr>
      </p:pic>
      <p:pic>
        <p:nvPicPr>
          <p:cNvPr id="12" name="Image 11" descr="Une image contenant texte, capture d’écran, diagramme, conception&#10;&#10;Description générée automatiquement">
            <a:extLst>
              <a:ext uri="{FF2B5EF4-FFF2-40B4-BE49-F238E27FC236}">
                <a16:creationId xmlns:a16="http://schemas.microsoft.com/office/drawing/2014/main" id="{D46E70F5-06CB-9EC5-FE40-A9F6EEE6D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726" y="2813208"/>
            <a:ext cx="5778274" cy="4044792"/>
          </a:xfrm>
          <a:prstGeom prst="rect">
            <a:avLst/>
          </a:prstGeom>
        </p:spPr>
      </p:pic>
      <p:pic>
        <p:nvPicPr>
          <p:cNvPr id="10" name="Image 9" descr="Une image contenant texte, capture d’écran, diagramme, ligne&#10;&#10;Description générée automatiquement">
            <a:extLst>
              <a:ext uri="{FF2B5EF4-FFF2-40B4-BE49-F238E27FC236}">
                <a16:creationId xmlns:a16="http://schemas.microsoft.com/office/drawing/2014/main" id="{F6F7C3AB-2446-E12E-07D7-7CE7537816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550" y="0"/>
            <a:ext cx="5778274" cy="4044792"/>
          </a:xfrm>
          <a:prstGeom prst="rect">
            <a:avLst/>
          </a:prstGeom>
        </p:spPr>
      </p:pic>
      <p:sp>
        <p:nvSpPr>
          <p:cNvPr id="13" name="Espace réservé de la date 3">
            <a:extLst>
              <a:ext uri="{FF2B5EF4-FFF2-40B4-BE49-F238E27FC236}">
                <a16:creationId xmlns:a16="http://schemas.microsoft.com/office/drawing/2014/main" id="{18E85876-E46F-48EE-9FCA-7A48972061D1}"/>
              </a:ext>
            </a:extLst>
          </p:cNvPr>
          <p:cNvSpPr txBox="1">
            <a:spLocks/>
          </p:cNvSpPr>
          <p:nvPr/>
        </p:nvSpPr>
        <p:spPr>
          <a:xfrm>
            <a:off x="10154965" y="6356350"/>
            <a:ext cx="1549400"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hlinkClick r:id="rId6" action="ppaction://hlinksldjump"/>
              </a:rPr>
              <a:t>Back to chapter </a:t>
            </a:r>
            <a:r>
              <a:rPr lang="fr-FR" dirty="0" err="1">
                <a:hlinkClick r:id="rId6" action="ppaction://hlinksldjump"/>
              </a:rPr>
              <a:t>appendix</a:t>
            </a:r>
            <a:endParaRPr lang="fr-FR" dirty="0"/>
          </a:p>
        </p:txBody>
      </p:sp>
    </p:spTree>
    <p:extLst>
      <p:ext uri="{BB962C8B-B14F-4D97-AF65-F5344CB8AC3E}">
        <p14:creationId xmlns:p14="http://schemas.microsoft.com/office/powerpoint/2010/main" val="4249573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DDBEF-85E4-B0B6-98BD-1AEA700B140C}"/>
            </a:ext>
          </a:extLst>
        </p:cNvPr>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E79A31B2-3C1C-5435-AF1B-A7A9F47B092D}"/>
              </a:ext>
            </a:extLst>
          </p:cNvPr>
          <p:cNvSpPr>
            <a:spLocks noGrp="1"/>
          </p:cNvSpPr>
          <p:nvPr>
            <p:ph type="dt" sz="half" idx="10"/>
          </p:nvPr>
        </p:nvSpPr>
        <p:spPr/>
        <p:txBody>
          <a:bodyPr/>
          <a:lstStyle/>
          <a:p>
            <a:r>
              <a:rPr lang="fr-FR"/>
              <a:t>Simon Jean – PhD Defense</a:t>
            </a:r>
            <a:endParaRPr lang="fr-FR" dirty="0"/>
          </a:p>
        </p:txBody>
      </p:sp>
      <p:sp>
        <p:nvSpPr>
          <p:cNvPr id="4" name="Titre 1">
            <a:extLst>
              <a:ext uri="{FF2B5EF4-FFF2-40B4-BE49-F238E27FC236}">
                <a16:creationId xmlns:a16="http://schemas.microsoft.com/office/drawing/2014/main" id="{C0527BD7-9019-CA41-84CE-5D791CDF4887}"/>
              </a:ext>
            </a:extLst>
          </p:cNvPr>
          <p:cNvSpPr txBox="1">
            <a:spLocks/>
          </p:cNvSpPr>
          <p:nvPr/>
        </p:nvSpPr>
        <p:spPr>
          <a:xfrm>
            <a:off x="731838" y="1857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fr-FR" sz="3600" dirty="0" err="1">
                <a:solidFill>
                  <a:srgbClr val="05646D"/>
                </a:solidFill>
              </a:rPr>
              <a:t>Bioeconomic</a:t>
            </a:r>
            <a:r>
              <a:rPr lang="fr-FR" sz="3600" dirty="0">
                <a:solidFill>
                  <a:srgbClr val="05646D"/>
                </a:solidFill>
              </a:rPr>
              <a:t> modeling : a </a:t>
            </a:r>
            <a:r>
              <a:rPr lang="fr-FR" sz="3600" dirty="0" err="1">
                <a:solidFill>
                  <a:srgbClr val="05646D"/>
                </a:solidFill>
              </a:rPr>
              <a:t>framework</a:t>
            </a:r>
            <a:r>
              <a:rPr lang="fr-FR" sz="3600" dirty="0">
                <a:solidFill>
                  <a:srgbClr val="05646D"/>
                </a:solidFill>
              </a:rPr>
              <a:t> for analysis</a:t>
            </a:r>
            <a:endParaRPr lang="fr-FR" dirty="0">
              <a:solidFill>
                <a:srgbClr val="05646D"/>
              </a:solidFill>
            </a:endParaRPr>
          </a:p>
        </p:txBody>
      </p:sp>
      <p:sp>
        <p:nvSpPr>
          <p:cNvPr id="12" name="Ellipse 11">
            <a:extLst>
              <a:ext uri="{FF2B5EF4-FFF2-40B4-BE49-F238E27FC236}">
                <a16:creationId xmlns:a16="http://schemas.microsoft.com/office/drawing/2014/main" id="{FE4DB6BE-B92F-F33A-1C1D-1F8115D6FDFD}"/>
              </a:ext>
            </a:extLst>
          </p:cNvPr>
          <p:cNvSpPr/>
          <p:nvPr/>
        </p:nvSpPr>
        <p:spPr>
          <a:xfrm>
            <a:off x="768349" y="1666875"/>
            <a:ext cx="3327400" cy="3914775"/>
          </a:xfrm>
          <a:prstGeom prst="ellips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err="1">
                <a:latin typeface="Roboto Condensed" panose="02000000000000000000" pitchFamily="2" charset="0"/>
                <a:ea typeface="Roboto Condensed" panose="02000000000000000000" pitchFamily="2" charset="0"/>
                <a:cs typeface="Roboto Condensed" panose="02000000000000000000" pitchFamily="2" charset="0"/>
              </a:rPr>
              <a:t>Economic</a:t>
            </a:r>
            <a:r>
              <a:rPr lang="fr-FR" b="1" dirty="0">
                <a:latin typeface="Roboto Condensed" panose="02000000000000000000" pitchFamily="2" charset="0"/>
                <a:ea typeface="Roboto Condensed" panose="02000000000000000000" pitchFamily="2" charset="0"/>
                <a:cs typeface="Roboto Condensed" panose="02000000000000000000" pitchFamily="2" charset="0"/>
              </a:rPr>
              <a:t> modeling</a:t>
            </a:r>
            <a:br>
              <a:rPr lang="fr-FR" dirty="0">
                <a:latin typeface="Roboto Condensed" panose="02000000000000000000" pitchFamily="2" charset="0"/>
                <a:ea typeface="Roboto Condensed" panose="02000000000000000000" pitchFamily="2" charset="0"/>
                <a:cs typeface="Roboto Condensed" panose="02000000000000000000" pitchFamily="2" charset="0"/>
              </a:rPr>
            </a:br>
            <a:br>
              <a:rPr lang="fr-FR" dirty="0">
                <a:latin typeface="Roboto Condensed" panose="02000000000000000000" pitchFamily="2" charset="0"/>
                <a:ea typeface="Roboto Condensed" panose="02000000000000000000" pitchFamily="2" charset="0"/>
                <a:cs typeface="Roboto Condensed" panose="02000000000000000000" pitchFamily="2" charset="0"/>
              </a:rPr>
            </a:br>
            <a:r>
              <a:rPr lang="fr-FR" dirty="0">
                <a:latin typeface="Roboto Condensed" panose="02000000000000000000" pitchFamily="2" charset="0"/>
                <a:ea typeface="Roboto Condensed" panose="02000000000000000000" pitchFamily="2" charset="0"/>
                <a:cs typeface="Roboto Condensed" panose="02000000000000000000" pitchFamily="2" charset="0"/>
              </a:rPr>
              <a:t> How do rational agents make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their</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choices</a:t>
            </a:r>
            <a:r>
              <a:rPr lang="fr-FR" dirty="0">
                <a:latin typeface="Roboto Condensed" panose="02000000000000000000" pitchFamily="2" charset="0"/>
                <a:ea typeface="Roboto Condensed" panose="02000000000000000000" pitchFamily="2" charset="0"/>
                <a:cs typeface="Roboto Condensed" panose="02000000000000000000" pitchFamily="2" charset="0"/>
              </a:rPr>
              <a:t> to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satisfy</a:t>
            </a:r>
            <a:r>
              <a:rPr lang="fr-FR" dirty="0">
                <a:latin typeface="Roboto Condensed" panose="02000000000000000000" pitchFamily="2" charset="0"/>
                <a:ea typeface="Roboto Condensed" panose="02000000000000000000" pitchFamily="2" charset="0"/>
                <a:cs typeface="Roboto Condensed" panose="02000000000000000000" pitchFamily="2" charset="0"/>
              </a:rPr>
              <a:t> diverse goals?</a:t>
            </a:r>
          </a:p>
        </p:txBody>
      </p:sp>
      <p:sp>
        <p:nvSpPr>
          <p:cNvPr id="13" name="Ellipse 12">
            <a:extLst>
              <a:ext uri="{FF2B5EF4-FFF2-40B4-BE49-F238E27FC236}">
                <a16:creationId xmlns:a16="http://schemas.microsoft.com/office/drawing/2014/main" id="{2D3E7F67-CDC3-3336-0A9A-3FAC2482DACA}"/>
              </a:ext>
            </a:extLst>
          </p:cNvPr>
          <p:cNvSpPr/>
          <p:nvPr/>
        </p:nvSpPr>
        <p:spPr>
          <a:xfrm>
            <a:off x="8169275" y="1666875"/>
            <a:ext cx="3327400" cy="3914775"/>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err="1">
                <a:latin typeface="Roboto Condensed" panose="02000000000000000000" pitchFamily="2" charset="0"/>
                <a:ea typeface="Roboto Condensed" panose="02000000000000000000" pitchFamily="2" charset="0"/>
                <a:cs typeface="Roboto Condensed" panose="02000000000000000000" pitchFamily="2" charset="0"/>
              </a:rPr>
              <a:t>Ecological</a:t>
            </a:r>
            <a:r>
              <a:rPr lang="fr-FR" b="1" dirty="0">
                <a:latin typeface="Roboto Condensed" panose="02000000000000000000" pitchFamily="2" charset="0"/>
                <a:ea typeface="Roboto Condensed" panose="02000000000000000000" pitchFamily="2" charset="0"/>
                <a:cs typeface="Roboto Condensed" panose="02000000000000000000" pitchFamily="2" charset="0"/>
              </a:rPr>
              <a:t> modeling</a:t>
            </a:r>
            <a:br>
              <a:rPr lang="fr-FR" dirty="0">
                <a:latin typeface="Roboto Condensed" panose="02000000000000000000" pitchFamily="2" charset="0"/>
                <a:ea typeface="Roboto Condensed" panose="02000000000000000000" pitchFamily="2" charset="0"/>
                <a:cs typeface="Roboto Condensed" panose="02000000000000000000" pitchFamily="2" charset="0"/>
              </a:rPr>
            </a:br>
            <a:br>
              <a:rPr lang="fr-FR" dirty="0">
                <a:latin typeface="Roboto Condensed" panose="02000000000000000000" pitchFamily="2" charset="0"/>
                <a:ea typeface="Roboto Condensed" panose="02000000000000000000" pitchFamily="2" charset="0"/>
                <a:cs typeface="Roboto Condensed" panose="02000000000000000000" pitchFamily="2" charset="0"/>
              </a:rPr>
            </a:br>
            <a:r>
              <a:rPr lang="fr-FR" dirty="0">
                <a:latin typeface="Roboto Condensed" panose="02000000000000000000" pitchFamily="2" charset="0"/>
                <a:ea typeface="Roboto Condensed" panose="02000000000000000000" pitchFamily="2" charset="0"/>
                <a:cs typeface="Roboto Condensed" panose="02000000000000000000" pitchFamily="2" charset="0"/>
              </a:rPr>
              <a:t> How do populations,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species</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communities</a:t>
            </a:r>
            <a:r>
              <a:rPr lang="fr-FR" dirty="0">
                <a:latin typeface="Roboto Condensed" panose="02000000000000000000" pitchFamily="2" charset="0"/>
                <a:ea typeface="Roboto Condensed" panose="02000000000000000000" pitchFamily="2" charset="0"/>
                <a:cs typeface="Roboto Condensed" panose="02000000000000000000" pitchFamily="2" charset="0"/>
              </a:rPr>
              <a:t> and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ecoystems</a:t>
            </a:r>
            <a:r>
              <a:rPr lang="fr-FR" dirty="0">
                <a:latin typeface="Roboto Condensed" panose="02000000000000000000" pitchFamily="2" charset="0"/>
                <a:ea typeface="Roboto Condensed" panose="02000000000000000000" pitchFamily="2" charset="0"/>
                <a:cs typeface="Roboto Condensed" panose="02000000000000000000" pitchFamily="2" charset="0"/>
              </a:rPr>
              <a:t> function?</a:t>
            </a:r>
          </a:p>
        </p:txBody>
      </p:sp>
      <p:sp>
        <p:nvSpPr>
          <p:cNvPr id="14" name="Ellipse 13">
            <a:extLst>
              <a:ext uri="{FF2B5EF4-FFF2-40B4-BE49-F238E27FC236}">
                <a16:creationId xmlns:a16="http://schemas.microsoft.com/office/drawing/2014/main" id="{CE7A4F0F-297B-8156-B3FC-83E490E8D7CB}"/>
              </a:ext>
            </a:extLst>
          </p:cNvPr>
          <p:cNvSpPr/>
          <p:nvPr/>
        </p:nvSpPr>
        <p:spPr>
          <a:xfrm>
            <a:off x="4432300" y="1666874"/>
            <a:ext cx="3327400" cy="3914775"/>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err="1">
                <a:latin typeface="Roboto Condensed" panose="02000000000000000000" pitchFamily="2" charset="0"/>
                <a:ea typeface="Roboto Condensed" panose="02000000000000000000" pitchFamily="2" charset="0"/>
                <a:cs typeface="Roboto Condensed" panose="02000000000000000000" pitchFamily="2" charset="0"/>
              </a:rPr>
              <a:t>Bioeconomic</a:t>
            </a:r>
            <a:r>
              <a:rPr lang="fr-FR" b="1" dirty="0">
                <a:latin typeface="Roboto Condensed" panose="02000000000000000000" pitchFamily="2" charset="0"/>
                <a:ea typeface="Roboto Condensed" panose="02000000000000000000" pitchFamily="2" charset="0"/>
                <a:cs typeface="Roboto Condensed" panose="02000000000000000000" pitchFamily="2" charset="0"/>
              </a:rPr>
              <a:t> modeling</a:t>
            </a:r>
            <a:br>
              <a:rPr lang="fr-FR" dirty="0">
                <a:latin typeface="Roboto Condensed" panose="02000000000000000000" pitchFamily="2" charset="0"/>
                <a:ea typeface="Roboto Condensed" panose="02000000000000000000" pitchFamily="2" charset="0"/>
                <a:cs typeface="Roboto Condensed" panose="02000000000000000000" pitchFamily="2" charset="0"/>
              </a:rPr>
            </a:br>
            <a:br>
              <a:rPr lang="fr-FR" dirty="0">
                <a:latin typeface="Roboto Condensed" panose="02000000000000000000" pitchFamily="2" charset="0"/>
                <a:ea typeface="Roboto Condensed" panose="02000000000000000000" pitchFamily="2" charset="0"/>
                <a:cs typeface="Roboto Condensed" panose="02000000000000000000" pitchFamily="2" charset="0"/>
              </a:rPr>
            </a:br>
            <a:r>
              <a:rPr lang="fr-FR" dirty="0">
                <a:latin typeface="Roboto Condensed" panose="02000000000000000000" pitchFamily="2" charset="0"/>
                <a:ea typeface="Roboto Condensed" panose="02000000000000000000" pitchFamily="2" charset="0"/>
                <a:cs typeface="Roboto Condensed" panose="02000000000000000000" pitchFamily="2" charset="0"/>
              </a:rPr>
              <a:t>How do rational agents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interact</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among</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each</a:t>
            </a:r>
            <a:r>
              <a:rPr lang="fr-FR" dirty="0">
                <a:latin typeface="Roboto Condensed" panose="02000000000000000000" pitchFamily="2" charset="0"/>
                <a:ea typeface="Roboto Condensed" panose="02000000000000000000" pitchFamily="2" charset="0"/>
                <a:cs typeface="Roboto Condensed" panose="02000000000000000000" pitchFamily="2" charset="0"/>
              </a:rPr>
              <a:t> other and with populations,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species</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communities</a:t>
            </a:r>
            <a:r>
              <a:rPr lang="fr-FR" dirty="0">
                <a:latin typeface="Roboto Condensed" panose="02000000000000000000" pitchFamily="2" charset="0"/>
                <a:ea typeface="Roboto Condensed" panose="02000000000000000000" pitchFamily="2" charset="0"/>
                <a:cs typeface="Roboto Condensed" panose="02000000000000000000" pitchFamily="2" charset="0"/>
              </a:rPr>
              <a:t> and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ecosystems</a:t>
            </a:r>
            <a:r>
              <a:rPr lang="fr-FR" dirty="0">
                <a:latin typeface="Roboto Condensed" panose="02000000000000000000" pitchFamily="2" charset="0"/>
                <a:ea typeface="Roboto Condensed" panose="02000000000000000000" pitchFamily="2" charset="0"/>
                <a:cs typeface="Roboto Condensed" panose="02000000000000000000" pitchFamily="2" charset="0"/>
              </a:rPr>
              <a:t> to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satisfy</a:t>
            </a:r>
            <a:r>
              <a:rPr lang="fr-FR" dirty="0">
                <a:latin typeface="Roboto Condensed" panose="02000000000000000000" pitchFamily="2" charset="0"/>
                <a:ea typeface="Roboto Condensed" panose="02000000000000000000" pitchFamily="2" charset="0"/>
                <a:cs typeface="Roboto Condensed" panose="02000000000000000000" pitchFamily="2" charset="0"/>
              </a:rPr>
              <a:t> diverse goals</a:t>
            </a:r>
          </a:p>
        </p:txBody>
      </p:sp>
    </p:spTree>
    <p:extLst>
      <p:ext uri="{BB962C8B-B14F-4D97-AF65-F5344CB8AC3E}">
        <p14:creationId xmlns:p14="http://schemas.microsoft.com/office/powerpoint/2010/main" val="135591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8.33333E-7 -2.22222E-6 L 0.22135 -0.00069 " pathEditMode="relative" rAng="0" ptsTypes="AA">
                                      <p:cBhvr>
                                        <p:cTn id="14" dur="1250" fill="hold"/>
                                        <p:tgtEl>
                                          <p:spTgt spid="12"/>
                                        </p:tgtEl>
                                        <p:attrNameLst>
                                          <p:attrName>ppt_x</p:attrName>
                                          <p:attrName>ppt_y</p:attrName>
                                        </p:attrNameLst>
                                      </p:cBhvr>
                                      <p:rCtr x="11068" y="-46"/>
                                    </p:animMotion>
                                  </p:childTnLst>
                                </p:cTn>
                              </p:par>
                              <p:par>
                                <p:cTn id="15" presetID="42" presetClass="path" presetSubtype="0" accel="50000" decel="50000" fill="hold" grpId="1" nodeType="withEffect">
                                  <p:stCondLst>
                                    <p:cond delay="0"/>
                                  </p:stCondLst>
                                  <p:childTnLst>
                                    <p:animMotion origin="layout" path="M -4.16667E-7 -2.22222E-6 L -0.2263 -0.00069 " pathEditMode="relative" rAng="0" ptsTypes="AA">
                                      <p:cBhvr>
                                        <p:cTn id="16" dur="1250" fill="hold"/>
                                        <p:tgtEl>
                                          <p:spTgt spid="13"/>
                                        </p:tgtEl>
                                        <p:attrNameLst>
                                          <p:attrName>ppt_x</p:attrName>
                                          <p:attrName>ppt_y</p:attrName>
                                        </p:attrNameLst>
                                      </p:cBhvr>
                                      <p:rCtr x="-11315" y="-4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xit" presetSubtype="0" fill="hold" grpId="2" nodeType="withEffect">
                                  <p:stCondLst>
                                    <p:cond delay="0"/>
                                  </p:stCondLst>
                                  <p:childTnLst>
                                    <p:animEffect transition="out" filter="fade">
                                      <p:cBhvr>
                                        <p:cTn id="23" dur="250"/>
                                        <p:tgtEl>
                                          <p:spTgt spid="12"/>
                                        </p:tgtEl>
                                      </p:cBhvr>
                                    </p:animEffect>
                                    <p:set>
                                      <p:cBhvr>
                                        <p:cTn id="24" dur="1" fill="hold">
                                          <p:stCondLst>
                                            <p:cond delay="249"/>
                                          </p:stCondLst>
                                        </p:cTn>
                                        <p:tgtEl>
                                          <p:spTgt spid="12"/>
                                        </p:tgtEl>
                                        <p:attrNameLst>
                                          <p:attrName>style.visibility</p:attrName>
                                        </p:attrNameLst>
                                      </p:cBhvr>
                                      <p:to>
                                        <p:strVal val="hidden"/>
                                      </p:to>
                                    </p:set>
                                  </p:childTnLst>
                                </p:cTn>
                              </p:par>
                              <p:par>
                                <p:cTn id="25" presetID="10" presetClass="exit" presetSubtype="0" fill="hold" grpId="2" nodeType="withEffect">
                                  <p:stCondLst>
                                    <p:cond delay="0"/>
                                  </p:stCondLst>
                                  <p:childTnLst>
                                    <p:animEffect transition="out" filter="fade">
                                      <p:cBhvr>
                                        <p:cTn id="26" dur="250"/>
                                        <p:tgtEl>
                                          <p:spTgt spid="13"/>
                                        </p:tgtEl>
                                      </p:cBhvr>
                                    </p:animEffect>
                                    <p:set>
                                      <p:cBhvr>
                                        <p:cTn id="27" dur="1" fill="hold">
                                          <p:stCondLst>
                                            <p:cond delay="24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F024DB6-B5EC-2F9E-987C-B4C0595267CD}"/>
              </a:ext>
            </a:extLst>
          </p:cNvPr>
          <p:cNvSpPr>
            <a:spLocks noGrp="1"/>
          </p:cNvSpPr>
          <p:nvPr>
            <p:ph idx="1"/>
          </p:nvPr>
        </p:nvSpPr>
        <p:spPr>
          <a:xfrm>
            <a:off x="695325" y="657225"/>
            <a:ext cx="10801350" cy="5543550"/>
          </a:xfrm>
        </p:spPr>
        <p:txBody>
          <a:bodyPr>
            <a:noAutofit/>
          </a:bodyPr>
          <a:lstStyle/>
          <a:p>
            <a:pPr algn="l"/>
            <a:r>
              <a:rPr lang="fr-FR" sz="1700" b="1" i="0" u="none" strike="noStrike" baseline="0" dirty="0">
                <a:latin typeface="Roboto Condensed" panose="02000000000000000000" pitchFamily="2" charset="0"/>
                <a:ea typeface="Roboto Condensed" panose="02000000000000000000" pitchFamily="2" charset="0"/>
                <a:cs typeface="Roboto Condensed" panose="02000000000000000000" pitchFamily="2" charset="0"/>
              </a:rPr>
              <a:t>Agriculture</a:t>
            </a:r>
            <a:r>
              <a:rPr lang="fr-FR" sz="1700" b="1" i="0" u="none" strike="noStrike" baseline="0" dirty="0"/>
              <a:t> : </a:t>
            </a:r>
            <a:r>
              <a:rPr lang="fr-FR" sz="1700" b="0" i="0" u="none" strike="noStrike" baseline="0" dirty="0"/>
              <a:t>agriculture, agricultural, </a:t>
            </a:r>
            <a:r>
              <a:rPr lang="fr-FR" sz="1700" b="0" i="0" u="none" strike="noStrike" baseline="0" dirty="0" err="1"/>
              <a:t>crop</a:t>
            </a:r>
            <a:r>
              <a:rPr lang="fr-FR" sz="1700" b="0" i="0" u="none" strike="noStrike" baseline="0" dirty="0"/>
              <a:t>, </a:t>
            </a:r>
            <a:r>
              <a:rPr lang="fr-FR" sz="1700" b="0" i="0" u="none" strike="noStrike" baseline="0" dirty="0" err="1"/>
              <a:t>rangeland</a:t>
            </a:r>
            <a:r>
              <a:rPr lang="fr-FR" sz="1700" b="0" i="0" u="none" strike="noStrike" baseline="0" dirty="0"/>
              <a:t>, </a:t>
            </a:r>
            <a:r>
              <a:rPr lang="fr-FR" sz="1700" b="0" i="0" u="none" strike="noStrike" baseline="0" dirty="0" err="1"/>
              <a:t>livestock</a:t>
            </a:r>
            <a:r>
              <a:rPr lang="fr-FR" sz="1700" b="0" i="0" u="none" strike="noStrike" baseline="0" dirty="0"/>
              <a:t>, forage, </a:t>
            </a:r>
            <a:r>
              <a:rPr lang="fr-FR" sz="1700" b="0" i="0" u="none" strike="noStrike" baseline="0" dirty="0" err="1"/>
              <a:t>fallow</a:t>
            </a:r>
            <a:r>
              <a:rPr lang="fr-FR" sz="1700" b="0" i="0" u="none" strike="noStrike" baseline="0" dirty="0"/>
              <a:t>, </a:t>
            </a:r>
            <a:r>
              <a:rPr lang="en-US" sz="1700" b="0" i="0" u="none" strike="noStrike" baseline="0" dirty="0"/>
              <a:t>farmland, grassland, oats, </a:t>
            </a:r>
            <a:r>
              <a:rPr lang="en-US" sz="1700" b="0" i="0" u="none" strike="noStrike" baseline="0" dirty="0" err="1"/>
              <a:t>agri</a:t>
            </a:r>
            <a:r>
              <a:rPr lang="en-US" sz="1700" b="0" i="0" u="none" strike="noStrike" baseline="0" dirty="0"/>
              <a:t>, farmers, grazing, crop, livestock, farming, wheat, crops, farm, cropping, rangeland, grazing, stocking, alfalfa, wheat, </a:t>
            </a:r>
            <a:r>
              <a:rPr lang="en-US" sz="1700" b="0" i="0" u="none" strike="noStrike" baseline="0" dirty="0" err="1"/>
              <a:t>agro</a:t>
            </a:r>
            <a:r>
              <a:rPr lang="en-US" sz="1700" b="0" i="0" u="none" strike="noStrike" baseline="0" dirty="0"/>
              <a:t>, crofting, </a:t>
            </a:r>
            <a:r>
              <a:rPr lang="fr-FR" sz="1700" b="0" i="0" u="none" strike="noStrike" baseline="0" dirty="0" err="1"/>
              <a:t>pastures</a:t>
            </a:r>
            <a:r>
              <a:rPr lang="fr-FR" sz="1700" b="0" i="0" u="none" strike="noStrike" baseline="0" dirty="0"/>
              <a:t>, ranchers, range, </a:t>
            </a:r>
            <a:r>
              <a:rPr lang="fr-FR" sz="1700" b="0" i="0" u="none" strike="noStrike" baseline="0" dirty="0" err="1"/>
              <a:t>grasslands</a:t>
            </a:r>
            <a:endParaRPr lang="fr-FR" sz="1700" b="0" i="0" u="none" strike="noStrike" baseline="0" dirty="0"/>
          </a:p>
          <a:p>
            <a:r>
              <a:rPr lang="en-US" sz="1700" b="1" i="0" u="none" strike="noStrike" baseline="0" dirty="0">
                <a:latin typeface="Roboto Condensed" panose="02000000000000000000" pitchFamily="2" charset="0"/>
                <a:ea typeface="Roboto Condensed" panose="02000000000000000000" pitchFamily="2" charset="0"/>
                <a:cs typeface="Roboto Condensed" panose="02000000000000000000" pitchFamily="2" charset="0"/>
              </a:rPr>
              <a:t>Forest</a:t>
            </a:r>
            <a:r>
              <a:rPr lang="en-US" sz="1700" b="1" i="0" u="none" strike="noStrike" baseline="0" dirty="0"/>
              <a:t> : </a:t>
            </a:r>
            <a:r>
              <a:rPr lang="en-US" sz="1700" b="0" i="0" u="none" strike="noStrike" baseline="0" dirty="0"/>
              <a:t>Trees, stand, tree, forest, forestry, basal, spruce, even-aged, uneven-aged, forests, timber, diameter, wood, pine, </a:t>
            </a:r>
            <a:r>
              <a:rPr lang="en-US" sz="1700" b="0" i="0" u="none" strike="noStrike" baseline="0" dirty="0" err="1"/>
              <a:t>faustmann</a:t>
            </a:r>
            <a:r>
              <a:rPr lang="en-US" sz="1700" b="0" i="0" u="none" strike="noStrike" baseline="0" dirty="0"/>
              <a:t>, volume, reforestation, rotation, </a:t>
            </a:r>
            <a:r>
              <a:rPr lang="fr-FR" sz="1700" b="0" i="0" u="none" strike="noStrike" baseline="0" dirty="0" err="1"/>
              <a:t>rotational</a:t>
            </a:r>
            <a:r>
              <a:rPr lang="fr-FR" sz="1700" b="0" i="0" u="none" strike="noStrike" baseline="0" dirty="0"/>
              <a:t>, </a:t>
            </a:r>
            <a:r>
              <a:rPr lang="fr-FR" sz="1700" b="0" i="0" u="none" strike="noStrike" baseline="0" dirty="0" err="1"/>
              <a:t>acacia,forested</a:t>
            </a:r>
            <a:r>
              <a:rPr lang="fr-FR" sz="1700" b="0" i="0" u="none" strike="noStrike" baseline="0" dirty="0"/>
              <a:t>, lichen</a:t>
            </a:r>
            <a:endParaRPr lang="fr-FR" sz="1700" dirty="0"/>
          </a:p>
          <a:p>
            <a:r>
              <a:rPr lang="en-US" sz="1700" b="1" i="0" u="none" strike="noStrike" baseline="0" dirty="0">
                <a:latin typeface="Roboto Condensed" panose="02000000000000000000" pitchFamily="2" charset="0"/>
                <a:ea typeface="Roboto Condensed" panose="02000000000000000000" pitchFamily="2" charset="0"/>
                <a:cs typeface="Roboto Condensed" panose="02000000000000000000" pitchFamily="2" charset="0"/>
              </a:rPr>
              <a:t>Invasive species </a:t>
            </a:r>
            <a:r>
              <a:rPr lang="en-US" sz="1700" b="1" i="0" u="none" strike="noStrike" baseline="0" dirty="0"/>
              <a:t>: </a:t>
            </a:r>
            <a:r>
              <a:rPr lang="en-US" sz="1700" b="0" i="0" u="none" strike="noStrike" baseline="0" dirty="0"/>
              <a:t>Invasive species, invasive, rabies, invasion, </a:t>
            </a:r>
            <a:r>
              <a:rPr lang="en-US" sz="1700" b="0" i="0" u="none" strike="noStrike" baseline="0" dirty="0" err="1"/>
              <a:t>invasivespecies</a:t>
            </a:r>
            <a:r>
              <a:rPr lang="en-US" sz="1700" b="0" i="0" u="none" strike="noStrike" baseline="0" dirty="0"/>
              <a:t>, </a:t>
            </a:r>
            <a:r>
              <a:rPr lang="fr-FR" sz="1700" b="0" i="0" u="none" strike="noStrike" baseline="0" dirty="0" err="1"/>
              <a:t>invader</a:t>
            </a:r>
            <a:r>
              <a:rPr lang="fr-FR" sz="1700" b="0" i="0" u="none" strike="noStrike" baseline="0" dirty="0"/>
              <a:t>, </a:t>
            </a:r>
            <a:r>
              <a:rPr lang="fr-FR" sz="1700" b="0" i="0" u="none" strike="noStrike" baseline="0" dirty="0" err="1"/>
              <a:t>coevolution</a:t>
            </a:r>
            <a:r>
              <a:rPr lang="fr-FR" sz="1700" b="0" i="0" u="none" strike="noStrike" baseline="0" dirty="0"/>
              <a:t>, non-</a:t>
            </a:r>
            <a:r>
              <a:rPr lang="fr-FR" sz="1700" b="0" i="0" u="none" strike="noStrike" baseline="0" dirty="0" err="1"/>
              <a:t>endemic</a:t>
            </a:r>
            <a:r>
              <a:rPr lang="fr-FR" sz="1700" b="0" i="0" u="none" strike="noStrike" baseline="0" dirty="0"/>
              <a:t>, </a:t>
            </a:r>
            <a:r>
              <a:rPr lang="fr-FR" sz="1700" b="0" i="0" u="none" strike="noStrike" baseline="0" dirty="0" err="1"/>
              <a:t>nis</a:t>
            </a:r>
            <a:r>
              <a:rPr lang="fr-FR" sz="1700" b="0" i="0" u="none" strike="noStrike" baseline="0" dirty="0"/>
              <a:t>, </a:t>
            </a:r>
            <a:r>
              <a:rPr lang="fr-FR" sz="1700" b="0" i="0" u="none" strike="noStrike" baseline="0" dirty="0" err="1"/>
              <a:t>eradication</a:t>
            </a:r>
            <a:r>
              <a:rPr lang="fr-FR" sz="1700" b="0" i="0" u="none" strike="noStrike" baseline="0" dirty="0"/>
              <a:t>, </a:t>
            </a:r>
            <a:r>
              <a:rPr lang="fr-FR" sz="1700" b="0" i="0" u="none" strike="noStrike" baseline="0" dirty="0" err="1"/>
              <a:t>pest</a:t>
            </a:r>
            <a:r>
              <a:rPr lang="fr-FR" sz="1700" b="0" i="0" u="none" strike="noStrike" baseline="0" dirty="0"/>
              <a:t>, </a:t>
            </a:r>
            <a:r>
              <a:rPr lang="fr-FR" sz="1700" b="0" i="0" u="none" strike="noStrike" baseline="0" dirty="0" err="1"/>
              <a:t>mountainpinebeetle,weevil</a:t>
            </a:r>
            <a:r>
              <a:rPr lang="fr-FR" sz="1700" b="0" i="0" u="none" strike="noStrike" baseline="0" dirty="0"/>
              <a:t>, </a:t>
            </a:r>
            <a:r>
              <a:rPr lang="fr-FR" sz="1700" b="0" i="0" u="none" strike="noStrike" baseline="0" dirty="0" err="1"/>
              <a:t>disease</a:t>
            </a:r>
            <a:r>
              <a:rPr lang="fr-FR" sz="1700" b="0" i="0" u="none" strike="noStrike" baseline="0" dirty="0"/>
              <a:t>, </a:t>
            </a:r>
            <a:r>
              <a:rPr lang="fr-FR" sz="1700" b="0" i="0" u="none" strike="noStrike" baseline="0" dirty="0" err="1"/>
              <a:t>gypsymoth</a:t>
            </a:r>
            <a:r>
              <a:rPr lang="fr-FR" sz="1700" b="0" i="0" u="none" strike="noStrike" baseline="0" dirty="0"/>
              <a:t>, </a:t>
            </a:r>
            <a:r>
              <a:rPr lang="fr-FR" sz="1700" b="0" i="0" u="none" strike="noStrike" baseline="0" dirty="0" err="1"/>
              <a:t>weevil</a:t>
            </a:r>
            <a:r>
              <a:rPr lang="fr-FR" sz="1700" b="0" i="0" u="none" strike="noStrike" baseline="0" dirty="0"/>
              <a:t>, </a:t>
            </a:r>
            <a:r>
              <a:rPr lang="fr-FR" sz="1700" b="0" i="0" u="none" strike="noStrike" baseline="0" dirty="0" err="1"/>
              <a:t>oats</a:t>
            </a:r>
            <a:r>
              <a:rPr lang="fr-FR" sz="1700" b="0" i="0" u="none" strike="noStrike" baseline="0" dirty="0"/>
              <a:t>, </a:t>
            </a:r>
            <a:r>
              <a:rPr lang="fr-FR" sz="1700" b="0" i="0" u="none" strike="noStrike" baseline="0" dirty="0" err="1"/>
              <a:t>weed</a:t>
            </a:r>
            <a:r>
              <a:rPr lang="fr-FR" sz="1700" b="0" i="0" u="none" strike="noStrike" baseline="0" dirty="0"/>
              <a:t>, herbicide, </a:t>
            </a:r>
            <a:r>
              <a:rPr lang="fr-FR" sz="1700" b="0" i="0" u="none" strike="noStrike" baseline="0" dirty="0" err="1"/>
              <a:t>invader</a:t>
            </a:r>
            <a:r>
              <a:rPr lang="fr-FR" sz="1700" b="0" i="0" u="none" strike="noStrike" baseline="0" dirty="0"/>
              <a:t>, </a:t>
            </a:r>
            <a:r>
              <a:rPr lang="fr-FR" sz="1700" b="0" i="0" u="none" strike="noStrike" baseline="0" dirty="0" err="1"/>
              <a:t>rabies</a:t>
            </a:r>
            <a:r>
              <a:rPr lang="fr-FR" sz="1700" b="0" i="0" u="none" strike="noStrike" baseline="0" dirty="0"/>
              <a:t>, </a:t>
            </a:r>
            <a:r>
              <a:rPr lang="fr-FR" sz="1700" b="0" i="0" u="none" strike="noStrike" baseline="0" dirty="0" err="1"/>
              <a:t>pathogens</a:t>
            </a:r>
            <a:r>
              <a:rPr lang="fr-FR" sz="1700" b="0" i="0" u="none" strike="noStrike" baseline="0" dirty="0"/>
              <a:t>, </a:t>
            </a:r>
            <a:r>
              <a:rPr lang="fr-FR" sz="1700" b="0" i="0" u="none" strike="noStrike" baseline="0" dirty="0" err="1"/>
              <a:t>invasivespecies</a:t>
            </a:r>
            <a:r>
              <a:rPr lang="fr-FR" sz="1700" b="0" i="0" u="none" strike="noStrike" baseline="0" dirty="0"/>
              <a:t>, </a:t>
            </a:r>
            <a:r>
              <a:rPr lang="fr-FR" sz="1700" b="0" i="0" u="none" strike="noStrike" baseline="0" dirty="0" err="1"/>
              <a:t>indigenous</a:t>
            </a:r>
            <a:r>
              <a:rPr lang="fr-FR" sz="1700" b="0" i="0" u="none" strike="noStrike" baseline="0" dirty="0"/>
              <a:t>, </a:t>
            </a:r>
            <a:r>
              <a:rPr lang="fr-FR" sz="1700" b="0" i="0" u="none" strike="noStrike" baseline="0" dirty="0" err="1"/>
              <a:t>barrier</a:t>
            </a:r>
            <a:r>
              <a:rPr lang="fr-FR" sz="1700" b="0" i="0" u="none" strike="noStrike" baseline="0" dirty="0"/>
              <a:t>, infestation, alien, </a:t>
            </a:r>
            <a:r>
              <a:rPr lang="fr-FR" sz="1700" b="0" i="0" u="none" strike="noStrike" baseline="0" dirty="0" err="1"/>
              <a:t>beaver</a:t>
            </a:r>
            <a:r>
              <a:rPr lang="fr-FR" sz="1700" b="0" i="0" u="none" strike="noStrike" baseline="0" dirty="0"/>
              <a:t>, </a:t>
            </a:r>
            <a:r>
              <a:rPr lang="fr-FR" sz="1700" b="0" i="0" u="none" strike="noStrike" baseline="0" dirty="0" err="1"/>
              <a:t>calvescens</a:t>
            </a:r>
            <a:r>
              <a:rPr lang="fr-FR" sz="1700" b="0" i="0" u="none" strike="noStrike" baseline="0" dirty="0"/>
              <a:t>, </a:t>
            </a:r>
            <a:r>
              <a:rPr lang="fr-FR" sz="1700" b="0" i="0" u="none" strike="noStrike" baseline="0" dirty="0" err="1"/>
              <a:t>eradicate</a:t>
            </a:r>
            <a:r>
              <a:rPr lang="fr-FR" sz="1700" b="0" i="0" u="none" strike="noStrike" baseline="0" dirty="0"/>
              <a:t>, </a:t>
            </a:r>
            <a:r>
              <a:rPr lang="en-US" sz="1700" b="0" i="0" u="none" strike="noStrike" baseline="0" dirty="0"/>
              <a:t>host, resistance, infestations, pesticide, pests, invasions, weed, weeds , </a:t>
            </a:r>
            <a:r>
              <a:rPr lang="fr-FR" sz="1700" b="0" i="0" u="none" strike="noStrike" baseline="0" dirty="0" err="1"/>
              <a:t>pest</a:t>
            </a:r>
            <a:r>
              <a:rPr lang="fr-FR" sz="1700" b="0" i="0" u="none" strike="noStrike" baseline="0" dirty="0"/>
              <a:t>, </a:t>
            </a:r>
            <a:r>
              <a:rPr lang="fr-FR" sz="1700" b="0" i="0" u="none" strike="noStrike" baseline="0" dirty="0" err="1"/>
              <a:t>nonindigenous</a:t>
            </a:r>
            <a:r>
              <a:rPr lang="fr-FR" sz="1700" b="0" i="0" u="none" strike="noStrike" baseline="0" dirty="0"/>
              <a:t>, </a:t>
            </a:r>
            <a:r>
              <a:rPr lang="fr-FR" sz="1700" b="0" i="0" u="none" strike="noStrike" baseline="0" dirty="0" err="1"/>
              <a:t>pathogen</a:t>
            </a:r>
            <a:r>
              <a:rPr lang="fr-FR" sz="1700" b="0" i="0" u="none" strike="noStrike" baseline="0" dirty="0"/>
              <a:t>, </a:t>
            </a:r>
            <a:r>
              <a:rPr lang="fr-FR" sz="1700" b="0" i="0" u="none" strike="noStrike" baseline="0" dirty="0" err="1"/>
              <a:t>invaders</a:t>
            </a:r>
            <a:r>
              <a:rPr lang="fr-FR" sz="1700" b="0" i="0" u="none" strike="noStrike" baseline="0" dirty="0"/>
              <a:t>, </a:t>
            </a:r>
            <a:r>
              <a:rPr lang="fr-FR" sz="1700" b="0" i="0" u="none" strike="noStrike" baseline="0" dirty="0" err="1"/>
              <a:t>spartinaalterniflora</a:t>
            </a:r>
            <a:r>
              <a:rPr lang="fr-FR" sz="1700" b="0" i="0" u="none" strike="noStrike" baseline="0" dirty="0"/>
              <a:t>, </a:t>
            </a:r>
            <a:r>
              <a:rPr lang="fr-FR" sz="1700" b="0" i="0" u="none" strike="noStrike" baseline="0" dirty="0" err="1"/>
              <a:t>spartina</a:t>
            </a:r>
            <a:r>
              <a:rPr lang="fr-FR" sz="1700" b="0" i="0" u="none" strike="noStrike" baseline="0" dirty="0"/>
              <a:t>, </a:t>
            </a:r>
            <a:r>
              <a:rPr lang="fr-FR" sz="1700" b="0" i="0" u="none" strike="noStrike" baseline="0" dirty="0" err="1"/>
              <a:t>beetle</a:t>
            </a:r>
            <a:r>
              <a:rPr lang="fr-FR" sz="1700" b="0" i="0" u="none" strike="noStrike" baseline="0" dirty="0"/>
              <a:t>, </a:t>
            </a:r>
            <a:r>
              <a:rPr lang="fr-FR" sz="1700" b="0" i="0" u="none" strike="noStrike" baseline="0" dirty="0" err="1"/>
              <a:t>endemic</a:t>
            </a:r>
            <a:r>
              <a:rPr lang="fr-FR" sz="1700" b="0" i="0" u="none" strike="noStrike" baseline="0" dirty="0"/>
              <a:t>, </a:t>
            </a:r>
            <a:r>
              <a:rPr lang="fr-FR" sz="1700" b="0" i="0" u="none" strike="noStrike" baseline="0" dirty="0" err="1"/>
              <a:t>emeraldashborer</a:t>
            </a:r>
            <a:r>
              <a:rPr lang="fr-FR" sz="1700" b="0" i="0" u="none" strike="noStrike" baseline="0" dirty="0"/>
              <a:t>, </a:t>
            </a:r>
            <a:r>
              <a:rPr lang="fr-FR" sz="1700" b="0" i="0" u="none" strike="noStrike" baseline="0" dirty="0" err="1"/>
              <a:t>beetles</a:t>
            </a:r>
            <a:r>
              <a:rPr lang="fr-FR" sz="1700" b="0" i="0" u="none" strike="noStrike" baseline="0" dirty="0"/>
              <a:t>, </a:t>
            </a:r>
            <a:r>
              <a:rPr lang="fr-FR" sz="1700" b="0" i="0" u="none" strike="noStrike" baseline="0" dirty="0" err="1"/>
              <a:t>avena</a:t>
            </a:r>
            <a:r>
              <a:rPr lang="fr-FR" sz="1700" b="0" i="0" u="none" strike="noStrike" baseline="0" dirty="0"/>
              <a:t>, rodent, </a:t>
            </a:r>
            <a:r>
              <a:rPr lang="fr-FR" sz="1700" b="0" i="0" u="none" strike="noStrike" baseline="0" dirty="0" err="1"/>
              <a:t>serratedtussock</a:t>
            </a:r>
            <a:r>
              <a:rPr lang="fr-FR" sz="1700" b="0" i="0" u="none" strike="noStrike" baseline="0" dirty="0"/>
              <a:t>, </a:t>
            </a:r>
            <a:r>
              <a:rPr lang="fr-FR" sz="1700" b="0" i="0" u="none" strike="noStrike" baseline="0" dirty="0" err="1"/>
              <a:t>tuberculosis</a:t>
            </a:r>
            <a:r>
              <a:rPr lang="fr-FR" sz="1700" b="0" i="0" u="none" strike="noStrike" baseline="0" dirty="0"/>
              <a:t>, </a:t>
            </a:r>
            <a:r>
              <a:rPr lang="fr-FR" sz="1700" b="0" i="0" u="none" strike="noStrike" baseline="0" dirty="0" err="1"/>
              <a:t>miconiacalvescens</a:t>
            </a:r>
            <a:r>
              <a:rPr lang="fr-FR" sz="1700" b="0" i="0" u="none" strike="noStrike" baseline="0" dirty="0"/>
              <a:t>, vaccine, </a:t>
            </a:r>
            <a:r>
              <a:rPr lang="fr-FR" sz="1700" b="0" i="0" u="none" strike="noStrike" baseline="0" dirty="0" err="1"/>
              <a:t>insects</a:t>
            </a:r>
            <a:r>
              <a:rPr lang="fr-FR" sz="1700" b="0" i="0" u="none" strike="noStrike" baseline="0" dirty="0"/>
              <a:t>, spread, </a:t>
            </a:r>
            <a:r>
              <a:rPr lang="fr-FR" sz="1700" b="0" i="0" u="none" strike="noStrike" baseline="0" dirty="0" err="1"/>
              <a:t>vector</a:t>
            </a:r>
            <a:r>
              <a:rPr lang="fr-FR" sz="1700" b="0" i="0" u="none" strike="noStrike" baseline="0" dirty="0"/>
              <a:t>-borne, </a:t>
            </a:r>
            <a:r>
              <a:rPr lang="fr-FR" sz="1700" b="0" i="0" u="none" strike="noStrike" baseline="0" dirty="0" err="1"/>
              <a:t>epidemiology</a:t>
            </a:r>
            <a:r>
              <a:rPr lang="fr-FR" sz="1700" b="0" i="0" u="none" strike="noStrike" baseline="0" dirty="0"/>
              <a:t>, </a:t>
            </a:r>
            <a:r>
              <a:rPr lang="fr-FR" sz="1700" b="0" i="0" u="none" strike="noStrike" baseline="0" dirty="0" err="1"/>
              <a:t>quarantine</a:t>
            </a:r>
            <a:r>
              <a:rPr lang="fr-FR" sz="1700" b="0" i="0" u="none" strike="noStrike" baseline="0" dirty="0"/>
              <a:t>, trap</a:t>
            </a:r>
          </a:p>
          <a:p>
            <a:pPr algn="l"/>
            <a:r>
              <a:rPr lang="fr-FR" sz="1700" b="1" i="0" u="none" strike="noStrike" baseline="0" dirty="0" err="1">
                <a:latin typeface="Roboto Condensed" panose="02000000000000000000" pitchFamily="2" charset="0"/>
                <a:ea typeface="Roboto Condensed" panose="02000000000000000000" pitchFamily="2" charset="0"/>
                <a:cs typeface="Roboto Condensed" panose="02000000000000000000" pitchFamily="2" charset="0"/>
              </a:rPr>
              <a:t>Endangered</a:t>
            </a:r>
            <a:r>
              <a:rPr lang="fr-FR" sz="1700" b="1" i="0" u="none" strike="noStrike" baseline="0" dirty="0">
                <a:latin typeface="Roboto Condensed" panose="02000000000000000000" pitchFamily="2" charset="0"/>
                <a:ea typeface="Roboto Condensed" panose="02000000000000000000" pitchFamily="2" charset="0"/>
                <a:cs typeface="Roboto Condensed" panose="02000000000000000000" pitchFamily="2" charset="0"/>
              </a:rPr>
              <a:t>/</a:t>
            </a:r>
            <a:r>
              <a:rPr lang="fr-FR" sz="1700" b="1" i="0" u="none" strike="noStrike" baseline="0" dirty="0" err="1">
                <a:latin typeface="Roboto Condensed" panose="02000000000000000000" pitchFamily="2" charset="0"/>
                <a:ea typeface="Roboto Condensed" panose="02000000000000000000" pitchFamily="2" charset="0"/>
                <a:cs typeface="Roboto Condensed" panose="02000000000000000000" pitchFamily="2" charset="0"/>
              </a:rPr>
              <a:t>remarkable</a:t>
            </a:r>
            <a:r>
              <a:rPr lang="fr-FR" sz="1700" b="1" i="0" u="none" strike="noStrike" baseline="0" dirty="0">
                <a:latin typeface="Roboto Condensed" panose="02000000000000000000" pitchFamily="2" charset="0"/>
                <a:ea typeface="Roboto Condensed" panose="02000000000000000000" pitchFamily="2" charset="0"/>
                <a:cs typeface="Roboto Condensed" panose="02000000000000000000" pitchFamily="2" charset="0"/>
              </a:rPr>
              <a:t> </a:t>
            </a:r>
            <a:r>
              <a:rPr lang="fr-FR" sz="1700" b="1" i="0" u="none" strike="noStrike" baseline="0" dirty="0" err="1">
                <a:latin typeface="Roboto Condensed" panose="02000000000000000000" pitchFamily="2" charset="0"/>
                <a:ea typeface="Roboto Condensed" panose="02000000000000000000" pitchFamily="2" charset="0"/>
                <a:cs typeface="Roboto Condensed" panose="02000000000000000000" pitchFamily="2" charset="0"/>
              </a:rPr>
              <a:t>species</a:t>
            </a:r>
            <a:r>
              <a:rPr lang="fr-FR" sz="1700" b="1" i="0" u="none" strike="noStrike" baseline="0" dirty="0">
                <a:latin typeface="Roboto Condensed" panose="02000000000000000000" pitchFamily="2" charset="0"/>
                <a:ea typeface="Roboto Condensed" panose="02000000000000000000" pitchFamily="2" charset="0"/>
                <a:cs typeface="Roboto Condensed" panose="02000000000000000000" pitchFamily="2" charset="0"/>
              </a:rPr>
              <a:t> </a:t>
            </a:r>
            <a:r>
              <a:rPr lang="fr-FR" sz="1700" b="1" i="0" u="none" strike="noStrike" baseline="0" dirty="0"/>
              <a:t>: </a:t>
            </a:r>
            <a:r>
              <a:rPr lang="fr-FR" sz="1700" b="0" i="0" u="none" strike="noStrike" baseline="0" dirty="0" err="1"/>
              <a:t>Endangered</a:t>
            </a:r>
            <a:r>
              <a:rPr lang="fr-FR" sz="1700" b="0" i="0" u="none" strike="noStrike" baseline="0" dirty="0"/>
              <a:t> </a:t>
            </a:r>
            <a:r>
              <a:rPr lang="fr-FR" sz="1700" b="0" i="0" u="none" strike="noStrike" baseline="0" dirty="0" err="1"/>
              <a:t>species</a:t>
            </a:r>
            <a:r>
              <a:rPr lang="fr-FR" sz="1700" b="0" i="0" u="none" strike="noStrike" baseline="0" dirty="0"/>
              <a:t>, </a:t>
            </a:r>
            <a:r>
              <a:rPr lang="fr-FR" sz="1700" b="0" i="0" u="none" strike="noStrike" baseline="0" dirty="0" err="1"/>
              <a:t>remarkable</a:t>
            </a:r>
            <a:r>
              <a:rPr lang="fr-FR" sz="1700" b="0" i="0" u="none" strike="noStrike" baseline="0" dirty="0"/>
              <a:t>, </a:t>
            </a:r>
            <a:r>
              <a:rPr lang="fr-FR" sz="1700" b="0" i="0" u="none" strike="noStrike" baseline="0" dirty="0" err="1"/>
              <a:t>trophy</a:t>
            </a:r>
            <a:r>
              <a:rPr lang="fr-FR" sz="1700" b="0" i="0" u="none" strike="noStrike" baseline="0" dirty="0"/>
              <a:t>, </a:t>
            </a:r>
            <a:r>
              <a:rPr lang="fr-FR" sz="1700" b="0" i="0" u="none" strike="noStrike" baseline="0" dirty="0" err="1"/>
              <a:t>tiger</a:t>
            </a:r>
            <a:r>
              <a:rPr lang="fr-FR" sz="1700" b="0" i="0" u="none" strike="noStrike" baseline="0" dirty="0"/>
              <a:t>, </a:t>
            </a:r>
            <a:r>
              <a:rPr lang="en-US" sz="1700" b="0" i="0" u="none" strike="noStrike" baseline="0" dirty="0" err="1"/>
              <a:t>endangeredspecies</a:t>
            </a:r>
            <a:r>
              <a:rPr lang="en-US" sz="1700" b="0" i="0" u="none" strike="noStrike" baseline="0" dirty="0"/>
              <a:t>, warbler, moose, illegal, threatened, threats, endangered, elephants, butterfly, wildlife, game, poachers, wolf, reindeer, poaching, wolves, elephant, </a:t>
            </a:r>
            <a:r>
              <a:rPr lang="fr-FR" sz="1700" b="0" i="0" u="none" strike="noStrike" baseline="0" dirty="0" err="1"/>
              <a:t>bushmeat</a:t>
            </a:r>
            <a:r>
              <a:rPr lang="fr-FR" sz="1700" b="0" i="0" u="none" strike="noStrike" baseline="0" dirty="0"/>
              <a:t>, </a:t>
            </a:r>
            <a:r>
              <a:rPr lang="fr-FR" sz="1700" b="0" i="0" u="none" strike="noStrike" baseline="0" dirty="0" err="1"/>
              <a:t>ivory</a:t>
            </a:r>
            <a:r>
              <a:rPr lang="fr-FR" sz="1700" b="0" i="0" u="none" strike="noStrike" baseline="0" dirty="0"/>
              <a:t>, black, </a:t>
            </a:r>
            <a:r>
              <a:rPr lang="fr-FR" sz="1700" b="0" i="0" u="none" strike="noStrike" baseline="0" dirty="0" err="1"/>
              <a:t>hunt</a:t>
            </a:r>
            <a:r>
              <a:rPr lang="fr-FR" sz="1700" b="0" i="0" u="none" strike="noStrike" baseline="0" dirty="0"/>
              <a:t>, </a:t>
            </a:r>
            <a:r>
              <a:rPr lang="fr-FR" sz="1700" b="0" i="0" u="none" strike="noStrike" baseline="0" dirty="0" err="1"/>
              <a:t>canislupus</a:t>
            </a:r>
            <a:r>
              <a:rPr lang="fr-FR" sz="1700" b="0" i="0" u="none" strike="noStrike" baseline="0" dirty="0"/>
              <a:t>, hunters, </a:t>
            </a:r>
            <a:r>
              <a:rPr lang="fr-FR" sz="1700" b="0" i="0" u="none" strike="noStrike" baseline="0" dirty="0" err="1"/>
              <a:t>bear</a:t>
            </a:r>
            <a:r>
              <a:rPr lang="fr-FR" sz="1700" b="0" i="0" u="none" strike="noStrike" baseline="0" dirty="0"/>
              <a:t>, </a:t>
            </a:r>
            <a:r>
              <a:rPr lang="fr-FR" sz="1700" b="0" i="0" u="none" strike="noStrike" baseline="0" dirty="0" err="1"/>
              <a:t>serengeti</a:t>
            </a:r>
            <a:r>
              <a:rPr lang="fr-FR" sz="1700" b="0" i="0" u="none" strike="noStrike" baseline="0" dirty="0"/>
              <a:t>, </a:t>
            </a:r>
            <a:r>
              <a:rPr lang="fr-FR" sz="1700" b="0" i="0" u="none" strike="noStrike" baseline="0" dirty="0" err="1"/>
              <a:t>tigers</a:t>
            </a:r>
            <a:r>
              <a:rPr lang="fr-FR" sz="1700" b="0" i="0" u="none" strike="noStrike" baseline="0" dirty="0"/>
              <a:t>, </a:t>
            </a:r>
            <a:r>
              <a:rPr lang="fr-FR" sz="1700" b="0" i="0" u="none" strike="noStrike" baseline="0" dirty="0" err="1"/>
              <a:t>deer</a:t>
            </a:r>
            <a:r>
              <a:rPr lang="fr-FR" sz="1700" b="0" i="0" u="none" strike="noStrike" baseline="0" dirty="0"/>
              <a:t>, rhino, extinction, </a:t>
            </a:r>
            <a:r>
              <a:rPr lang="fr-FR" sz="1700" b="0" i="0" u="none" strike="noStrike" baseline="0" dirty="0" err="1"/>
              <a:t>endangered</a:t>
            </a:r>
            <a:endParaRPr lang="fr-FR" sz="1700" dirty="0"/>
          </a:p>
          <a:p>
            <a:pPr algn="l"/>
            <a:r>
              <a:rPr lang="en-US" sz="1700" b="1" i="0" u="none" strike="noStrike" baseline="0" dirty="0">
                <a:latin typeface="Roboto Condensed" panose="02000000000000000000" pitchFamily="2" charset="0"/>
                <a:ea typeface="Roboto Condensed" panose="02000000000000000000" pitchFamily="2" charset="0"/>
                <a:cs typeface="Roboto Condensed" panose="02000000000000000000" pitchFamily="2" charset="0"/>
              </a:rPr>
              <a:t>Policy</a:t>
            </a:r>
            <a:r>
              <a:rPr lang="en-US" sz="1700" b="1" i="0" u="none" strike="noStrike" baseline="0" dirty="0"/>
              <a:t> : </a:t>
            </a:r>
            <a:r>
              <a:rPr lang="en-US" sz="1700" b="0" i="0" u="none" strike="noStrike" baseline="0" dirty="0"/>
              <a:t>Policy, subsidy, tax, tradable, subsidies, instruments, policy, policies, payments, taxes, market, markets, incentives, payment, permits, taxes, incentive, funding, budget, budgets, conflict, conflicts, bonus, planner, taxation, </a:t>
            </a:r>
            <a:r>
              <a:rPr lang="en-US" sz="1700" b="0" i="0" u="none" strike="noStrike" baseline="0" dirty="0" err="1"/>
              <a:t>property,market</a:t>
            </a:r>
            <a:r>
              <a:rPr lang="en-US" sz="1700" b="0" i="0" u="none" strike="noStrike" baseline="0" dirty="0"/>
              <a:t>-based, contracts, interventions, intervention, strategy, </a:t>
            </a:r>
            <a:r>
              <a:rPr lang="en-US" sz="1700" b="0" i="0" u="none" strike="noStrike" baseline="0" dirty="0" err="1"/>
              <a:t>propertyrights</a:t>
            </a:r>
            <a:r>
              <a:rPr lang="en-US" sz="1700" b="0" i="0" u="none" strike="noStrike" baseline="0" dirty="0"/>
              <a:t>, </a:t>
            </a:r>
            <a:r>
              <a:rPr lang="en-US" sz="1700" b="0" i="0" u="none" strike="noStrike" baseline="0" dirty="0" err="1"/>
              <a:t>taxsubsidy</a:t>
            </a:r>
            <a:endParaRPr lang="en-US" sz="1700" b="0" i="0" u="none" strike="noStrike" baseline="0" dirty="0"/>
          </a:p>
          <a:p>
            <a:pPr algn="l"/>
            <a:r>
              <a:rPr lang="en-US" sz="1700" b="1" i="0" u="none" strike="noStrike" baseline="0" dirty="0">
                <a:latin typeface="Roboto Condensed" panose="02000000000000000000" pitchFamily="2" charset="0"/>
                <a:ea typeface="Roboto Condensed" panose="02000000000000000000" pitchFamily="2" charset="0"/>
                <a:cs typeface="Roboto Condensed" panose="02000000000000000000" pitchFamily="2" charset="0"/>
              </a:rPr>
              <a:t>Risk</a:t>
            </a:r>
            <a:r>
              <a:rPr lang="en-US" sz="1700" b="1" i="0" u="none" strike="noStrike" baseline="0" dirty="0"/>
              <a:t> : </a:t>
            </a:r>
            <a:r>
              <a:rPr lang="en-US" sz="1700" b="0" i="0" u="none" strike="noStrike" baseline="0" dirty="0"/>
              <a:t>risk, uncertainty, insurance, </a:t>
            </a:r>
            <a:r>
              <a:rPr lang="en-US" sz="1700" b="0" i="0" u="none" strike="noStrike" baseline="0" dirty="0" err="1"/>
              <a:t>markov</a:t>
            </a:r>
            <a:r>
              <a:rPr lang="en-US" sz="1700" b="0" i="0" u="none" strike="noStrike" baseline="0" dirty="0"/>
              <a:t>, option, resilience, stochastic, probabilities,</a:t>
            </a:r>
            <a:r>
              <a:rPr lang="fr-FR" sz="1700" b="0" i="0" u="none" strike="noStrike" baseline="0" dirty="0" err="1"/>
              <a:t>uncertain</a:t>
            </a:r>
            <a:endParaRPr lang="fr-FR" sz="1700" b="0" i="0" u="none" strike="noStrike" baseline="0" dirty="0"/>
          </a:p>
          <a:p>
            <a:pPr algn="l"/>
            <a:r>
              <a:rPr lang="fr-FR" sz="1700" b="1" i="0" u="none" strike="noStrike" baseline="0" dirty="0">
                <a:latin typeface="Roboto Condensed" panose="02000000000000000000" pitchFamily="2" charset="0"/>
                <a:ea typeface="Roboto Condensed" panose="02000000000000000000" pitchFamily="2" charset="0"/>
                <a:cs typeface="Roboto Condensed" panose="02000000000000000000" pitchFamily="2" charset="0"/>
              </a:rPr>
              <a:t>Conservation</a:t>
            </a:r>
            <a:r>
              <a:rPr lang="fr-FR" sz="1700" b="1" i="0" u="none" strike="noStrike" baseline="0" dirty="0"/>
              <a:t> : </a:t>
            </a:r>
            <a:r>
              <a:rPr lang="fr-FR" sz="1700" b="0" i="0" u="none" strike="noStrike" baseline="0" dirty="0"/>
              <a:t>conservation, </a:t>
            </a:r>
            <a:r>
              <a:rPr lang="fr-FR" sz="1700" b="0" i="0" u="none" strike="noStrike" baseline="0" dirty="0" err="1"/>
              <a:t>park</a:t>
            </a:r>
            <a:r>
              <a:rPr lang="fr-FR" sz="1700" b="0" i="0" u="none" strike="noStrike" baseline="0" dirty="0"/>
              <a:t>, </a:t>
            </a:r>
            <a:r>
              <a:rPr lang="fr-FR" sz="1700" b="0" i="0" u="none" strike="noStrike" baseline="0" dirty="0" err="1"/>
              <a:t>reserve</a:t>
            </a:r>
            <a:r>
              <a:rPr lang="fr-FR" sz="1700" b="0" i="0" u="none" strike="noStrike" baseline="0" dirty="0"/>
              <a:t>, sites, </a:t>
            </a:r>
            <a:r>
              <a:rPr lang="fr-FR" sz="1700" b="0" i="0" u="none" strike="noStrike" baseline="0" dirty="0" err="1"/>
              <a:t>restoration</a:t>
            </a:r>
            <a:r>
              <a:rPr lang="fr-FR" sz="1700" b="0" i="0" u="none" strike="noStrike" baseline="0" dirty="0"/>
              <a:t>, planning, </a:t>
            </a:r>
            <a:r>
              <a:rPr lang="fr-FR" sz="1700" b="0" i="0" u="none" strike="noStrike" baseline="0" dirty="0" err="1"/>
              <a:t>conservationplanning</a:t>
            </a:r>
            <a:endParaRPr lang="fr-FR" sz="1700" b="0" i="0" u="none" strike="noStrike" baseline="0" dirty="0"/>
          </a:p>
          <a:p>
            <a:pPr algn="l"/>
            <a:r>
              <a:rPr lang="en-US" sz="1700" b="1" i="0" u="none" strike="noStrike" baseline="0" dirty="0">
                <a:latin typeface="Roboto Condensed" panose="02000000000000000000" pitchFamily="2" charset="0"/>
                <a:ea typeface="Roboto Condensed" panose="02000000000000000000" pitchFamily="2" charset="0"/>
                <a:cs typeface="Roboto Condensed" panose="02000000000000000000" pitchFamily="2" charset="0"/>
              </a:rPr>
              <a:t>Harvesting</a:t>
            </a:r>
            <a:r>
              <a:rPr lang="en-US" sz="1700" b="1" i="0" u="none" strike="noStrike" baseline="0" dirty="0"/>
              <a:t> : </a:t>
            </a:r>
            <a:r>
              <a:rPr lang="en-US" sz="1700" b="0" i="0" u="none" strike="noStrike" baseline="0" dirty="0"/>
              <a:t>harvesting, harvests, harvest, hunting</a:t>
            </a:r>
          </a:p>
        </p:txBody>
      </p:sp>
      <p:sp>
        <p:nvSpPr>
          <p:cNvPr id="4" name="Espace réservé de la date 3">
            <a:extLst>
              <a:ext uri="{FF2B5EF4-FFF2-40B4-BE49-F238E27FC236}">
                <a16:creationId xmlns:a16="http://schemas.microsoft.com/office/drawing/2014/main" id="{8C40D394-E0F2-F892-AE2A-882A4115AEC8}"/>
              </a:ext>
            </a:extLst>
          </p:cNvPr>
          <p:cNvSpPr>
            <a:spLocks noGrp="1"/>
          </p:cNvSpPr>
          <p:nvPr>
            <p:ph type="dt" sz="half" idx="10"/>
          </p:nvPr>
        </p:nvSpPr>
        <p:spPr/>
        <p:txBody>
          <a:bodyPr/>
          <a:lstStyle/>
          <a:p>
            <a:r>
              <a:rPr lang="fr-FR" dirty="0"/>
              <a:t>Simon Jean – PhD Defense</a:t>
            </a:r>
          </a:p>
        </p:txBody>
      </p:sp>
      <p:sp>
        <p:nvSpPr>
          <p:cNvPr id="5" name="Espace réservé du contenu 2">
            <a:extLst>
              <a:ext uri="{FF2B5EF4-FFF2-40B4-BE49-F238E27FC236}">
                <a16:creationId xmlns:a16="http://schemas.microsoft.com/office/drawing/2014/main" id="{113C1D33-9E28-58FA-245C-5A08825CC19C}"/>
              </a:ext>
            </a:extLst>
          </p:cNvPr>
          <p:cNvSpPr txBox="1">
            <a:spLocks/>
          </p:cNvSpPr>
          <p:nvPr/>
        </p:nvSpPr>
        <p:spPr>
          <a:xfrm>
            <a:off x="10864852" y="2698750"/>
            <a:ext cx="2413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fr-FR" dirty="0"/>
          </a:p>
        </p:txBody>
      </p:sp>
      <p:sp>
        <p:nvSpPr>
          <p:cNvPr id="6" name="Espace réservé du contenu 2">
            <a:extLst>
              <a:ext uri="{FF2B5EF4-FFF2-40B4-BE49-F238E27FC236}">
                <a16:creationId xmlns:a16="http://schemas.microsoft.com/office/drawing/2014/main" id="{5F4FA36B-67F8-8265-CA84-68871DE5AB91}"/>
              </a:ext>
            </a:extLst>
          </p:cNvPr>
          <p:cNvSpPr txBox="1">
            <a:spLocks/>
          </p:cNvSpPr>
          <p:nvPr/>
        </p:nvSpPr>
        <p:spPr>
          <a:xfrm>
            <a:off x="10985500" y="4317206"/>
            <a:ext cx="2413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fr-FR" dirty="0"/>
          </a:p>
        </p:txBody>
      </p:sp>
      <p:sp>
        <p:nvSpPr>
          <p:cNvPr id="8" name="Espace réservé de la date 3">
            <a:extLst>
              <a:ext uri="{FF2B5EF4-FFF2-40B4-BE49-F238E27FC236}">
                <a16:creationId xmlns:a16="http://schemas.microsoft.com/office/drawing/2014/main" id="{3A1184FE-6558-5042-BBFD-89F94BCDD7D1}"/>
              </a:ext>
            </a:extLst>
          </p:cNvPr>
          <p:cNvSpPr txBox="1">
            <a:spLocks/>
          </p:cNvSpPr>
          <p:nvPr/>
        </p:nvSpPr>
        <p:spPr>
          <a:xfrm>
            <a:off x="10154965" y="6356350"/>
            <a:ext cx="1549400"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hlinkClick r:id="rId2" action="ppaction://hlinksldjump"/>
              </a:rPr>
              <a:t>Back to chapter </a:t>
            </a:r>
            <a:r>
              <a:rPr lang="fr-FR" dirty="0" err="1">
                <a:hlinkClick r:id="rId2" action="ppaction://hlinksldjump"/>
              </a:rPr>
              <a:t>appendix</a:t>
            </a:r>
            <a:endParaRPr lang="fr-FR" dirty="0"/>
          </a:p>
        </p:txBody>
      </p:sp>
    </p:spTree>
    <p:extLst>
      <p:ext uri="{BB962C8B-B14F-4D97-AF65-F5344CB8AC3E}">
        <p14:creationId xmlns:p14="http://schemas.microsoft.com/office/powerpoint/2010/main" val="2711413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432BB51-0A7F-892A-7781-E8176A5A3CEE}"/>
              </a:ext>
            </a:extLst>
          </p:cNvPr>
          <p:cNvSpPr>
            <a:spLocks noGrp="1"/>
          </p:cNvSpPr>
          <p:nvPr>
            <p:ph type="dt" sz="half" idx="10"/>
          </p:nvPr>
        </p:nvSpPr>
        <p:spPr/>
        <p:txBody>
          <a:bodyPr/>
          <a:lstStyle/>
          <a:p>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pic>
        <p:nvPicPr>
          <p:cNvPr id="6" name="Image 5" descr="Une image contenant ligne, Tracé, texte, capture d’écran&#10;&#10;Description générée automatiquement">
            <a:extLst>
              <a:ext uri="{FF2B5EF4-FFF2-40B4-BE49-F238E27FC236}">
                <a16:creationId xmlns:a16="http://schemas.microsoft.com/office/drawing/2014/main" id="{4086A4D8-6ADD-D6CA-65C0-73066ACC9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
        <p:nvSpPr>
          <p:cNvPr id="3" name="Espace réservé de la date 3">
            <a:extLst>
              <a:ext uri="{FF2B5EF4-FFF2-40B4-BE49-F238E27FC236}">
                <a16:creationId xmlns:a16="http://schemas.microsoft.com/office/drawing/2014/main" id="{D83FFD14-68B2-1C05-7C1C-BB4564933A6A}"/>
              </a:ext>
            </a:extLst>
          </p:cNvPr>
          <p:cNvSpPr txBox="1">
            <a:spLocks/>
          </p:cNvSpPr>
          <p:nvPr/>
        </p:nvSpPr>
        <p:spPr>
          <a:xfrm>
            <a:off x="10154965" y="6356350"/>
            <a:ext cx="1549400"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hlinkClick r:id="rId3" action="ppaction://hlinksldjump"/>
              </a:rPr>
              <a:t>Back to chapter </a:t>
            </a:r>
            <a:r>
              <a:rPr lang="fr-FR" dirty="0" err="1">
                <a:hlinkClick r:id="rId3" action="ppaction://hlinksldjump"/>
              </a:rPr>
              <a:t>appendix</a:t>
            </a:r>
            <a:endParaRPr lang="fr-FR" dirty="0"/>
          </a:p>
        </p:txBody>
      </p:sp>
    </p:spTree>
    <p:extLst>
      <p:ext uri="{BB962C8B-B14F-4D97-AF65-F5344CB8AC3E}">
        <p14:creationId xmlns:p14="http://schemas.microsoft.com/office/powerpoint/2010/main" val="3851909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255EC-A57C-DA77-894A-BCB2E2F0D457}"/>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7F10031-C7B2-2E46-E7C6-6064DCBB6522}"/>
              </a:ext>
            </a:extLst>
          </p:cNvPr>
          <p:cNvSpPr>
            <a:spLocks noGrp="1"/>
          </p:cNvSpPr>
          <p:nvPr>
            <p:ph type="dt" sz="half" idx="10"/>
          </p:nvPr>
        </p:nvSpPr>
        <p:spPr/>
        <p:txBody>
          <a:bodyPr/>
          <a:lstStyle/>
          <a:p>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pic>
        <p:nvPicPr>
          <p:cNvPr id="4" name="Image 3" descr="Une image contenant texte, ligne, capture d’écran, Tracé&#10;&#10;Description générée automatiquement">
            <a:extLst>
              <a:ext uri="{FF2B5EF4-FFF2-40B4-BE49-F238E27FC236}">
                <a16:creationId xmlns:a16="http://schemas.microsoft.com/office/drawing/2014/main" id="{184F474B-AF4F-33EA-B624-DD6B2D320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
        <p:nvSpPr>
          <p:cNvPr id="3" name="Espace réservé de la date 3">
            <a:extLst>
              <a:ext uri="{FF2B5EF4-FFF2-40B4-BE49-F238E27FC236}">
                <a16:creationId xmlns:a16="http://schemas.microsoft.com/office/drawing/2014/main" id="{B670496D-E825-CD6B-256A-378189CBB298}"/>
              </a:ext>
            </a:extLst>
          </p:cNvPr>
          <p:cNvSpPr txBox="1">
            <a:spLocks/>
          </p:cNvSpPr>
          <p:nvPr/>
        </p:nvSpPr>
        <p:spPr>
          <a:xfrm>
            <a:off x="10154965" y="6356350"/>
            <a:ext cx="1549400"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hlinkClick r:id="rId3" action="ppaction://hlinksldjump"/>
              </a:rPr>
              <a:t>Back to chapter </a:t>
            </a:r>
            <a:r>
              <a:rPr lang="fr-FR" dirty="0" err="1">
                <a:hlinkClick r:id="rId3" action="ppaction://hlinksldjump"/>
              </a:rPr>
              <a:t>appendix</a:t>
            </a:r>
            <a:endParaRPr lang="fr-FR" dirty="0"/>
          </a:p>
        </p:txBody>
      </p:sp>
    </p:spTree>
    <p:extLst>
      <p:ext uri="{BB962C8B-B14F-4D97-AF65-F5344CB8AC3E}">
        <p14:creationId xmlns:p14="http://schemas.microsoft.com/office/powerpoint/2010/main" val="3149852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5F1FA-0217-F8EB-7141-38EED5D82C23}"/>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C0EDB71-3304-6234-4A35-1B1E4139675C}"/>
              </a:ext>
            </a:extLst>
          </p:cNvPr>
          <p:cNvSpPr>
            <a:spLocks noGrp="1"/>
          </p:cNvSpPr>
          <p:nvPr>
            <p:ph type="dt" sz="half" idx="10"/>
          </p:nvPr>
        </p:nvSpPr>
        <p:spPr/>
        <p:txBody>
          <a:bodyPr/>
          <a:lstStyle/>
          <a:p>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pic>
        <p:nvPicPr>
          <p:cNvPr id="4" name="Image 3" descr="Une image contenant texte, capture d’écran, ligne, Tracé&#10;&#10;Description générée automatiquement">
            <a:extLst>
              <a:ext uri="{FF2B5EF4-FFF2-40B4-BE49-F238E27FC236}">
                <a16:creationId xmlns:a16="http://schemas.microsoft.com/office/drawing/2014/main" id="{D030B651-A696-219A-E715-D453B5CB8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
        <p:nvSpPr>
          <p:cNvPr id="7" name="Espace réservé de la date 3">
            <a:extLst>
              <a:ext uri="{FF2B5EF4-FFF2-40B4-BE49-F238E27FC236}">
                <a16:creationId xmlns:a16="http://schemas.microsoft.com/office/drawing/2014/main" id="{F05278E4-AF7A-E440-70D6-060D4158C80E}"/>
              </a:ext>
            </a:extLst>
          </p:cNvPr>
          <p:cNvSpPr txBox="1">
            <a:spLocks/>
          </p:cNvSpPr>
          <p:nvPr/>
        </p:nvSpPr>
        <p:spPr>
          <a:xfrm>
            <a:off x="10154965" y="6356350"/>
            <a:ext cx="1549400"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hlinkClick r:id="rId3" action="ppaction://hlinksldjump"/>
              </a:rPr>
              <a:t>Back to chapter </a:t>
            </a:r>
            <a:r>
              <a:rPr lang="fr-FR" dirty="0" err="1">
                <a:hlinkClick r:id="rId3" action="ppaction://hlinksldjump"/>
              </a:rPr>
              <a:t>appendix</a:t>
            </a:r>
            <a:endParaRPr lang="fr-FR" dirty="0"/>
          </a:p>
        </p:txBody>
      </p:sp>
    </p:spTree>
    <p:extLst>
      <p:ext uri="{BB962C8B-B14F-4D97-AF65-F5344CB8AC3E}">
        <p14:creationId xmlns:p14="http://schemas.microsoft.com/office/powerpoint/2010/main" val="125012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34225-985E-2656-78D8-C711C795F472}"/>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AB1CD8-5FB9-5472-E7A4-F00509580944}"/>
              </a:ext>
            </a:extLst>
          </p:cNvPr>
          <p:cNvSpPr>
            <a:spLocks noGrp="1"/>
          </p:cNvSpPr>
          <p:nvPr>
            <p:ph type="dt" sz="half" idx="10"/>
          </p:nvPr>
        </p:nvSpPr>
        <p:spPr/>
        <p:txBody>
          <a:bodyPr/>
          <a:lstStyle/>
          <a:p>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pic>
        <p:nvPicPr>
          <p:cNvPr id="7" name="Image 6" descr="Une image contenant texte, capture d’écran, diagramme, ligne&#10;&#10;Description générée automatiquement">
            <a:extLst>
              <a:ext uri="{FF2B5EF4-FFF2-40B4-BE49-F238E27FC236}">
                <a16:creationId xmlns:a16="http://schemas.microsoft.com/office/drawing/2014/main" id="{0A135527-2F14-D7C8-9522-522189F3A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
        <p:nvSpPr>
          <p:cNvPr id="8" name="Espace réservé de la date 3">
            <a:extLst>
              <a:ext uri="{FF2B5EF4-FFF2-40B4-BE49-F238E27FC236}">
                <a16:creationId xmlns:a16="http://schemas.microsoft.com/office/drawing/2014/main" id="{FC7123A2-3274-EBBE-F834-C6214E59A80A}"/>
              </a:ext>
            </a:extLst>
          </p:cNvPr>
          <p:cNvSpPr txBox="1">
            <a:spLocks/>
          </p:cNvSpPr>
          <p:nvPr/>
        </p:nvSpPr>
        <p:spPr>
          <a:xfrm>
            <a:off x="10154965" y="6356350"/>
            <a:ext cx="1549400" cy="365125"/>
          </a:xfrm>
          <a:prstGeom prst="rect">
            <a:avLst/>
          </a:prstGeom>
        </p:spPr>
        <p:txBody>
          <a:bodyPr vert="horz" lIns="91440" tIns="45720" rIns="91440" bIns="45720" rtlCol="0" anchor="ctr"/>
          <a:lstStyle>
            <a:defPPr>
              <a:defRPr lang="fr-FR"/>
            </a:defPPr>
            <a:lvl1pPr marL="0" algn="l" defTabSz="914400" rtl="0" eaLnBrk="1" latinLnBrk="0" hangingPunct="1">
              <a:defRPr sz="1000" kern="1200" baseline="0">
                <a:solidFill>
                  <a:schemeClr val="bg2">
                    <a:lumMod val="25000"/>
                  </a:schemeClr>
                </a:solidFill>
                <a:latin typeface="Roboto Condensed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hlinkClick r:id="rId3" action="ppaction://hlinksldjump"/>
              </a:rPr>
              <a:t>Back to chapter </a:t>
            </a:r>
            <a:r>
              <a:rPr lang="fr-FR" dirty="0" err="1">
                <a:hlinkClick r:id="rId3" action="ppaction://hlinksldjump"/>
              </a:rPr>
              <a:t>appendix</a:t>
            </a:r>
            <a:endParaRPr lang="fr-FR" dirty="0"/>
          </a:p>
        </p:txBody>
      </p:sp>
    </p:spTree>
    <p:extLst>
      <p:ext uri="{BB962C8B-B14F-4D97-AF65-F5344CB8AC3E}">
        <p14:creationId xmlns:p14="http://schemas.microsoft.com/office/powerpoint/2010/main" val="1963853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5646D"/>
        </a:solidFill>
        <a:effectLst/>
      </p:bgPr>
    </p:bg>
    <p:spTree>
      <p:nvGrpSpPr>
        <p:cNvPr id="1" name="">
          <a:extLst>
            <a:ext uri="{FF2B5EF4-FFF2-40B4-BE49-F238E27FC236}">
              <a16:creationId xmlns:a16="http://schemas.microsoft.com/office/drawing/2014/main" id="{CACC6856-32AB-823E-0B91-161E5E6A78E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DE1A9BA-AC48-2D52-C6B9-FBB880808052}"/>
              </a:ext>
            </a:extLst>
          </p:cNvPr>
          <p:cNvSpPr>
            <a:spLocks noGrp="1"/>
          </p:cNvSpPr>
          <p:nvPr>
            <p:ph type="title"/>
          </p:nvPr>
        </p:nvSpPr>
        <p:spPr>
          <a:xfrm>
            <a:off x="695325" y="1709738"/>
            <a:ext cx="106521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Chapter 2 </a:t>
            </a:r>
          </a:p>
        </p:txBody>
      </p:sp>
      <p:sp>
        <p:nvSpPr>
          <p:cNvPr id="3" name="Espace réservé du texte 2">
            <a:extLst>
              <a:ext uri="{FF2B5EF4-FFF2-40B4-BE49-F238E27FC236}">
                <a16:creationId xmlns:a16="http://schemas.microsoft.com/office/drawing/2014/main" id="{7A913C4C-DA9F-8B4A-159F-5F03DAEFFCC6}"/>
              </a:ext>
            </a:extLst>
          </p:cNvPr>
          <p:cNvSpPr>
            <a:spLocks noGrp="1"/>
          </p:cNvSpPr>
          <p:nvPr>
            <p:ph type="body" idx="1"/>
          </p:nvPr>
        </p:nvSpPr>
        <p:spPr>
          <a:xfrm>
            <a:off x="831850" y="4589463"/>
            <a:ext cx="8072438" cy="1500187"/>
          </a:xfrm>
        </p:spPr>
        <p:txBody>
          <a:bodyPr>
            <a:normAutofit fontScale="85000" lnSpcReduction="10000"/>
          </a:bodyPr>
          <a:lstStyle/>
          <a:p>
            <a:pPr marL="0" indent="0">
              <a:buNone/>
            </a:pP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How to manage spatial </a:t>
            </a: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wildfire</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risks</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while</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safeguarding</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biodiversity</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b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 graph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theoretical</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approach</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to multi-objective spatial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optimization</a:t>
            </a:r>
            <a:endParaRPr lang="fr-FR" sz="2600" dirty="0">
              <a:solidFill>
                <a:schemeClr val="bg1"/>
              </a:solidFill>
            </a:endParaRPr>
          </a:p>
          <a:p>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list</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5" name="Connecteur droit 4">
            <a:extLst>
              <a:ext uri="{FF2B5EF4-FFF2-40B4-BE49-F238E27FC236}">
                <a16:creationId xmlns:a16="http://schemas.microsoft.com/office/drawing/2014/main" id="{D34D051D-E5E7-7FC1-C88E-D394A9A7F1C6}"/>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7" name="Espace réservé de la date 3">
            <a:extLst>
              <a:ext uri="{FF2B5EF4-FFF2-40B4-BE49-F238E27FC236}">
                <a16:creationId xmlns:a16="http://schemas.microsoft.com/office/drawing/2014/main" id="{D47E3A2A-16E2-F302-CD5A-F18CDD03AC5F}"/>
              </a:ext>
            </a:extLst>
          </p:cNvPr>
          <p:cNvSpPr>
            <a:spLocks noGrp="1"/>
          </p:cNvSpPr>
          <p:nvPr>
            <p:ph type="dt" sz="half" idx="10"/>
          </p:nvPr>
        </p:nvSpPr>
        <p:spPr>
          <a:xfrm>
            <a:off x="838200" y="6356350"/>
            <a:ext cx="2743200" cy="365125"/>
          </a:xfrm>
        </p:spPr>
        <p:txBody>
          <a:bodyPr/>
          <a:lstStyle/>
          <a:p>
            <a:r>
              <a:rPr lang="fr-FR" sz="10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sp>
        <p:nvSpPr>
          <p:cNvPr id="4" name="ZoneTexte 3">
            <a:extLst>
              <a:ext uri="{FF2B5EF4-FFF2-40B4-BE49-F238E27FC236}">
                <a16:creationId xmlns:a16="http://schemas.microsoft.com/office/drawing/2014/main" id="{BB38B401-F696-B008-2195-3EBBEB6C4375}"/>
              </a:ext>
            </a:extLst>
          </p:cNvPr>
          <p:cNvSpPr txBox="1"/>
          <p:nvPr/>
        </p:nvSpPr>
        <p:spPr>
          <a:xfrm>
            <a:off x="8783638" y="1399461"/>
            <a:ext cx="2700337" cy="3416320"/>
          </a:xfrm>
          <a:prstGeom prst="rect">
            <a:avLst/>
          </a:prstGeom>
          <a:noFill/>
        </p:spPr>
        <p:txBody>
          <a:bodyPr wrap="square" rtlCol="0">
            <a:spAutoFit/>
          </a:bodyPr>
          <a:lstStyle/>
          <a:p>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add</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 </a:t>
            </a:r>
          </a:p>
          <a:p>
            <a:pPr marL="285750" indent="-285750">
              <a:buFontTx/>
              <a:buChar char="-"/>
            </a:pP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Definition</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of the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connectivity</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metric</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and how why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we</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it</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in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connection</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with Pascual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Hortal</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Tx/>
              <a:buChar char="-"/>
            </a:pP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The types of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empirical</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models</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we</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could plug with (i) cellular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automaton</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et (ii) ellipse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based</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spread. </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graphicFrame>
        <p:nvGraphicFramePr>
          <p:cNvPr id="6" name="Tableau 5">
            <a:extLst>
              <a:ext uri="{FF2B5EF4-FFF2-40B4-BE49-F238E27FC236}">
                <a16:creationId xmlns:a16="http://schemas.microsoft.com/office/drawing/2014/main" id="{3DEB9FC3-44F1-7BB8-9ED3-8A18792A5F79}"/>
              </a:ext>
            </a:extLst>
          </p:cNvPr>
          <p:cNvGraphicFramePr>
            <a:graphicFrameLocks noGrp="1"/>
          </p:cNvGraphicFramePr>
          <p:nvPr>
            <p:extLst>
              <p:ext uri="{D42A27DB-BD31-4B8C-83A1-F6EECF244321}">
                <p14:modId xmlns:p14="http://schemas.microsoft.com/office/powerpoint/2010/main" val="613595307"/>
              </p:ext>
            </p:extLst>
          </p:nvPr>
        </p:nvGraphicFramePr>
        <p:xfrm>
          <a:off x="5500370" y="1399461"/>
          <a:ext cx="2537460" cy="2834640"/>
        </p:xfrm>
        <a:graphic>
          <a:graphicData uri="http://schemas.openxmlformats.org/drawingml/2006/table">
            <a:tbl>
              <a:tblPr/>
              <a:tblGrid>
                <a:gridCol w="2537460">
                  <a:extLst>
                    <a:ext uri="{9D8B030D-6E8A-4147-A177-3AD203B41FA5}">
                      <a16:colId xmlns:a16="http://schemas.microsoft.com/office/drawing/2014/main" val="2846447873"/>
                    </a:ext>
                  </a:extLst>
                </a:gridCol>
              </a:tblGrid>
              <a:tr h="160020">
                <a:tc>
                  <a:txBody>
                    <a:bodyPr/>
                    <a:lstStyle/>
                    <a:p>
                      <a:pPr rtl="0" fontAlgn="b"/>
                      <a:r>
                        <a:rPr lang="en-US">
                          <a:effectLst/>
                        </a:rPr>
                        <a:t>How may size heterogeneity change the results</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65915867"/>
                  </a:ext>
                </a:extLst>
              </a:tr>
              <a:tr h="160020">
                <a:tc>
                  <a:txBody>
                    <a:bodyPr/>
                    <a:lstStyle/>
                    <a:p>
                      <a:pPr rtl="0" fontAlgn="b"/>
                      <a:r>
                        <a:rPr lang="en-US">
                          <a:effectLst/>
                        </a:rPr>
                        <a:t>How may larger patches changes the results</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88129666"/>
                  </a:ext>
                </a:extLst>
              </a:tr>
              <a:tr h="160020">
                <a:tc>
                  <a:txBody>
                    <a:bodyPr/>
                    <a:lstStyle/>
                    <a:p>
                      <a:pPr rtl="0" fontAlgn="b"/>
                      <a:r>
                        <a:rPr lang="en-US" dirty="0">
                          <a:effectLst/>
                        </a:rPr>
                        <a:t>To which extent may the size of patches become more important using your metric than the level of connectivity</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958020146"/>
                  </a:ext>
                </a:extLst>
              </a:tr>
            </a:tbl>
          </a:graphicData>
        </a:graphic>
      </p:graphicFrame>
    </p:spTree>
    <p:extLst>
      <p:ext uri="{BB962C8B-B14F-4D97-AF65-F5344CB8AC3E}">
        <p14:creationId xmlns:p14="http://schemas.microsoft.com/office/powerpoint/2010/main" val="1717098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5646D">
            <a:alpha val="70000"/>
          </a:srgbClr>
        </a:solidFill>
        <a:effectLst/>
      </p:bgPr>
    </p:bg>
    <p:spTree>
      <p:nvGrpSpPr>
        <p:cNvPr id="1" name="">
          <a:extLst>
            <a:ext uri="{FF2B5EF4-FFF2-40B4-BE49-F238E27FC236}">
              <a16:creationId xmlns:a16="http://schemas.microsoft.com/office/drawing/2014/main" id="{15825D71-2EBB-413A-7EBF-D2DBFF6552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2092942-ED24-7922-B9EF-5ECA3DE205F2}"/>
              </a:ext>
            </a:extLst>
          </p:cNvPr>
          <p:cNvSpPr>
            <a:spLocks noGrp="1"/>
          </p:cNvSpPr>
          <p:nvPr>
            <p:ph type="title"/>
          </p:nvPr>
        </p:nvSpPr>
        <p:spPr>
          <a:xfrm>
            <a:off x="695325" y="1709738"/>
            <a:ext cx="106521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Global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connectivity</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metric</a:t>
            </a:r>
            <a:endPar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 name="Espace réservé du texte 2">
            <a:extLst>
              <a:ext uri="{FF2B5EF4-FFF2-40B4-BE49-F238E27FC236}">
                <a16:creationId xmlns:a16="http://schemas.microsoft.com/office/drawing/2014/main" id="{904DEA55-3943-C608-0232-4DFF67E8E26B}"/>
              </a:ext>
            </a:extLst>
          </p:cNvPr>
          <p:cNvSpPr>
            <a:spLocks noGrp="1"/>
          </p:cNvSpPr>
          <p:nvPr>
            <p:ph type="body" idx="1"/>
          </p:nvPr>
        </p:nvSpPr>
        <p:spPr>
          <a:xfrm>
            <a:off x="831850" y="4589463"/>
            <a:ext cx="8072438" cy="1500187"/>
          </a:xfrm>
        </p:spPr>
        <p:txBody>
          <a:bodyPr>
            <a:normAutofit/>
          </a:bodyPr>
          <a:lstStyle/>
          <a:p>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list</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5" name="Connecteur droit 4">
            <a:extLst>
              <a:ext uri="{FF2B5EF4-FFF2-40B4-BE49-F238E27FC236}">
                <a16:creationId xmlns:a16="http://schemas.microsoft.com/office/drawing/2014/main" id="{5DAEC149-7FE4-435F-E95D-792587A8B47D}"/>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7" name="Espace réservé de la date 3">
            <a:extLst>
              <a:ext uri="{FF2B5EF4-FFF2-40B4-BE49-F238E27FC236}">
                <a16:creationId xmlns:a16="http://schemas.microsoft.com/office/drawing/2014/main" id="{082C4916-F8EE-E7EC-77E2-58B2C072ACF7}"/>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spTree>
    <p:extLst>
      <p:ext uri="{BB962C8B-B14F-4D97-AF65-F5344CB8AC3E}">
        <p14:creationId xmlns:p14="http://schemas.microsoft.com/office/powerpoint/2010/main" val="1330058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5002A-F0D0-542E-2F7D-3BB32D6112F4}"/>
              </a:ext>
            </a:extLst>
          </p:cNvPr>
          <p:cNvSpPr>
            <a:spLocks noGrp="1"/>
          </p:cNvSpPr>
          <p:nvPr>
            <p:ph type="title"/>
          </p:nvPr>
        </p:nvSpPr>
        <p:spPr>
          <a:xfrm>
            <a:off x="838200" y="365126"/>
            <a:ext cx="10515600" cy="592818"/>
          </a:xfrm>
        </p:spPr>
        <p:txBody>
          <a:bodyPr>
            <a:normAutofit fontScale="90000"/>
          </a:bodyPr>
          <a:lstStyle/>
          <a:p>
            <a:r>
              <a:rPr lang="fr-FR" dirty="0" err="1"/>
              <a:t>Set-up</a:t>
            </a:r>
            <a:endParaRPr lang="fr-FR" dirty="0"/>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59FC6A4D-9F24-39FC-8596-635F964C37BC}"/>
                  </a:ext>
                </a:extLst>
              </p:cNvPr>
              <p:cNvSpPr>
                <a:spLocks noGrp="1"/>
              </p:cNvSpPr>
              <p:nvPr>
                <p:ph idx="1"/>
              </p:nvPr>
            </p:nvSpPr>
            <p:spPr>
              <a:xfrm>
                <a:off x="731838" y="957944"/>
                <a:ext cx="10621962" cy="5219019"/>
              </a:xfrm>
            </p:spPr>
            <p:txBody>
              <a:bodyPr>
                <a:normAutofit/>
              </a:bodyPr>
              <a:lstStyle/>
              <a:p>
                <a:r>
                  <a:rPr lang="fr-FR" dirty="0"/>
                  <a:t>With </a:t>
                </a:r>
                <a:r>
                  <a:rPr lang="fr-FR" dirty="0" err="1"/>
                  <a:t>each</a:t>
                </a:r>
                <a:r>
                  <a:rPr lang="fr-FR" dirty="0"/>
                  <a:t> </a:t>
                </a:r>
                <a:r>
                  <a:rPr lang="fr-FR" dirty="0" err="1"/>
                  <a:t>landscape</a:t>
                </a:r>
                <a:r>
                  <a:rPr lang="fr-FR" dirty="0"/>
                  <a:t>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𝐴</m:t>
                        </m:r>
                      </m:e>
                      <m:sub>
                        <m:r>
                          <a:rPr lang="fr-FR" b="0" i="1" smtClean="0">
                            <a:latin typeface="Cambria Math" panose="02040503050406030204" pitchFamily="18" charset="0"/>
                          </a:rPr>
                          <m:t>𝑡</m:t>
                        </m:r>
                      </m:sub>
                    </m:sSub>
                  </m:oMath>
                </a14:m>
                <a:r>
                  <a:rPr lang="fr-FR" dirty="0"/>
                  <a:t> </a:t>
                </a:r>
                <a:r>
                  <a:rPr lang="fr-FR" dirty="0" err="1"/>
                  <a:t>is</a:t>
                </a:r>
                <a:r>
                  <a:rPr lang="fr-FR" dirty="0"/>
                  <a:t> </a:t>
                </a:r>
                <a:r>
                  <a:rPr lang="fr-FR" dirty="0" err="1"/>
                  <a:t>associated</a:t>
                </a:r>
                <a:r>
                  <a:rPr lang="fr-FR" dirty="0"/>
                  <a:t> two graphs :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𝐵</m:t>
                        </m:r>
                      </m:e>
                      <m:sub>
                        <m:r>
                          <a:rPr lang="fr-FR" b="0" i="1" smtClean="0">
                            <a:latin typeface="Cambria Math" panose="02040503050406030204" pitchFamily="18" charset="0"/>
                          </a:rPr>
                          <m:t>𝑡</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𝑉</m:t>
                        </m:r>
                      </m:e>
                      <m:sub>
                        <m:r>
                          <a:rPr lang="fr-FR" b="0" i="1" smtClean="0">
                            <a:latin typeface="Cambria Math" panose="02040503050406030204" pitchFamily="18" charset="0"/>
                          </a:rPr>
                          <m:t>𝐵𝑡</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𝐸</m:t>
                        </m:r>
                      </m:e>
                      <m:sub>
                        <m:r>
                          <a:rPr lang="fr-FR" b="0" i="1" smtClean="0">
                            <a:latin typeface="Cambria Math" panose="02040503050406030204" pitchFamily="18" charset="0"/>
                          </a:rPr>
                          <m:t>𝐵𝑡</m:t>
                        </m:r>
                      </m:sub>
                    </m:sSub>
                    <m:r>
                      <a:rPr lang="fr-FR" b="0" i="1" smtClean="0">
                        <a:latin typeface="Cambria Math" panose="02040503050406030204" pitchFamily="18" charset="0"/>
                      </a:rPr>
                      <m:t>)</m:t>
                    </m:r>
                  </m:oMath>
                </a14:m>
                <a:r>
                  <a:rPr lang="fr-FR" dirty="0"/>
                  <a:t> and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𝐹</m:t>
                        </m:r>
                      </m:e>
                      <m:sub>
                        <m:r>
                          <a:rPr lang="fr-FR" b="0" i="1" smtClean="0">
                            <a:latin typeface="Cambria Math" panose="02040503050406030204" pitchFamily="18" charset="0"/>
                          </a:rPr>
                          <m:t>𝑡</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𝑉</m:t>
                        </m:r>
                      </m:e>
                      <m:sub>
                        <m:r>
                          <a:rPr lang="fr-FR" b="0" i="1" smtClean="0">
                            <a:latin typeface="Cambria Math" panose="02040503050406030204" pitchFamily="18" charset="0"/>
                          </a:rPr>
                          <m:t>𝐹𝑡</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𝐸</m:t>
                        </m:r>
                      </m:e>
                      <m:sub>
                        <m:r>
                          <a:rPr lang="fr-FR" b="0" i="1" smtClean="0">
                            <a:latin typeface="Cambria Math" panose="02040503050406030204" pitchFamily="18" charset="0"/>
                          </a:rPr>
                          <m:t>𝐵𝑡</m:t>
                        </m:r>
                      </m:sub>
                    </m:sSub>
                    <m:r>
                      <a:rPr lang="fr-FR" b="0" i="1" smtClean="0">
                        <a:latin typeface="Cambria Math" panose="02040503050406030204" pitchFamily="18" charset="0"/>
                      </a:rPr>
                      <m:t>)</m:t>
                    </m:r>
                  </m:oMath>
                </a14:m>
                <a:r>
                  <a:rPr lang="fr-FR" dirty="0"/>
                  <a:t>, the graphs of </a:t>
                </a:r>
                <a:r>
                  <a:rPr lang="fr-FR" dirty="0" err="1"/>
                  <a:t>biodiversity</a:t>
                </a:r>
                <a:r>
                  <a:rPr lang="fr-FR" dirty="0"/>
                  <a:t> habitat and </a:t>
                </a:r>
                <a:r>
                  <a:rPr lang="fr-FR" dirty="0" err="1"/>
                  <a:t>fire</a:t>
                </a:r>
                <a:r>
                  <a:rPr lang="fr-FR" dirty="0"/>
                  <a:t> </a:t>
                </a:r>
                <a:r>
                  <a:rPr lang="fr-FR" dirty="0" err="1"/>
                  <a:t>risk</a:t>
                </a:r>
                <a:r>
                  <a:rPr lang="fr-FR" dirty="0"/>
                  <a:t> surfaces with :</a:t>
                </a:r>
              </a:p>
              <a:p>
                <a:pPr lvl="1"/>
                <a:r>
                  <a:rPr lang="fr-FR" i="1" dirty="0"/>
                  <a:t>V</a:t>
                </a:r>
                <a:r>
                  <a:rPr lang="fr-FR" dirty="0"/>
                  <a:t> : the </a:t>
                </a:r>
                <a:r>
                  <a:rPr lang="fr-FR" dirty="0" err="1"/>
                  <a:t>vertices</a:t>
                </a:r>
                <a:r>
                  <a:rPr lang="fr-FR" dirty="0"/>
                  <a:t> or </a:t>
                </a:r>
                <a:r>
                  <a:rPr lang="fr-FR" dirty="0" err="1"/>
                  <a:t>nodes</a:t>
                </a:r>
                <a:r>
                  <a:rPr lang="fr-FR" dirty="0"/>
                  <a:t> of the graph</a:t>
                </a:r>
              </a:p>
              <a:p>
                <a:pPr lvl="1"/>
                <a:r>
                  <a:rPr lang="fr-FR" i="1" dirty="0"/>
                  <a:t>E</a:t>
                </a:r>
                <a:r>
                  <a:rPr lang="fr-FR" dirty="0"/>
                  <a:t> : the </a:t>
                </a:r>
                <a:r>
                  <a:rPr lang="fr-FR" dirty="0" err="1"/>
                  <a:t>edges</a:t>
                </a:r>
                <a:r>
                  <a:rPr lang="fr-FR" dirty="0"/>
                  <a:t> of the graph</a:t>
                </a:r>
              </a:p>
              <a:p>
                <a:pPr lvl="1"/>
                <a:r>
                  <a:rPr lang="fr-FR" dirty="0"/>
                  <a:t>And </a:t>
                </a:r>
                <a:r>
                  <a:rPr lang="fr-FR" i="1" dirty="0"/>
                  <a:t>d</a:t>
                </a:r>
                <a:r>
                  <a:rPr lang="fr-FR" dirty="0"/>
                  <a:t> the </a:t>
                </a:r>
                <a:r>
                  <a:rPr lang="fr-FR" dirty="0" err="1"/>
                  <a:t>degree</a:t>
                </a:r>
                <a:r>
                  <a:rPr lang="fr-FR" dirty="0"/>
                  <a:t> of a </a:t>
                </a:r>
                <a:r>
                  <a:rPr lang="fr-FR" dirty="0" err="1"/>
                  <a:t>node</a:t>
                </a:r>
                <a:r>
                  <a:rPr lang="fr-FR" dirty="0"/>
                  <a:t> i.e. the </a:t>
                </a:r>
                <a:r>
                  <a:rPr lang="fr-FR" dirty="0" err="1"/>
                  <a:t>number</a:t>
                </a:r>
                <a:r>
                  <a:rPr lang="fr-FR" dirty="0"/>
                  <a:t> of </a:t>
                </a:r>
                <a:r>
                  <a:rPr lang="fr-FR" dirty="0" err="1"/>
                  <a:t>edge</a:t>
                </a:r>
                <a:r>
                  <a:rPr lang="fr-FR" dirty="0"/>
                  <a:t> </a:t>
                </a:r>
                <a:r>
                  <a:rPr lang="fr-FR" dirty="0" err="1"/>
                  <a:t>connected</a:t>
                </a:r>
                <a:r>
                  <a:rPr lang="fr-FR" dirty="0"/>
                  <a:t> to a </a:t>
                </a:r>
                <a:r>
                  <a:rPr lang="fr-FR" dirty="0" err="1"/>
                  <a:t>given</a:t>
                </a:r>
                <a:r>
                  <a:rPr lang="fr-FR" dirty="0"/>
                  <a:t> </a:t>
                </a:r>
                <a:r>
                  <a:rPr lang="fr-FR" dirty="0" err="1"/>
                  <a:t>node</a:t>
                </a:r>
                <a:endParaRPr lang="fr-FR" dirty="0"/>
              </a:p>
              <a:p>
                <a:r>
                  <a:rPr lang="fr-FR" dirty="0"/>
                  <a:t>Let the </a:t>
                </a:r>
                <a:r>
                  <a:rPr lang="fr-FR" i="1" dirty="0" err="1"/>
                  <a:t>binary</a:t>
                </a:r>
                <a:r>
                  <a:rPr lang="fr-FR" i="1" dirty="0"/>
                  <a:t> </a:t>
                </a:r>
                <a:r>
                  <a:rPr lang="fr-FR" dirty="0" err="1"/>
                  <a:t>vector</a:t>
                </a:r>
                <a:r>
                  <a:rPr lang="fr-FR" dirty="0"/>
                  <a: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𝑌</m:t>
                        </m:r>
                      </m:e>
                      <m:sub>
                        <m:r>
                          <a:rPr lang="fr-FR" i="1">
                            <a:latin typeface="Cambria Math" panose="02040503050406030204" pitchFamily="18" charset="0"/>
                          </a:rPr>
                          <m:t>𝑖𝑡</m:t>
                        </m:r>
                      </m:sub>
                    </m:sSub>
                  </m:oMath>
                </a14:m>
                <a:r>
                  <a:rPr lang="fr-FR" dirty="0"/>
                  <a:t>  </a:t>
                </a:r>
                <a:r>
                  <a:rPr lang="fr-FR" dirty="0" err="1"/>
                  <a:t>be</a:t>
                </a:r>
                <a:r>
                  <a:rPr lang="fr-FR" dirty="0"/>
                  <a:t> </a:t>
                </a:r>
                <a:r>
                  <a:rPr lang="fr-FR" dirty="0" err="1"/>
                  <a:t>such</a:t>
                </a:r>
                <a:r>
                  <a:rPr lang="fr-FR" dirty="0"/>
                  <a:t> </a:t>
                </a:r>
                <a:r>
                  <a:rPr lang="fr-FR" dirty="0" err="1"/>
                  <a:t>that</a:t>
                </a:r>
                <a:r>
                  <a:rPr lang="fr-FR" dirty="0"/>
                  <a: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𝑖</m:t>
                        </m:r>
                        <m:r>
                          <a:rPr lang="fr-FR" i="1">
                            <a:latin typeface="Cambria Math" panose="02040503050406030204" pitchFamily="18" charset="0"/>
                          </a:rPr>
                          <m:t>𝑗</m:t>
                        </m:r>
                        <m:r>
                          <a:rPr lang="fr-FR" i="1">
                            <a:latin typeface="Cambria Math" panose="02040503050406030204" pitchFamily="18" charset="0"/>
                          </a:rPr>
                          <m:t>𝑡</m:t>
                        </m:r>
                      </m:sub>
                    </m:sSub>
                    <m:r>
                      <a:rPr lang="fr-FR" i="1">
                        <a:latin typeface="Cambria Math" panose="02040503050406030204" pitchFamily="18" charset="0"/>
                      </a:rPr>
                      <m:t>=1</m:t>
                    </m:r>
                  </m:oMath>
                </a14:m>
                <a:r>
                  <a:rPr lang="fr-FR" dirty="0"/>
                  <a:t> if </a:t>
                </a:r>
                <a:r>
                  <a:rPr lang="fr-FR" dirty="0" err="1"/>
                  <a:t>node</a:t>
                </a:r>
                <a:r>
                  <a:rPr lang="fr-FR" dirty="0"/>
                  <a:t> </a:t>
                </a:r>
                <a:r>
                  <a:rPr lang="fr-FR" i="1" dirty="0"/>
                  <a:t>j</a:t>
                </a:r>
                <a:r>
                  <a:rPr lang="fr-FR" dirty="0"/>
                  <a:t> at time </a:t>
                </a:r>
                <a:r>
                  <a:rPr lang="fr-FR" i="1" dirty="0"/>
                  <a:t>t</a:t>
                </a:r>
                <a:r>
                  <a:rPr lang="fr-FR" dirty="0"/>
                  <a:t> </a:t>
                </a:r>
                <a:r>
                  <a:rPr lang="fr-FR" dirty="0" err="1"/>
                  <a:t>is</a:t>
                </a:r>
                <a:r>
                  <a:rPr lang="fr-FR" dirty="0"/>
                  <a:t> in graph </a:t>
                </a:r>
                <a:r>
                  <a:rPr lang="fr-FR" i="1" dirty="0"/>
                  <a:t>i</a:t>
                </a:r>
              </a:p>
              <a:p>
                <a:endParaRPr lang="fr-FR" dirty="0"/>
              </a:p>
              <a:p>
                <a:r>
                  <a:rPr lang="fr-FR" dirty="0"/>
                  <a:t>Let </a:t>
                </a:r>
                <a:r>
                  <a:rPr lang="fr-FR" i="1" dirty="0"/>
                  <a:t>K</a:t>
                </a:r>
                <a:r>
                  <a:rPr lang="fr-FR" dirty="0"/>
                  <a:t> </a:t>
                </a:r>
                <a:r>
                  <a:rPr lang="fr-FR" dirty="0" err="1"/>
                  <a:t>define</a:t>
                </a:r>
                <a:r>
                  <a:rPr lang="fr-FR" dirty="0"/>
                  <a:t> the </a:t>
                </a:r>
                <a:r>
                  <a:rPr lang="fr-FR" i="1" dirty="0" err="1"/>
                  <a:t>adjacency</a:t>
                </a:r>
                <a:r>
                  <a:rPr lang="fr-FR" i="1" dirty="0"/>
                  <a:t> matrix of an 8-cell </a:t>
                </a:r>
                <a:r>
                  <a:rPr lang="fr-FR" i="1" dirty="0" err="1"/>
                  <a:t>neighborhood</a:t>
                </a:r>
                <a:r>
                  <a:rPr lang="fr-FR" i="1" dirty="0"/>
                  <a:t>:</a:t>
                </a:r>
              </a:p>
              <a:p>
                <a:pPr lvl="1"/>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𝑘</m:t>
                        </m:r>
                      </m:e>
                      <m:sub>
                        <m:r>
                          <a:rPr lang="fr-FR" i="1">
                            <a:latin typeface="Cambria Math" panose="02040503050406030204" pitchFamily="18" charset="0"/>
                          </a:rPr>
                          <m:t>𝑖𝑗</m:t>
                        </m:r>
                      </m:sub>
                    </m:sSub>
                    <m:r>
                      <a:rPr lang="fr-FR" i="1">
                        <a:latin typeface="Cambria Math" panose="02040503050406030204" pitchFamily="18" charset="0"/>
                      </a:rPr>
                      <m:t>=1</m:t>
                    </m:r>
                  </m:oMath>
                </a14:m>
                <a:r>
                  <a:rPr lang="fr-FR" dirty="0"/>
                  <a:t> if </a:t>
                </a:r>
                <a:r>
                  <a:rPr lang="fr-FR" dirty="0" err="1"/>
                  <a:t>nodes</a:t>
                </a:r>
                <a:r>
                  <a:rPr lang="fr-FR" dirty="0"/>
                  <a:t> </a:t>
                </a:r>
                <a:r>
                  <a:rPr lang="fr-FR" i="1" dirty="0"/>
                  <a:t>i </a:t>
                </a:r>
                <a:r>
                  <a:rPr lang="fr-FR" dirty="0"/>
                  <a:t>and </a:t>
                </a:r>
                <a:r>
                  <a:rPr lang="fr-FR" i="1" dirty="0"/>
                  <a:t>j</a:t>
                </a:r>
                <a:r>
                  <a:rPr lang="fr-FR" dirty="0"/>
                  <a:t> are </a:t>
                </a:r>
                <a:r>
                  <a:rPr lang="fr-FR" dirty="0" err="1"/>
                  <a:t>within</a:t>
                </a:r>
                <a:r>
                  <a:rPr lang="fr-FR" dirty="0"/>
                  <a:t> an 8-cell </a:t>
                </a:r>
                <a:r>
                  <a:rPr lang="fr-FR" dirty="0" err="1"/>
                  <a:t>neighborhood</a:t>
                </a:r>
                <a:r>
                  <a:rPr lang="fr-FR" dirty="0"/>
                  <a:t> of </a:t>
                </a:r>
                <a:r>
                  <a:rPr lang="fr-FR" dirty="0" err="1"/>
                  <a:t>each</a:t>
                </a:r>
                <a:r>
                  <a:rPr lang="fr-FR" dirty="0"/>
                  <a:t> other</a:t>
                </a:r>
              </a:p>
              <a:p>
                <a:pPr lvl="1"/>
                <a:r>
                  <a:rPr lang="fr-FR" dirty="0"/>
                  <a:t>0 otherwise</a:t>
                </a:r>
              </a:p>
              <a:p>
                <a:pPr marL="0" indent="0">
                  <a:buNone/>
                </a:pPr>
                <a:endParaRPr lang="fr-FR" dirty="0"/>
              </a:p>
              <a:p>
                <a:pPr marL="0" indent="0">
                  <a:buNone/>
                </a:pPr>
                <a:endParaRPr lang="fr-FR" dirty="0"/>
              </a:p>
            </p:txBody>
          </p:sp>
        </mc:Choice>
        <mc:Fallback>
          <p:sp>
            <p:nvSpPr>
              <p:cNvPr id="3" name="Espace réservé du contenu 2">
                <a:extLst>
                  <a:ext uri="{FF2B5EF4-FFF2-40B4-BE49-F238E27FC236}">
                    <a16:creationId xmlns:a16="http://schemas.microsoft.com/office/drawing/2014/main" id="{59FC6A4D-9F24-39FC-8596-635F964C37BC}"/>
                  </a:ext>
                </a:extLst>
              </p:cNvPr>
              <p:cNvSpPr>
                <a:spLocks noGrp="1" noRot="1" noChangeAspect="1" noMove="1" noResize="1" noEditPoints="1" noAdjustHandles="1" noChangeArrowheads="1" noChangeShapeType="1" noTextEdit="1"/>
              </p:cNvSpPr>
              <p:nvPr>
                <p:ph idx="1"/>
              </p:nvPr>
            </p:nvSpPr>
            <p:spPr>
              <a:xfrm>
                <a:off x="731838" y="957944"/>
                <a:ext cx="10621962" cy="5219019"/>
              </a:xfrm>
              <a:blipFill>
                <a:blip r:embed="rId2"/>
                <a:stretch>
                  <a:fillRect l="-1033" t="-1986" b="-2103"/>
                </a:stretch>
              </a:blipFill>
            </p:spPr>
            <p:txBody>
              <a:bodyPr/>
              <a:lstStyle/>
              <a:p>
                <a:r>
                  <a:rPr lang="fr-FR">
                    <a:noFill/>
                  </a:rPr>
                  <a:t> </a:t>
                </a:r>
              </a:p>
            </p:txBody>
          </p:sp>
        </mc:Fallback>
      </mc:AlternateContent>
      <p:sp>
        <p:nvSpPr>
          <p:cNvPr id="4" name="Espace réservé de la date 3">
            <a:extLst>
              <a:ext uri="{FF2B5EF4-FFF2-40B4-BE49-F238E27FC236}">
                <a16:creationId xmlns:a16="http://schemas.microsoft.com/office/drawing/2014/main" id="{80063C62-8E4A-537E-6D08-90DCA07EF3AD}"/>
              </a:ext>
            </a:extLst>
          </p:cNvPr>
          <p:cNvSpPr>
            <a:spLocks noGrp="1"/>
          </p:cNvSpPr>
          <p:nvPr>
            <p:ph type="dt" sz="half" idx="10"/>
          </p:nvPr>
        </p:nvSpPr>
        <p:spPr/>
        <p:txBody>
          <a:bodyPr/>
          <a:lstStyle/>
          <a:p>
            <a:r>
              <a:rPr lang="fr-FR"/>
              <a:t>Simon Jean – PhD Defense</a:t>
            </a:r>
            <a:endParaRPr lang="fr-FR" dirty="0"/>
          </a:p>
        </p:txBody>
      </p:sp>
    </p:spTree>
    <p:extLst>
      <p:ext uri="{BB962C8B-B14F-4D97-AF65-F5344CB8AC3E}">
        <p14:creationId xmlns:p14="http://schemas.microsoft.com/office/powerpoint/2010/main" val="3459563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31BCF-7280-9C30-2CB6-4658478284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4ECC7D2-BBF0-F3D2-EFFB-1785C3D8203C}"/>
              </a:ext>
            </a:extLst>
          </p:cNvPr>
          <p:cNvSpPr>
            <a:spLocks noGrp="1"/>
          </p:cNvSpPr>
          <p:nvPr>
            <p:ph type="title"/>
          </p:nvPr>
        </p:nvSpPr>
        <p:spPr>
          <a:xfrm>
            <a:off x="838200" y="365126"/>
            <a:ext cx="10515600" cy="592818"/>
          </a:xfrm>
        </p:spPr>
        <p:txBody>
          <a:bodyPr>
            <a:normAutofit fontScale="90000"/>
          </a:bodyPr>
          <a:lstStyle/>
          <a:p>
            <a:r>
              <a:rPr lang="fr-FR" dirty="0" err="1"/>
              <a:t>Definition</a:t>
            </a:r>
            <a:endParaRPr lang="fr-FR" dirty="0"/>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643A9CFA-4630-B787-CFCE-5476550A594E}"/>
                  </a:ext>
                </a:extLst>
              </p:cNvPr>
              <p:cNvSpPr>
                <a:spLocks noGrp="1"/>
              </p:cNvSpPr>
              <p:nvPr>
                <p:ph idx="1"/>
              </p:nvPr>
            </p:nvSpPr>
            <p:spPr>
              <a:xfrm>
                <a:off x="731838" y="957944"/>
                <a:ext cx="10621962" cy="5219019"/>
              </a:xfrm>
            </p:spPr>
            <p:txBody>
              <a:bodyPr>
                <a:normAutofit/>
              </a:bodyPr>
              <a:lstStyle/>
              <a:p>
                <a:pPr marL="0" indent="0">
                  <a:buNone/>
                </a:pPr>
                <a:r>
                  <a:rPr lang="fr-FR" dirty="0"/>
                  <a:t>- </a:t>
                </a:r>
                <a:r>
                  <a:rPr lang="fr-FR" sz="2400" dirty="0"/>
                  <a:t>Global </a:t>
                </a:r>
                <a:r>
                  <a:rPr lang="fr-FR" sz="2400" dirty="0" err="1"/>
                  <a:t>connectivity</a:t>
                </a:r>
                <a:r>
                  <a:rPr lang="fr-FR" sz="2400" dirty="0"/>
                  <a:t> </a:t>
                </a:r>
                <a:r>
                  <a:rPr lang="fr-FR" sz="2400" dirty="0" err="1"/>
                  <a:t>metric</a:t>
                </a:r>
                <a:r>
                  <a:rPr lang="fr-FR" sz="2400" dirty="0"/>
                  <a:t> </a:t>
                </a:r>
                <a:r>
                  <a:rPr lang="fr-FR" sz="2400" dirty="0" err="1"/>
                  <a:t>is</a:t>
                </a:r>
                <a:r>
                  <a:rPr lang="fr-FR" sz="2400" dirty="0"/>
                  <a:t> </a:t>
                </a:r>
                <a:endParaRPr lang="fr-FR" sz="2200" dirty="0"/>
              </a:p>
              <a:p>
                <a:pPr lvl="1">
                  <a:buFontTx/>
                  <a:buChar char="-"/>
                </a:pPr>
                <a:r>
                  <a:rPr lang="fr-FR" sz="2200" dirty="0"/>
                  <a:t>the </a:t>
                </a:r>
                <a:r>
                  <a:rPr lang="fr-FR" sz="2200" dirty="0" err="1"/>
                  <a:t>sum</a:t>
                </a:r>
                <a:r>
                  <a:rPr lang="fr-FR" sz="2200" dirty="0"/>
                  <a:t> of the pair of </a:t>
                </a:r>
                <a:r>
                  <a:rPr lang="fr-FR" sz="2200" dirty="0" err="1"/>
                  <a:t>connected</a:t>
                </a:r>
                <a:r>
                  <a:rPr lang="fr-FR" sz="2200" dirty="0"/>
                  <a:t> </a:t>
                </a:r>
                <a:r>
                  <a:rPr lang="fr-FR" sz="2200" dirty="0" err="1"/>
                  <a:t>cells</a:t>
                </a:r>
                <a:r>
                  <a:rPr lang="fr-FR" sz="2200" dirty="0"/>
                  <a:t> in a graph</a:t>
                </a:r>
              </a:p>
              <a:p>
                <a:pPr lvl="1">
                  <a:buFontTx/>
                  <a:buChar char="-"/>
                </a:pPr>
                <a:r>
                  <a:rPr lang="fr-FR" sz="2200" dirty="0"/>
                  <a:t>The </a:t>
                </a:r>
                <a:r>
                  <a:rPr lang="fr-FR" sz="2200" dirty="0" err="1"/>
                  <a:t>quadratic</a:t>
                </a:r>
                <a:r>
                  <a:rPr lang="fr-FR" sz="2200" dirty="0"/>
                  <a:t> </a:t>
                </a:r>
                <a:r>
                  <a:rPr lang="fr-FR" sz="2200" dirty="0" err="1"/>
                  <a:t>form</a:t>
                </a:r>
                <a:r>
                  <a:rPr lang="fr-FR" sz="2200" dirty="0"/>
                  <a:t> : </a:t>
                </a:r>
                <a14:m>
                  <m:oMath xmlns:m="http://schemas.openxmlformats.org/officeDocument/2006/math">
                    <m:r>
                      <m:rPr>
                        <m:sty m:val="p"/>
                      </m:rPr>
                      <a:rPr lang="fr-FR" sz="2200" b="0" i="0" smtClean="0">
                        <a:latin typeface="Cambria Math" panose="02040503050406030204" pitchFamily="18" charset="0"/>
                      </a:rPr>
                      <m:t>H</m:t>
                    </m:r>
                    <m:r>
                      <a:rPr lang="fr-FR" sz="2200" b="0" i="0" smtClean="0">
                        <a:latin typeface="Cambria Math" panose="02040503050406030204" pitchFamily="18" charset="0"/>
                      </a:rPr>
                      <m:t>=</m:t>
                    </m:r>
                    <m:r>
                      <a:rPr lang="fr-FR" sz="2200" b="0" i="1" smtClean="0">
                        <a:latin typeface="Cambria Math" panose="02040503050406030204" pitchFamily="18" charset="0"/>
                      </a:rPr>
                      <m:t>𝑌𝐾𝑌</m:t>
                    </m:r>
                    <m:r>
                      <a:rPr lang="fr-FR" sz="2200" b="0" i="1" smtClean="0">
                        <a:latin typeface="Cambria Math" panose="02040503050406030204" pitchFamily="18" charset="0"/>
                      </a:rPr>
                      <m:t>′</m:t>
                    </m:r>
                  </m:oMath>
                </a14:m>
                <a:endParaRPr lang="fr-FR" sz="2200" dirty="0"/>
              </a:p>
              <a:p>
                <a:pPr lvl="1">
                  <a:buFontTx/>
                  <a:buChar char="-"/>
                </a:pPr>
                <a14:m>
                  <m:oMath xmlns:m="http://schemas.openxmlformats.org/officeDocument/2006/math">
                    <m:r>
                      <a:rPr lang="fr-FR" sz="2200" b="0" i="1" smtClean="0">
                        <a:latin typeface="Cambria Math" panose="02040503050406030204" pitchFamily="18" charset="0"/>
                      </a:rPr>
                      <m:t>𝐻</m:t>
                    </m:r>
                    <m:r>
                      <a:rPr lang="fr-FR" sz="2200" b="0" i="1" smtClean="0">
                        <a:latin typeface="Cambria Math" panose="02040503050406030204" pitchFamily="18" charset="0"/>
                      </a:rPr>
                      <m:t>=</m:t>
                    </m:r>
                    <m:r>
                      <a:rPr lang="fr-FR" sz="2200" b="0" i="1" smtClean="0">
                        <a:latin typeface="Cambria Math" panose="02040503050406030204" pitchFamily="18" charset="0"/>
                      </a:rPr>
                      <m:t>𝑐𝑎𝑟𝑑</m:t>
                    </m:r>
                    <m:d>
                      <m:dPr>
                        <m:ctrlPr>
                          <a:rPr lang="fr-FR" sz="2200" b="0" i="1" smtClean="0">
                            <a:latin typeface="Cambria Math" panose="02040503050406030204" pitchFamily="18" charset="0"/>
                          </a:rPr>
                        </m:ctrlPr>
                      </m:dPr>
                      <m:e>
                        <m:sSub>
                          <m:sSubPr>
                            <m:ctrlPr>
                              <a:rPr lang="fr-FR" sz="2200" b="0" i="1" smtClean="0">
                                <a:latin typeface="Cambria Math" panose="02040503050406030204" pitchFamily="18" charset="0"/>
                              </a:rPr>
                            </m:ctrlPr>
                          </m:sSubPr>
                          <m:e>
                            <m:r>
                              <a:rPr lang="fr-FR" sz="2200" b="0" i="1" smtClean="0">
                                <a:latin typeface="Cambria Math" panose="02040503050406030204" pitchFamily="18" charset="0"/>
                              </a:rPr>
                              <m:t>𝑉</m:t>
                            </m:r>
                          </m:e>
                          <m:sub>
                            <m:r>
                              <a:rPr lang="fr-FR" sz="2200" b="0" i="1" smtClean="0">
                                <a:latin typeface="Cambria Math" panose="02040503050406030204" pitchFamily="18" charset="0"/>
                              </a:rPr>
                              <m:t>𝑖𝑡</m:t>
                            </m:r>
                          </m:sub>
                        </m:sSub>
                      </m:e>
                    </m:d>
                    <m:r>
                      <a:rPr lang="fr-FR" sz="2200" b="0" i="1" smtClean="0">
                        <a:latin typeface="Cambria Math" panose="02040503050406030204" pitchFamily="18" charset="0"/>
                      </a:rPr>
                      <m:t>+2</m:t>
                    </m:r>
                    <m:r>
                      <a:rPr lang="fr-FR" sz="2200" b="0" i="1" smtClean="0">
                        <a:latin typeface="Cambria Math" panose="02040503050406030204" pitchFamily="18" charset="0"/>
                      </a:rPr>
                      <m:t>𝑐𝑎𝑟𝑑</m:t>
                    </m:r>
                    <m:r>
                      <a:rPr lang="fr-FR" sz="2200" b="0" i="1" smtClean="0">
                        <a:latin typeface="Cambria Math" panose="02040503050406030204" pitchFamily="18" charset="0"/>
                      </a:rPr>
                      <m:t>(</m:t>
                    </m:r>
                    <m:sSub>
                      <m:sSubPr>
                        <m:ctrlPr>
                          <a:rPr lang="fr-FR" sz="2200" b="0" i="1" smtClean="0">
                            <a:latin typeface="Cambria Math" panose="02040503050406030204" pitchFamily="18" charset="0"/>
                          </a:rPr>
                        </m:ctrlPr>
                      </m:sSubPr>
                      <m:e>
                        <m:r>
                          <a:rPr lang="fr-FR" sz="2200" b="0" i="1" smtClean="0">
                            <a:latin typeface="Cambria Math" panose="02040503050406030204" pitchFamily="18" charset="0"/>
                          </a:rPr>
                          <m:t>𝐸</m:t>
                        </m:r>
                      </m:e>
                      <m:sub>
                        <m:r>
                          <a:rPr lang="fr-FR" sz="2200" b="0" i="1" smtClean="0">
                            <a:latin typeface="Cambria Math" panose="02040503050406030204" pitchFamily="18" charset="0"/>
                          </a:rPr>
                          <m:t>𝑖𝑡</m:t>
                        </m:r>
                      </m:sub>
                    </m:sSub>
                    <m:r>
                      <a:rPr lang="fr-FR" sz="2200" b="0" i="1" smtClean="0">
                        <a:latin typeface="Cambria Math" panose="02040503050406030204" pitchFamily="18" charset="0"/>
                      </a:rPr>
                      <m:t>)</m:t>
                    </m:r>
                  </m:oMath>
                </a14:m>
                <a:endParaRPr lang="fr-FR" sz="2200" dirty="0"/>
              </a:p>
              <a:p>
                <a:pPr marL="457200" lvl="1" indent="0">
                  <a:buNone/>
                </a:pPr>
                <a:endParaRPr lang="fr-FR" sz="2200" dirty="0"/>
              </a:p>
              <a:p>
                <a:pPr marL="457200" lvl="1" indent="0">
                  <a:buNone/>
                </a:pPr>
                <a:endParaRPr lang="fr-FR" sz="2200" dirty="0"/>
              </a:p>
              <a:p>
                <a:pPr>
                  <a:buFontTx/>
                  <a:buChar char="-"/>
                </a:pPr>
                <a:r>
                  <a:rPr lang="fr-FR" sz="2400" dirty="0" err="1"/>
                  <a:t>Based</a:t>
                </a:r>
                <a:r>
                  <a:rPr lang="fr-FR" sz="2400" dirty="0"/>
                  <a:t> on </a:t>
                </a:r>
                <a:r>
                  <a:rPr lang="fr-FR" sz="2400" dirty="0" err="1"/>
                  <a:t>nodes</a:t>
                </a:r>
                <a:r>
                  <a:rPr lang="fr-FR" sz="2400" dirty="0"/>
                  <a:t> :</a:t>
                </a:r>
              </a:p>
              <a:p>
                <a:pPr lvl="1">
                  <a:buFontTx/>
                  <a:buChar char="-"/>
                </a:pPr>
                <a:r>
                  <a:rPr lang="fr-FR" sz="2000" dirty="0"/>
                  <a:t>Spatial unit of </a:t>
                </a:r>
                <a:r>
                  <a:rPr lang="fr-FR" sz="2000" dirty="0" err="1"/>
                  <a:t>measure</a:t>
                </a:r>
                <a:r>
                  <a:rPr lang="fr-FR" sz="2000" dirty="0"/>
                  <a:t> for two </a:t>
                </a:r>
                <a:r>
                  <a:rPr lang="fr-FR" sz="2000" dirty="0" err="1"/>
                  <a:t>different</a:t>
                </a:r>
                <a:r>
                  <a:rPr lang="fr-FR" sz="2000" dirty="0"/>
                  <a:t> </a:t>
                </a:r>
                <a:r>
                  <a:rPr lang="fr-FR" sz="2000" dirty="0" err="1"/>
                  <a:t>ecological</a:t>
                </a:r>
                <a:r>
                  <a:rPr lang="fr-FR" sz="2000" dirty="0"/>
                  <a:t> </a:t>
                </a:r>
                <a:r>
                  <a:rPr lang="fr-FR" sz="2000" dirty="0" err="1"/>
                  <a:t>phenomena</a:t>
                </a:r>
                <a:r>
                  <a:rPr lang="fr-FR" sz="2000" dirty="0"/>
                  <a:t> : </a:t>
                </a:r>
                <a:r>
                  <a:rPr lang="fr-FR" sz="2000" dirty="0" err="1"/>
                  <a:t>fire</a:t>
                </a:r>
                <a:r>
                  <a:rPr lang="fr-FR" sz="2000" dirty="0"/>
                  <a:t> and habitat</a:t>
                </a:r>
              </a:p>
              <a:p>
                <a:pPr>
                  <a:buFontTx/>
                  <a:buChar char="-"/>
                </a:pPr>
                <a:r>
                  <a:rPr lang="fr-FR" sz="2400" dirty="0"/>
                  <a:t>and </a:t>
                </a:r>
                <a:r>
                  <a:rPr lang="fr-FR" sz="2400" dirty="0" err="1"/>
                  <a:t>edges</a:t>
                </a:r>
                <a:r>
                  <a:rPr lang="fr-FR" sz="2400" b="1" dirty="0">
                    <a:latin typeface="Roboto Condensed" panose="02000000000000000000" pitchFamily="2" charset="0"/>
                    <a:ea typeface="Roboto Condensed" panose="02000000000000000000" pitchFamily="2" charset="0"/>
                    <a:cs typeface="Roboto Condensed" panose="02000000000000000000" pitchFamily="2" charset="0"/>
                  </a:rPr>
                  <a:t> but</a:t>
                </a:r>
                <a:r>
                  <a:rPr lang="fr-FR" sz="2400" dirty="0"/>
                  <a:t> </a:t>
                </a:r>
                <a:r>
                  <a:rPr lang="fr-FR" sz="2400" dirty="0" err="1"/>
                  <a:t>edges</a:t>
                </a:r>
                <a:r>
                  <a:rPr lang="fr-FR" sz="2400" dirty="0"/>
                  <a:t> </a:t>
                </a:r>
                <a:r>
                  <a:rPr lang="fr-FR" sz="2400" dirty="0" err="1"/>
                  <a:t>cannot</a:t>
                </a:r>
                <a:r>
                  <a:rPr lang="fr-FR" sz="2400" dirty="0"/>
                  <a:t> </a:t>
                </a:r>
                <a:r>
                  <a:rPr lang="fr-FR" sz="2400" dirty="0" err="1"/>
                  <a:t>be</a:t>
                </a:r>
                <a:r>
                  <a:rPr lang="fr-FR" sz="2400" dirty="0"/>
                  <a:t> </a:t>
                </a:r>
                <a:r>
                  <a:rPr lang="fr-FR" sz="2400" dirty="0" err="1"/>
                  <a:t>removed</a:t>
                </a:r>
                <a:r>
                  <a:rPr lang="fr-FR" sz="2400" dirty="0"/>
                  <a:t> </a:t>
                </a:r>
                <a:r>
                  <a:rPr lang="fr-FR" sz="2400" dirty="0" err="1"/>
                  <a:t>alone</a:t>
                </a:r>
                <a:endParaRPr lang="fr-FR" sz="2400" dirty="0"/>
              </a:p>
              <a:p>
                <a:pPr lvl="1">
                  <a:buFontTx/>
                  <a:buChar char="-"/>
                </a:pPr>
                <a:r>
                  <a:rPr lang="fr-FR" sz="2000" dirty="0" err="1"/>
                  <a:t>Consider</a:t>
                </a:r>
                <a:r>
                  <a:rPr lang="fr-FR" sz="2000" dirty="0"/>
                  <a:t> </a:t>
                </a:r>
                <a:r>
                  <a:rPr lang="fr-FR" sz="2000" dirty="0" err="1"/>
                  <a:t>landscape</a:t>
                </a:r>
                <a:r>
                  <a:rPr lang="fr-FR" sz="2000" dirty="0"/>
                  <a:t> as a continuum</a:t>
                </a:r>
                <a:endParaRPr lang="fr-FR" sz="1800" dirty="0"/>
              </a:p>
              <a:p>
                <a:pPr>
                  <a:buFontTx/>
                  <a:buChar char="-"/>
                </a:pPr>
                <a:r>
                  <a:rPr lang="fr-FR" sz="2400" dirty="0"/>
                  <a:t>Used in the </a:t>
                </a:r>
                <a:r>
                  <a:rPr lang="fr-FR" sz="2400" dirty="0" err="1"/>
                  <a:t>literature</a:t>
                </a:r>
                <a:r>
                  <a:rPr lang="fr-FR" sz="2400" dirty="0"/>
                  <a:t> around </a:t>
                </a:r>
                <a:r>
                  <a:rPr lang="fr-FR" sz="2400" dirty="0" err="1"/>
                  <a:t>this</a:t>
                </a:r>
                <a:r>
                  <a:rPr lang="fr-FR" sz="2400" dirty="0"/>
                  <a:t> </a:t>
                </a:r>
                <a:r>
                  <a:rPr lang="fr-FR" sz="2400" dirty="0" err="1"/>
                  <a:t>subject</a:t>
                </a:r>
                <a:r>
                  <a:rPr lang="fr-FR" sz="2400" dirty="0"/>
                  <a:t> : </a:t>
                </a:r>
                <a:r>
                  <a:rPr lang="fr-FR" sz="2400" dirty="0">
                    <a:solidFill>
                      <a:schemeClr val="bg1">
                        <a:lumMod val="50000"/>
                      </a:schemeClr>
                    </a:solidFill>
                  </a:rPr>
                  <a:t>Minas et al, 2014, </a:t>
                </a:r>
                <a:r>
                  <a:rPr lang="fr-FR" sz="2400" dirty="0" err="1">
                    <a:solidFill>
                      <a:schemeClr val="bg1">
                        <a:lumMod val="50000"/>
                      </a:schemeClr>
                    </a:solidFill>
                  </a:rPr>
                  <a:t>Rachmawati</a:t>
                </a:r>
                <a:r>
                  <a:rPr lang="fr-FR" sz="2400" dirty="0">
                    <a:solidFill>
                      <a:schemeClr val="bg1">
                        <a:lumMod val="50000"/>
                      </a:schemeClr>
                    </a:solidFill>
                  </a:rPr>
                  <a:t> et al, 2018</a:t>
                </a:r>
              </a:p>
              <a:p>
                <a:pPr>
                  <a:buFontTx/>
                  <a:buChar char="-"/>
                </a:pPr>
                <a:endParaRPr lang="fr-FR" sz="2200" dirty="0"/>
              </a:p>
            </p:txBody>
          </p:sp>
        </mc:Choice>
        <mc:Fallback>
          <p:sp>
            <p:nvSpPr>
              <p:cNvPr id="3" name="Espace réservé du contenu 2">
                <a:extLst>
                  <a:ext uri="{FF2B5EF4-FFF2-40B4-BE49-F238E27FC236}">
                    <a16:creationId xmlns:a16="http://schemas.microsoft.com/office/drawing/2014/main" id="{643A9CFA-4630-B787-CFCE-5476550A594E}"/>
                  </a:ext>
                </a:extLst>
              </p:cNvPr>
              <p:cNvSpPr>
                <a:spLocks noGrp="1" noRot="1" noChangeAspect="1" noMove="1" noResize="1" noEditPoints="1" noAdjustHandles="1" noChangeArrowheads="1" noChangeShapeType="1" noTextEdit="1"/>
              </p:cNvSpPr>
              <p:nvPr>
                <p:ph idx="1"/>
              </p:nvPr>
            </p:nvSpPr>
            <p:spPr>
              <a:xfrm>
                <a:off x="731838" y="957944"/>
                <a:ext cx="10621962" cy="5219019"/>
              </a:xfrm>
              <a:blipFill>
                <a:blip r:embed="rId2"/>
                <a:stretch>
                  <a:fillRect l="-1147" t="-1986"/>
                </a:stretch>
              </a:blipFill>
            </p:spPr>
            <p:txBody>
              <a:bodyPr/>
              <a:lstStyle/>
              <a:p>
                <a:r>
                  <a:rPr lang="fr-FR">
                    <a:noFill/>
                  </a:rPr>
                  <a:t> </a:t>
                </a:r>
              </a:p>
            </p:txBody>
          </p:sp>
        </mc:Fallback>
      </mc:AlternateContent>
      <p:sp>
        <p:nvSpPr>
          <p:cNvPr id="4" name="Espace réservé de la date 3">
            <a:extLst>
              <a:ext uri="{FF2B5EF4-FFF2-40B4-BE49-F238E27FC236}">
                <a16:creationId xmlns:a16="http://schemas.microsoft.com/office/drawing/2014/main" id="{D834E940-029A-911B-0579-9C4D4BA8EA04}"/>
              </a:ext>
            </a:extLst>
          </p:cNvPr>
          <p:cNvSpPr>
            <a:spLocks noGrp="1"/>
          </p:cNvSpPr>
          <p:nvPr>
            <p:ph type="dt" sz="half" idx="10"/>
          </p:nvPr>
        </p:nvSpPr>
        <p:spPr/>
        <p:txBody>
          <a:bodyPr/>
          <a:lstStyle/>
          <a:p>
            <a:r>
              <a:rPr lang="fr-FR"/>
              <a:t>Simon Jean – PhD Defense</a:t>
            </a:r>
            <a:endParaRPr lang="fr-FR" dirty="0"/>
          </a:p>
        </p:txBody>
      </p:sp>
    </p:spTree>
    <p:extLst>
      <p:ext uri="{BB962C8B-B14F-4D97-AF65-F5344CB8AC3E}">
        <p14:creationId xmlns:p14="http://schemas.microsoft.com/office/powerpoint/2010/main" val="4070644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E63A6-4101-5725-C5C2-02424638C7D4}"/>
            </a:ext>
          </a:extLst>
        </p:cNvPr>
        <p:cNvGrpSpPr/>
        <p:nvPr/>
      </p:nvGrpSpPr>
      <p:grpSpPr>
        <a:xfrm>
          <a:off x="0" y="0"/>
          <a:ext cx="0" cy="0"/>
          <a:chOff x="0" y="0"/>
          <a:chExt cx="0" cy="0"/>
        </a:xfrm>
      </p:grpSpPr>
      <p:cxnSp>
        <p:nvCxnSpPr>
          <p:cNvPr id="114" name="Connecteur droit 113">
            <a:extLst>
              <a:ext uri="{FF2B5EF4-FFF2-40B4-BE49-F238E27FC236}">
                <a16:creationId xmlns:a16="http://schemas.microsoft.com/office/drawing/2014/main" id="{B1F9475E-CABD-3C19-B903-F8D7E33AD38A}"/>
              </a:ext>
            </a:extLst>
          </p:cNvPr>
          <p:cNvCxnSpPr>
            <a:cxnSpLocks/>
            <a:endCxn id="102" idx="3"/>
          </p:cNvCxnSpPr>
          <p:nvPr/>
        </p:nvCxnSpPr>
        <p:spPr>
          <a:xfrm flipH="1">
            <a:off x="10034881" y="5924888"/>
            <a:ext cx="611164" cy="205446"/>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32" name="Connecteur droit 131">
            <a:extLst>
              <a:ext uri="{FF2B5EF4-FFF2-40B4-BE49-F238E27FC236}">
                <a16:creationId xmlns:a16="http://schemas.microsoft.com/office/drawing/2014/main" id="{265E76D8-F27D-5F35-1BAA-80EF1A808BFC}"/>
              </a:ext>
            </a:extLst>
          </p:cNvPr>
          <p:cNvCxnSpPr>
            <a:cxnSpLocks/>
            <a:stCxn id="121" idx="5"/>
            <a:endCxn id="125" idx="6"/>
          </p:cNvCxnSpPr>
          <p:nvPr/>
        </p:nvCxnSpPr>
        <p:spPr>
          <a:xfrm flipH="1" flipV="1">
            <a:off x="9474827" y="4469611"/>
            <a:ext cx="686226" cy="360753"/>
          </a:xfrm>
          <a:prstGeom prst="line">
            <a:avLst/>
          </a:prstGeom>
          <a:ln w="28575">
            <a:solidFill>
              <a:srgbClr val="D9D9D9"/>
            </a:solidFill>
            <a:round/>
          </a:ln>
        </p:spPr>
        <p:style>
          <a:lnRef idx="2">
            <a:schemeClr val="accent1"/>
          </a:lnRef>
          <a:fillRef idx="0">
            <a:schemeClr val="accent1"/>
          </a:fillRef>
          <a:effectRef idx="1">
            <a:schemeClr val="accent1"/>
          </a:effectRef>
          <a:fontRef idx="minor">
            <a:schemeClr val="tx1"/>
          </a:fontRef>
        </p:style>
      </p:cxnSp>
      <p:cxnSp>
        <p:nvCxnSpPr>
          <p:cNvPr id="133" name="Connecteur droit 132">
            <a:extLst>
              <a:ext uri="{FF2B5EF4-FFF2-40B4-BE49-F238E27FC236}">
                <a16:creationId xmlns:a16="http://schemas.microsoft.com/office/drawing/2014/main" id="{CCF80F8F-7FBB-30CF-15D4-42C8A853A63E}"/>
              </a:ext>
            </a:extLst>
          </p:cNvPr>
          <p:cNvCxnSpPr>
            <a:cxnSpLocks/>
            <a:endCxn id="121" idx="3"/>
          </p:cNvCxnSpPr>
          <p:nvPr/>
        </p:nvCxnSpPr>
        <p:spPr>
          <a:xfrm flipH="1">
            <a:off x="9966059" y="4624918"/>
            <a:ext cx="611164" cy="205446"/>
          </a:xfrm>
          <a:prstGeom prst="line">
            <a:avLst/>
          </a:prstGeom>
          <a:ln w="28575">
            <a:solidFill>
              <a:srgbClr val="D9D9D9"/>
            </a:solidFill>
            <a:round/>
          </a:ln>
        </p:spPr>
        <p:style>
          <a:lnRef idx="2">
            <a:schemeClr val="accent1"/>
          </a:lnRef>
          <a:fillRef idx="0">
            <a:schemeClr val="accent1"/>
          </a:fillRef>
          <a:effectRef idx="1">
            <a:schemeClr val="accent1"/>
          </a:effectRef>
          <a:fontRef idx="minor">
            <a:schemeClr val="tx1"/>
          </a:fontRef>
        </p:style>
      </p:cxnSp>
      <p:cxnSp>
        <p:nvCxnSpPr>
          <p:cNvPr id="96" name="Connecteur droit 95">
            <a:extLst>
              <a:ext uri="{FF2B5EF4-FFF2-40B4-BE49-F238E27FC236}">
                <a16:creationId xmlns:a16="http://schemas.microsoft.com/office/drawing/2014/main" id="{B88B9950-ABEE-3D7B-A135-274EFB76329A}"/>
              </a:ext>
            </a:extLst>
          </p:cNvPr>
          <p:cNvCxnSpPr>
            <a:cxnSpLocks/>
            <a:stCxn id="86" idx="7"/>
            <a:endCxn id="88" idx="3"/>
          </p:cNvCxnSpPr>
          <p:nvPr/>
        </p:nvCxnSpPr>
        <p:spPr>
          <a:xfrm flipH="1">
            <a:off x="10180300" y="2575103"/>
            <a:ext cx="612152" cy="487644"/>
          </a:xfrm>
          <a:prstGeom prst="line">
            <a:avLst/>
          </a:prstGeom>
          <a:ln w="28575">
            <a:solidFill>
              <a:schemeClr val="accent1">
                <a:lumMod val="20000"/>
                <a:lumOff val="80000"/>
              </a:schemeClr>
            </a:solidFill>
            <a:round/>
          </a:ln>
        </p:spPr>
        <p:style>
          <a:lnRef idx="2">
            <a:schemeClr val="accent1"/>
          </a:lnRef>
          <a:fillRef idx="0">
            <a:schemeClr val="accent1"/>
          </a:fillRef>
          <a:effectRef idx="1">
            <a:schemeClr val="accent1"/>
          </a:effectRef>
          <a:fontRef idx="minor">
            <a:schemeClr val="tx1"/>
          </a:fontRef>
        </p:style>
      </p:cxnSp>
      <p:cxnSp>
        <p:nvCxnSpPr>
          <p:cNvPr id="100" name="Connecteur droit 99">
            <a:extLst>
              <a:ext uri="{FF2B5EF4-FFF2-40B4-BE49-F238E27FC236}">
                <a16:creationId xmlns:a16="http://schemas.microsoft.com/office/drawing/2014/main" id="{718947C8-2C18-ED69-BDCF-37F63A7F19B7}"/>
              </a:ext>
            </a:extLst>
          </p:cNvPr>
          <p:cNvCxnSpPr>
            <a:cxnSpLocks/>
            <a:stCxn id="85" idx="4"/>
          </p:cNvCxnSpPr>
          <p:nvPr/>
        </p:nvCxnSpPr>
        <p:spPr>
          <a:xfrm flipH="1" flipV="1">
            <a:off x="10694711" y="2774808"/>
            <a:ext cx="244" cy="672765"/>
          </a:xfrm>
          <a:prstGeom prst="line">
            <a:avLst/>
          </a:prstGeom>
          <a:ln w="28575">
            <a:solidFill>
              <a:schemeClr val="tx2">
                <a:lumMod val="10000"/>
                <a:lumOff val="90000"/>
              </a:schemeClr>
            </a:solidFill>
            <a:round/>
          </a:ln>
        </p:spPr>
        <p:style>
          <a:lnRef idx="2">
            <a:schemeClr val="accent1"/>
          </a:lnRef>
          <a:fillRef idx="0">
            <a:schemeClr val="accent1"/>
          </a:fillRef>
          <a:effectRef idx="1">
            <a:schemeClr val="accent1"/>
          </a:effectRef>
          <a:fontRef idx="minor">
            <a:schemeClr val="tx1"/>
          </a:fontRef>
        </p:style>
      </p:cxnSp>
      <p:sp>
        <p:nvSpPr>
          <p:cNvPr id="2" name="Titre 1">
            <a:extLst>
              <a:ext uri="{FF2B5EF4-FFF2-40B4-BE49-F238E27FC236}">
                <a16:creationId xmlns:a16="http://schemas.microsoft.com/office/drawing/2014/main" id="{9CA1F32C-37CC-460C-205B-5C3A1683A187}"/>
              </a:ext>
            </a:extLst>
          </p:cNvPr>
          <p:cNvSpPr>
            <a:spLocks noGrp="1"/>
          </p:cNvSpPr>
          <p:nvPr>
            <p:ph type="title"/>
          </p:nvPr>
        </p:nvSpPr>
        <p:spPr>
          <a:xfrm>
            <a:off x="838200" y="365126"/>
            <a:ext cx="7706066" cy="592818"/>
          </a:xfrm>
        </p:spPr>
        <p:txBody>
          <a:bodyPr>
            <a:normAutofit fontScale="90000"/>
          </a:bodyPr>
          <a:lstStyle/>
          <a:p>
            <a:r>
              <a:rPr lang="fr-FR" dirty="0" err="1"/>
              <a:t>Properties</a:t>
            </a:r>
            <a:endParaRPr lang="fr-FR" dirty="0"/>
          </a:p>
        </p:txBody>
      </p:sp>
      <p:sp>
        <p:nvSpPr>
          <p:cNvPr id="3" name="Espace réservé du contenu 2">
            <a:extLst>
              <a:ext uri="{FF2B5EF4-FFF2-40B4-BE49-F238E27FC236}">
                <a16:creationId xmlns:a16="http://schemas.microsoft.com/office/drawing/2014/main" id="{4793D0E1-DD7C-801C-86F4-40A1E08FCA6E}"/>
              </a:ext>
            </a:extLst>
          </p:cNvPr>
          <p:cNvSpPr>
            <a:spLocks noGrp="1"/>
          </p:cNvSpPr>
          <p:nvPr>
            <p:ph idx="1"/>
          </p:nvPr>
        </p:nvSpPr>
        <p:spPr>
          <a:xfrm>
            <a:off x="659892" y="1050927"/>
            <a:ext cx="4072391" cy="5219019"/>
          </a:xfrm>
        </p:spPr>
        <p:txBody>
          <a:bodyPr>
            <a:normAutofit lnSpcReduction="10000"/>
          </a:bodyPr>
          <a:lstStyle/>
          <a:p>
            <a:pPr algn="just">
              <a:buFontTx/>
              <a:buChar char="-"/>
            </a:pPr>
            <a:r>
              <a:rPr lang="fr-FR" sz="2000" dirty="0"/>
              <a:t>It </a:t>
            </a:r>
            <a:r>
              <a:rPr lang="fr-FR" sz="2000" dirty="0" err="1"/>
              <a:t>features</a:t>
            </a:r>
            <a:r>
              <a:rPr lang="fr-FR" sz="2000" dirty="0"/>
              <a:t> </a:t>
            </a:r>
            <a:r>
              <a:rPr lang="fr-FR" sz="2000" dirty="0" err="1"/>
              <a:t>desirable</a:t>
            </a:r>
            <a:r>
              <a:rPr lang="fr-FR" sz="2000" dirty="0"/>
              <a:t> </a:t>
            </a:r>
            <a:r>
              <a:rPr lang="fr-FR" sz="2000" dirty="0" err="1"/>
              <a:t>properties</a:t>
            </a:r>
            <a:r>
              <a:rPr lang="fr-FR" sz="2000" dirty="0"/>
              <a:t> for </a:t>
            </a:r>
            <a:r>
              <a:rPr lang="fr-FR" sz="2000" dirty="0" err="1"/>
              <a:t>connectivity</a:t>
            </a:r>
            <a:r>
              <a:rPr lang="fr-FR" sz="2000" dirty="0"/>
              <a:t> indices in </a:t>
            </a:r>
            <a:r>
              <a:rPr lang="fr-FR" sz="2000" dirty="0" err="1"/>
              <a:t>landscape</a:t>
            </a:r>
            <a:r>
              <a:rPr lang="fr-FR" sz="2000" dirty="0"/>
              <a:t> </a:t>
            </a:r>
            <a:r>
              <a:rPr lang="fr-FR" sz="2000" dirty="0" err="1"/>
              <a:t>ecology</a:t>
            </a:r>
            <a:r>
              <a:rPr lang="fr-FR" sz="2000" dirty="0"/>
              <a:t> (</a:t>
            </a:r>
            <a:r>
              <a:rPr lang="fr-FR" sz="2000" dirty="0">
                <a:solidFill>
                  <a:schemeClr val="bg1">
                    <a:lumMod val="50000"/>
                  </a:schemeClr>
                </a:solidFill>
              </a:rPr>
              <a:t>Pascual-</a:t>
            </a:r>
            <a:r>
              <a:rPr lang="fr-FR" sz="2000" dirty="0" err="1">
                <a:solidFill>
                  <a:schemeClr val="bg1">
                    <a:lumMod val="50000"/>
                  </a:schemeClr>
                </a:solidFill>
              </a:rPr>
              <a:t>Hortal</a:t>
            </a:r>
            <a:r>
              <a:rPr lang="fr-FR" sz="2000" dirty="0">
                <a:solidFill>
                  <a:schemeClr val="bg1">
                    <a:lumMod val="50000"/>
                  </a:schemeClr>
                </a:solidFill>
              </a:rPr>
              <a:t> and Saura, 2006</a:t>
            </a:r>
            <a:r>
              <a:rPr lang="fr-FR" sz="2000" dirty="0"/>
              <a:t>), </a:t>
            </a:r>
            <a:r>
              <a:rPr lang="fr-FR" sz="2000" dirty="0" err="1"/>
              <a:t>it</a:t>
            </a:r>
            <a:r>
              <a:rPr lang="fr-FR" sz="2000" dirty="0"/>
              <a:t> </a:t>
            </a:r>
            <a:r>
              <a:rPr lang="fr-FR" sz="2000" dirty="0" err="1"/>
              <a:t>diminishes</a:t>
            </a:r>
            <a:r>
              <a:rPr lang="fr-FR" sz="2000" dirty="0"/>
              <a:t> with:	</a:t>
            </a:r>
          </a:p>
          <a:p>
            <a:pPr marL="0" indent="0" algn="just">
              <a:buNone/>
            </a:pPr>
            <a:r>
              <a:rPr lang="fr-FR" sz="2000" dirty="0"/>
              <a:t>	</a:t>
            </a:r>
          </a:p>
          <a:p>
            <a:pPr lvl="1">
              <a:buFontTx/>
              <a:buChar char="-"/>
            </a:pPr>
            <a:r>
              <a:rPr lang="fr-FR" sz="2000" dirty="0" err="1"/>
              <a:t>Loss</a:t>
            </a:r>
            <a:r>
              <a:rPr lang="fr-FR" sz="2000" dirty="0"/>
              <a:t> of un/</a:t>
            </a:r>
            <a:r>
              <a:rPr lang="fr-FR" sz="2000" dirty="0" err="1"/>
              <a:t>connected</a:t>
            </a:r>
            <a:r>
              <a:rPr lang="fr-FR" sz="2000" dirty="0"/>
              <a:t> </a:t>
            </a:r>
            <a:r>
              <a:rPr lang="fr-FR" sz="2000" dirty="0" err="1"/>
              <a:t>nodes</a:t>
            </a:r>
            <a:r>
              <a:rPr lang="fr-FR" sz="2000" dirty="0"/>
              <a:t> : </a:t>
            </a:r>
          </a:p>
          <a:p>
            <a:pPr lvl="2">
              <a:buFontTx/>
              <a:buChar char="-"/>
            </a:pPr>
            <a:r>
              <a:rPr lang="fr-FR" sz="1800" dirty="0"/>
              <a:t>Any </a:t>
            </a:r>
            <a:r>
              <a:rPr lang="fr-FR" sz="1800" dirty="0" err="1"/>
              <a:t>loss</a:t>
            </a:r>
            <a:r>
              <a:rPr lang="fr-FR" sz="1800" dirty="0"/>
              <a:t> of habitat </a:t>
            </a:r>
            <a:r>
              <a:rPr lang="fr-FR" sz="1800" dirty="0" err="1"/>
              <a:t>is</a:t>
            </a:r>
            <a:r>
              <a:rPr lang="fr-FR" sz="1800" dirty="0"/>
              <a:t> a </a:t>
            </a:r>
            <a:r>
              <a:rPr lang="fr-FR" sz="1800" dirty="0" err="1"/>
              <a:t>problem</a:t>
            </a:r>
            <a:endParaRPr lang="fr-FR" sz="1800" dirty="0"/>
          </a:p>
          <a:p>
            <a:pPr lvl="2">
              <a:buFontTx/>
              <a:buChar char="-"/>
            </a:pPr>
            <a:r>
              <a:rPr lang="fr-FR" sz="1800" dirty="0" err="1"/>
              <a:t>Loss</a:t>
            </a:r>
            <a:r>
              <a:rPr lang="fr-FR" sz="1800" dirty="0"/>
              <a:t> of </a:t>
            </a:r>
            <a:r>
              <a:rPr lang="fr-FR" sz="1800" dirty="0" err="1"/>
              <a:t>connected</a:t>
            </a:r>
            <a:r>
              <a:rPr lang="fr-FR" sz="1800" dirty="0"/>
              <a:t> habitat </a:t>
            </a:r>
            <a:r>
              <a:rPr lang="fr-FR" sz="1800" dirty="0" err="1"/>
              <a:t>is</a:t>
            </a:r>
            <a:r>
              <a:rPr lang="fr-FR" sz="1800" dirty="0"/>
              <a:t> </a:t>
            </a:r>
            <a:r>
              <a:rPr lang="fr-FR" sz="1800" dirty="0" err="1"/>
              <a:t>worse</a:t>
            </a:r>
            <a:endParaRPr lang="fr-FR" sz="1800" dirty="0"/>
          </a:p>
          <a:p>
            <a:pPr marL="914400" lvl="2" indent="0">
              <a:buNone/>
            </a:pPr>
            <a:endParaRPr lang="fr-FR" sz="1600" dirty="0"/>
          </a:p>
          <a:p>
            <a:pPr lvl="1">
              <a:buFontTx/>
              <a:buChar char="-"/>
            </a:pPr>
            <a:r>
              <a:rPr lang="fr-FR" sz="2000" dirty="0" err="1"/>
              <a:t>Loss</a:t>
            </a:r>
            <a:r>
              <a:rPr lang="fr-FR" sz="2000" dirty="0"/>
              <a:t> of </a:t>
            </a:r>
            <a:r>
              <a:rPr lang="fr-FR" sz="2000" dirty="0" err="1"/>
              <a:t>cutpatch</a:t>
            </a:r>
            <a:r>
              <a:rPr lang="fr-FR" sz="2000" dirty="0"/>
              <a:t> i.e. </a:t>
            </a:r>
            <a:r>
              <a:rPr lang="fr-FR" sz="2000" dirty="0" err="1"/>
              <a:t>loss</a:t>
            </a:r>
            <a:r>
              <a:rPr lang="fr-FR" sz="2000" dirty="0"/>
              <a:t> of </a:t>
            </a:r>
            <a:r>
              <a:rPr lang="fr-FR" sz="2000" dirty="0" err="1"/>
              <a:t>inbetween</a:t>
            </a:r>
            <a:r>
              <a:rPr lang="fr-FR" sz="2000" dirty="0"/>
              <a:t> patch</a:t>
            </a:r>
          </a:p>
          <a:p>
            <a:pPr marL="457200" lvl="1" indent="0">
              <a:buNone/>
            </a:pPr>
            <a:br>
              <a:rPr lang="fr-FR" sz="2000" dirty="0"/>
            </a:br>
            <a:endParaRPr lang="fr-FR" sz="2000" dirty="0"/>
          </a:p>
          <a:p>
            <a:pPr lvl="1">
              <a:buFontTx/>
              <a:buChar char="-"/>
            </a:pPr>
            <a:r>
              <a:rPr lang="fr-FR" sz="2000" dirty="0" err="1"/>
              <a:t>Loss</a:t>
            </a:r>
            <a:r>
              <a:rPr lang="fr-FR" sz="2000" dirty="0"/>
              <a:t> of a component : if a collection of same size, </a:t>
            </a:r>
            <a:r>
              <a:rPr lang="fr-FR" sz="2000" dirty="0" err="1"/>
              <a:t>connected</a:t>
            </a:r>
            <a:r>
              <a:rPr lang="fr-FR" sz="2000" dirty="0"/>
              <a:t> </a:t>
            </a:r>
            <a:r>
              <a:rPr lang="fr-FR" sz="2000" dirty="0" err="1"/>
              <a:t>nodes</a:t>
            </a:r>
            <a:r>
              <a:rPr lang="fr-FR" sz="2000" dirty="0"/>
              <a:t> </a:t>
            </a:r>
            <a:r>
              <a:rPr lang="fr-FR" sz="2000" dirty="0" err="1"/>
              <a:t>is</a:t>
            </a:r>
            <a:r>
              <a:rPr lang="fr-FR" sz="2000" dirty="0"/>
              <a:t> </a:t>
            </a:r>
            <a:r>
              <a:rPr lang="fr-FR" sz="2000" dirty="0" err="1"/>
              <a:t>lost</a:t>
            </a:r>
            <a:r>
              <a:rPr lang="fr-FR" sz="2000" dirty="0"/>
              <a:t>, </a:t>
            </a:r>
            <a:r>
              <a:rPr lang="fr-FR" sz="2000" dirty="0" err="1"/>
              <a:t>connectivity</a:t>
            </a:r>
            <a:r>
              <a:rPr lang="fr-FR" sz="2000" dirty="0"/>
              <a:t> </a:t>
            </a:r>
            <a:r>
              <a:rPr lang="fr-FR" sz="2000" dirty="0" err="1"/>
              <a:t>diminishes</a:t>
            </a:r>
            <a:endParaRPr lang="fr-FR" sz="2000" dirty="0"/>
          </a:p>
          <a:p>
            <a:pPr lvl="1">
              <a:buFontTx/>
              <a:buChar char="-"/>
            </a:pPr>
            <a:endParaRPr lang="fr-FR" sz="2000" dirty="0"/>
          </a:p>
        </p:txBody>
      </p:sp>
      <p:sp>
        <p:nvSpPr>
          <p:cNvPr id="4" name="Espace réservé de la date 3">
            <a:extLst>
              <a:ext uri="{FF2B5EF4-FFF2-40B4-BE49-F238E27FC236}">
                <a16:creationId xmlns:a16="http://schemas.microsoft.com/office/drawing/2014/main" id="{D21EF05A-97E7-A3F3-7192-987123CB8864}"/>
              </a:ext>
            </a:extLst>
          </p:cNvPr>
          <p:cNvSpPr>
            <a:spLocks noGrp="1"/>
          </p:cNvSpPr>
          <p:nvPr>
            <p:ph type="dt" sz="half" idx="10"/>
          </p:nvPr>
        </p:nvSpPr>
        <p:spPr/>
        <p:txBody>
          <a:bodyPr/>
          <a:lstStyle/>
          <a:p>
            <a:r>
              <a:rPr lang="fr-FR" dirty="0"/>
              <a:t>Simon Jean – PhD Defense</a:t>
            </a:r>
          </a:p>
        </p:txBody>
      </p:sp>
      <p:sp>
        <p:nvSpPr>
          <p:cNvPr id="5" name="Espace réservé du contenu 2">
            <a:extLst>
              <a:ext uri="{FF2B5EF4-FFF2-40B4-BE49-F238E27FC236}">
                <a16:creationId xmlns:a16="http://schemas.microsoft.com/office/drawing/2014/main" id="{F8CB9C81-F86B-4575-EF67-1EC6FAA71710}"/>
              </a:ext>
            </a:extLst>
          </p:cNvPr>
          <p:cNvSpPr txBox="1">
            <a:spLocks/>
          </p:cNvSpPr>
          <p:nvPr/>
        </p:nvSpPr>
        <p:spPr>
          <a:xfrm>
            <a:off x="4981464" y="957944"/>
            <a:ext cx="3506334" cy="943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Imagine a graph G=(V,E)</a:t>
            </a:r>
            <a:br>
              <a:rPr lang="fr-FR" sz="2000" dirty="0"/>
            </a:br>
            <a:r>
              <a:rPr lang="fr-FR" sz="2000" dirty="0" err="1"/>
              <a:t>such</a:t>
            </a:r>
            <a:r>
              <a:rPr lang="fr-FR" sz="2000" dirty="0"/>
              <a:t> </a:t>
            </a:r>
            <a:r>
              <a:rPr lang="fr-FR" sz="2000" dirty="0" err="1"/>
              <a:t>that</a:t>
            </a:r>
            <a:br>
              <a:rPr lang="fr-FR" sz="2000" dirty="0"/>
            </a:br>
            <a:r>
              <a:rPr lang="fr-FR" sz="2000" dirty="0"/>
              <a:t>H(G) = </a:t>
            </a:r>
            <a:r>
              <a:rPr lang="fr-FR" sz="2000" dirty="0" err="1"/>
              <a:t>card</a:t>
            </a:r>
            <a:r>
              <a:rPr lang="fr-FR" sz="2000" dirty="0"/>
              <a:t>(V) + 2card(E)</a:t>
            </a:r>
          </a:p>
        </p:txBody>
      </p:sp>
      <p:sp>
        <p:nvSpPr>
          <p:cNvPr id="7" name="Espace réservé du contenu 2">
            <a:extLst>
              <a:ext uri="{FF2B5EF4-FFF2-40B4-BE49-F238E27FC236}">
                <a16:creationId xmlns:a16="http://schemas.microsoft.com/office/drawing/2014/main" id="{B85D6B30-3125-DBD0-7F6E-9D1225DD4E8C}"/>
              </a:ext>
            </a:extLst>
          </p:cNvPr>
          <p:cNvSpPr txBox="1">
            <a:spLocks/>
          </p:cNvSpPr>
          <p:nvPr/>
        </p:nvSpPr>
        <p:spPr>
          <a:xfrm>
            <a:off x="5169356" y="2827337"/>
            <a:ext cx="3506334" cy="3648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H(G’)=</a:t>
            </a:r>
            <a:r>
              <a:rPr lang="fr-FR" sz="2000" dirty="0" err="1"/>
              <a:t>card</a:t>
            </a:r>
            <a:r>
              <a:rPr lang="fr-FR" sz="2000" dirty="0"/>
              <a:t>(V)-1 + 2card(E)</a:t>
            </a:r>
          </a:p>
        </p:txBody>
      </p:sp>
      <p:cxnSp>
        <p:nvCxnSpPr>
          <p:cNvPr id="9" name="Connecteur droit 8">
            <a:extLst>
              <a:ext uri="{FF2B5EF4-FFF2-40B4-BE49-F238E27FC236}">
                <a16:creationId xmlns:a16="http://schemas.microsoft.com/office/drawing/2014/main" id="{93F75499-CA42-FE7D-C42A-7871534CFFC2}"/>
              </a:ext>
            </a:extLst>
          </p:cNvPr>
          <p:cNvCxnSpPr/>
          <p:nvPr/>
        </p:nvCxnSpPr>
        <p:spPr>
          <a:xfrm>
            <a:off x="736600" y="2357662"/>
            <a:ext cx="10723563" cy="0"/>
          </a:xfrm>
          <a:prstGeom prst="line">
            <a:avLst/>
          </a:prstGeom>
        </p:spPr>
        <p:style>
          <a:lnRef idx="2">
            <a:schemeClr val="dk1"/>
          </a:lnRef>
          <a:fillRef idx="0">
            <a:schemeClr val="dk1"/>
          </a:fillRef>
          <a:effectRef idx="1">
            <a:schemeClr val="dk1"/>
          </a:effectRef>
          <a:fontRef idx="minor">
            <a:schemeClr val="tx1"/>
          </a:fontRef>
        </p:style>
      </p:cxnSp>
      <p:sp>
        <p:nvSpPr>
          <p:cNvPr id="10" name="Espace réservé du contenu 2">
            <a:extLst>
              <a:ext uri="{FF2B5EF4-FFF2-40B4-BE49-F238E27FC236}">
                <a16:creationId xmlns:a16="http://schemas.microsoft.com/office/drawing/2014/main" id="{A15DF43A-176D-951D-0231-EE115A2D1052}"/>
              </a:ext>
            </a:extLst>
          </p:cNvPr>
          <p:cNvSpPr txBox="1">
            <a:spLocks/>
          </p:cNvSpPr>
          <p:nvPr/>
        </p:nvSpPr>
        <p:spPr>
          <a:xfrm>
            <a:off x="5169356" y="3290892"/>
            <a:ext cx="3506334" cy="3648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H(G’)=</a:t>
            </a:r>
            <a:r>
              <a:rPr lang="fr-FR" sz="2000" dirty="0" err="1"/>
              <a:t>card</a:t>
            </a:r>
            <a:r>
              <a:rPr lang="fr-FR" sz="2000" dirty="0"/>
              <a:t>(V)-1 + 2card(E) - d</a:t>
            </a:r>
          </a:p>
        </p:txBody>
      </p:sp>
      <p:cxnSp>
        <p:nvCxnSpPr>
          <p:cNvPr id="11" name="Connecteur droit 10">
            <a:extLst>
              <a:ext uri="{FF2B5EF4-FFF2-40B4-BE49-F238E27FC236}">
                <a16:creationId xmlns:a16="http://schemas.microsoft.com/office/drawing/2014/main" id="{A43C3930-F4C9-3ED5-2182-22B89F0D2AF9}"/>
              </a:ext>
            </a:extLst>
          </p:cNvPr>
          <p:cNvCxnSpPr/>
          <p:nvPr/>
        </p:nvCxnSpPr>
        <p:spPr>
          <a:xfrm>
            <a:off x="762579" y="3860371"/>
            <a:ext cx="10723563" cy="0"/>
          </a:xfrm>
          <a:prstGeom prst="line">
            <a:avLst/>
          </a:prstGeom>
        </p:spPr>
        <p:style>
          <a:lnRef idx="2">
            <a:schemeClr val="dk1"/>
          </a:lnRef>
          <a:fillRef idx="0">
            <a:schemeClr val="dk1"/>
          </a:fillRef>
          <a:effectRef idx="1">
            <a:schemeClr val="dk1"/>
          </a:effectRef>
          <a:fontRef idx="minor">
            <a:schemeClr val="tx1"/>
          </a:fontRef>
        </p:style>
      </p:cxnSp>
      <p:cxnSp>
        <p:nvCxnSpPr>
          <p:cNvPr id="13" name="Connecteur droit 12">
            <a:extLst>
              <a:ext uri="{FF2B5EF4-FFF2-40B4-BE49-F238E27FC236}">
                <a16:creationId xmlns:a16="http://schemas.microsoft.com/office/drawing/2014/main" id="{7ACA829A-22FE-FC95-B1CA-2D31111412CF}"/>
              </a:ext>
            </a:extLst>
          </p:cNvPr>
          <p:cNvCxnSpPr>
            <a:cxnSpLocks/>
          </p:cNvCxnSpPr>
          <p:nvPr/>
        </p:nvCxnSpPr>
        <p:spPr>
          <a:xfrm>
            <a:off x="4981464" y="1219200"/>
            <a:ext cx="0" cy="4981575"/>
          </a:xfrm>
          <a:prstGeom prst="line">
            <a:avLst/>
          </a:prstGeom>
        </p:spPr>
        <p:style>
          <a:lnRef idx="2">
            <a:schemeClr val="dk1"/>
          </a:lnRef>
          <a:fillRef idx="0">
            <a:schemeClr val="dk1"/>
          </a:fillRef>
          <a:effectRef idx="1">
            <a:schemeClr val="dk1"/>
          </a:effectRef>
          <a:fontRef idx="minor">
            <a:schemeClr val="tx1"/>
          </a:fontRef>
        </p:style>
      </p:cxnSp>
      <p:cxnSp>
        <p:nvCxnSpPr>
          <p:cNvPr id="14" name="Connecteur droit 13">
            <a:extLst>
              <a:ext uri="{FF2B5EF4-FFF2-40B4-BE49-F238E27FC236}">
                <a16:creationId xmlns:a16="http://schemas.microsoft.com/office/drawing/2014/main" id="{28525F4B-2E52-B082-B545-14C4A358B562}"/>
              </a:ext>
            </a:extLst>
          </p:cNvPr>
          <p:cNvCxnSpPr>
            <a:cxnSpLocks/>
          </p:cNvCxnSpPr>
          <p:nvPr/>
        </p:nvCxnSpPr>
        <p:spPr>
          <a:xfrm flipH="1">
            <a:off x="8863582" y="1219200"/>
            <a:ext cx="4193" cy="5021716"/>
          </a:xfrm>
          <a:prstGeom prst="line">
            <a:avLst/>
          </a:prstGeom>
        </p:spPr>
        <p:style>
          <a:lnRef idx="2">
            <a:schemeClr val="dk1"/>
          </a:lnRef>
          <a:fillRef idx="0">
            <a:schemeClr val="dk1"/>
          </a:fillRef>
          <a:effectRef idx="1">
            <a:schemeClr val="dk1"/>
          </a:effectRef>
          <a:fontRef idx="minor">
            <a:schemeClr val="tx1"/>
          </a:fontRef>
        </p:style>
      </p:cxnSp>
      <p:sp>
        <p:nvSpPr>
          <p:cNvPr id="15" name="Espace réservé du contenu 2">
            <a:extLst>
              <a:ext uri="{FF2B5EF4-FFF2-40B4-BE49-F238E27FC236}">
                <a16:creationId xmlns:a16="http://schemas.microsoft.com/office/drawing/2014/main" id="{8E888B29-15DA-69BD-5362-7BF6401F39C4}"/>
              </a:ext>
            </a:extLst>
          </p:cNvPr>
          <p:cNvSpPr txBox="1">
            <a:spLocks/>
          </p:cNvSpPr>
          <p:nvPr/>
        </p:nvSpPr>
        <p:spPr>
          <a:xfrm>
            <a:off x="5169356" y="4138272"/>
            <a:ext cx="3506334" cy="3648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H(G’)=</a:t>
            </a:r>
            <a:r>
              <a:rPr lang="fr-FR" sz="2000" dirty="0" err="1"/>
              <a:t>card</a:t>
            </a:r>
            <a:r>
              <a:rPr lang="fr-FR" sz="2000" dirty="0"/>
              <a:t>(V)-1 + 2card(E) - d</a:t>
            </a:r>
          </a:p>
        </p:txBody>
      </p:sp>
      <p:sp>
        <p:nvSpPr>
          <p:cNvPr id="16" name="Espace réservé du contenu 2">
            <a:extLst>
              <a:ext uri="{FF2B5EF4-FFF2-40B4-BE49-F238E27FC236}">
                <a16:creationId xmlns:a16="http://schemas.microsoft.com/office/drawing/2014/main" id="{961AA4B9-4361-8311-8DF3-1A0E02E91B59}"/>
              </a:ext>
            </a:extLst>
          </p:cNvPr>
          <p:cNvSpPr txBox="1">
            <a:spLocks/>
          </p:cNvSpPr>
          <p:nvPr/>
        </p:nvSpPr>
        <p:spPr>
          <a:xfrm>
            <a:off x="5127648" y="5432121"/>
            <a:ext cx="3506334" cy="463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H(G’)&lt;H(G) - </a:t>
            </a:r>
            <a:r>
              <a:rPr lang="fr-FR" sz="2000" dirty="0" err="1"/>
              <a:t>card</a:t>
            </a:r>
            <a:r>
              <a:rPr lang="fr-FR" sz="2000" dirty="0"/>
              <a:t>(</a:t>
            </a:r>
            <a:r>
              <a:rPr lang="fr-FR" sz="2000" dirty="0" err="1"/>
              <a:t>V</a:t>
            </a:r>
            <a:r>
              <a:rPr lang="fr-FR" sz="1400" dirty="0" err="1"/>
              <a:t>c</a:t>
            </a:r>
            <a:r>
              <a:rPr lang="fr-FR" sz="2000" dirty="0"/>
              <a:t>) – </a:t>
            </a:r>
            <a:r>
              <a:rPr lang="el-GR" sz="2000" dirty="0"/>
              <a:t>Σ</a:t>
            </a:r>
            <a:r>
              <a:rPr lang="fr-FR" sz="2000" dirty="0"/>
              <a:t> d</a:t>
            </a:r>
            <a:r>
              <a:rPr lang="fr-FR" sz="1400" dirty="0"/>
              <a:t>c</a:t>
            </a:r>
            <a:r>
              <a:rPr lang="fr-FR" sz="2000" dirty="0"/>
              <a:t> </a:t>
            </a:r>
          </a:p>
        </p:txBody>
      </p:sp>
      <p:cxnSp>
        <p:nvCxnSpPr>
          <p:cNvPr id="17" name="Connecteur droit 16">
            <a:extLst>
              <a:ext uri="{FF2B5EF4-FFF2-40B4-BE49-F238E27FC236}">
                <a16:creationId xmlns:a16="http://schemas.microsoft.com/office/drawing/2014/main" id="{4E83B038-1CEB-F3C5-5A32-8D7E03BD6C1E}"/>
              </a:ext>
            </a:extLst>
          </p:cNvPr>
          <p:cNvCxnSpPr/>
          <p:nvPr/>
        </p:nvCxnSpPr>
        <p:spPr>
          <a:xfrm>
            <a:off x="736600" y="5046884"/>
            <a:ext cx="10723563" cy="0"/>
          </a:xfrm>
          <a:prstGeom prst="line">
            <a:avLst/>
          </a:prstGeom>
        </p:spPr>
        <p:style>
          <a:lnRef idx="2">
            <a:schemeClr val="dk1"/>
          </a:lnRef>
          <a:fillRef idx="0">
            <a:schemeClr val="dk1"/>
          </a:fillRef>
          <a:effectRef idx="1">
            <a:schemeClr val="dk1"/>
          </a:effectRef>
          <a:fontRef idx="minor">
            <a:schemeClr val="tx1"/>
          </a:fontRef>
        </p:style>
      </p:cxnSp>
      <p:sp>
        <p:nvSpPr>
          <p:cNvPr id="83" name="Ellipse 82">
            <a:extLst>
              <a:ext uri="{FF2B5EF4-FFF2-40B4-BE49-F238E27FC236}">
                <a16:creationId xmlns:a16="http://schemas.microsoft.com/office/drawing/2014/main" id="{7D8AA341-1134-CA88-0292-7FE91518503F}"/>
              </a:ext>
            </a:extLst>
          </p:cNvPr>
          <p:cNvSpPr/>
          <p:nvPr/>
        </p:nvSpPr>
        <p:spPr>
          <a:xfrm>
            <a:off x="10043406" y="3263428"/>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Ellipse 83">
            <a:extLst>
              <a:ext uri="{FF2B5EF4-FFF2-40B4-BE49-F238E27FC236}">
                <a16:creationId xmlns:a16="http://schemas.microsoft.com/office/drawing/2014/main" id="{7DC1EE60-2B8A-8DD0-B207-DEBB905FAADA}"/>
              </a:ext>
            </a:extLst>
          </p:cNvPr>
          <p:cNvSpPr/>
          <p:nvPr/>
        </p:nvSpPr>
        <p:spPr>
          <a:xfrm>
            <a:off x="10979073" y="2923364"/>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Ellipse 84">
            <a:extLst>
              <a:ext uri="{FF2B5EF4-FFF2-40B4-BE49-F238E27FC236}">
                <a16:creationId xmlns:a16="http://schemas.microsoft.com/office/drawing/2014/main" id="{E1AA1579-EF1D-DD04-0FE6-B5458629242C}"/>
              </a:ext>
            </a:extLst>
          </p:cNvPr>
          <p:cNvSpPr/>
          <p:nvPr/>
        </p:nvSpPr>
        <p:spPr>
          <a:xfrm>
            <a:off x="10557073" y="3165905"/>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Ellipse 85">
            <a:extLst>
              <a:ext uri="{FF2B5EF4-FFF2-40B4-BE49-F238E27FC236}">
                <a16:creationId xmlns:a16="http://schemas.microsoft.com/office/drawing/2014/main" id="{50982271-8FC3-B1BC-49DE-73F2E683C366}"/>
              </a:ext>
            </a:extLst>
          </p:cNvPr>
          <p:cNvSpPr/>
          <p:nvPr/>
        </p:nvSpPr>
        <p:spPr>
          <a:xfrm>
            <a:off x="10557073" y="2533854"/>
            <a:ext cx="275764" cy="281668"/>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Ellipse 86">
            <a:extLst>
              <a:ext uri="{FF2B5EF4-FFF2-40B4-BE49-F238E27FC236}">
                <a16:creationId xmlns:a16="http://schemas.microsoft.com/office/drawing/2014/main" id="{C5D61036-0F0D-D818-ED23-7324DAD733E2}"/>
              </a:ext>
            </a:extLst>
          </p:cNvPr>
          <p:cNvSpPr/>
          <p:nvPr/>
        </p:nvSpPr>
        <p:spPr>
          <a:xfrm>
            <a:off x="9316795" y="3002260"/>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Ellipse 87">
            <a:extLst>
              <a:ext uri="{FF2B5EF4-FFF2-40B4-BE49-F238E27FC236}">
                <a16:creationId xmlns:a16="http://schemas.microsoft.com/office/drawing/2014/main" id="{F8FA4D32-E9E0-DAD2-E283-700369A6A0D1}"/>
              </a:ext>
            </a:extLst>
          </p:cNvPr>
          <p:cNvSpPr/>
          <p:nvPr/>
        </p:nvSpPr>
        <p:spPr>
          <a:xfrm>
            <a:off x="10139915" y="2822328"/>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Ellipse 88">
            <a:extLst>
              <a:ext uri="{FF2B5EF4-FFF2-40B4-BE49-F238E27FC236}">
                <a16:creationId xmlns:a16="http://schemas.microsoft.com/office/drawing/2014/main" id="{8B32C1E6-8AD1-B07B-F089-91514780B18B}"/>
              </a:ext>
            </a:extLst>
          </p:cNvPr>
          <p:cNvSpPr/>
          <p:nvPr/>
        </p:nvSpPr>
        <p:spPr>
          <a:xfrm>
            <a:off x="9661381" y="3369200"/>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Ellipse 89">
            <a:extLst>
              <a:ext uri="{FF2B5EF4-FFF2-40B4-BE49-F238E27FC236}">
                <a16:creationId xmlns:a16="http://schemas.microsoft.com/office/drawing/2014/main" id="{8BC1317B-4116-7887-6F1B-CDC862A354ED}"/>
              </a:ext>
            </a:extLst>
          </p:cNvPr>
          <p:cNvSpPr/>
          <p:nvPr/>
        </p:nvSpPr>
        <p:spPr>
          <a:xfrm>
            <a:off x="9155669" y="3419545"/>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90">
            <a:extLst>
              <a:ext uri="{FF2B5EF4-FFF2-40B4-BE49-F238E27FC236}">
                <a16:creationId xmlns:a16="http://schemas.microsoft.com/office/drawing/2014/main" id="{F0E0B24B-FD1D-A610-A3F1-F740EF20228F}"/>
              </a:ext>
            </a:extLst>
          </p:cNvPr>
          <p:cNvCxnSpPr>
            <a:cxnSpLocks/>
          </p:cNvCxnSpPr>
          <p:nvPr/>
        </p:nvCxnSpPr>
        <p:spPr>
          <a:xfrm flipH="1">
            <a:off x="9259614" y="3138139"/>
            <a:ext cx="246882" cy="466889"/>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92" name="Connecteur droit 91">
            <a:extLst>
              <a:ext uri="{FF2B5EF4-FFF2-40B4-BE49-F238E27FC236}">
                <a16:creationId xmlns:a16="http://schemas.microsoft.com/office/drawing/2014/main" id="{F04CA287-5D0C-9808-67BF-82315D5B921C}"/>
              </a:ext>
            </a:extLst>
          </p:cNvPr>
          <p:cNvCxnSpPr>
            <a:cxnSpLocks/>
          </p:cNvCxnSpPr>
          <p:nvPr/>
        </p:nvCxnSpPr>
        <p:spPr>
          <a:xfrm flipH="1">
            <a:off x="9291899" y="3543170"/>
            <a:ext cx="440318" cy="17209"/>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93" name="Connecteur droit 92">
            <a:extLst>
              <a:ext uri="{FF2B5EF4-FFF2-40B4-BE49-F238E27FC236}">
                <a16:creationId xmlns:a16="http://schemas.microsoft.com/office/drawing/2014/main" id="{433F60D3-1DED-CF3C-45C6-464BE6A141D6}"/>
              </a:ext>
            </a:extLst>
          </p:cNvPr>
          <p:cNvCxnSpPr>
            <a:cxnSpLocks/>
          </p:cNvCxnSpPr>
          <p:nvPr/>
        </p:nvCxnSpPr>
        <p:spPr>
          <a:xfrm flipH="1" flipV="1">
            <a:off x="9432520" y="3176719"/>
            <a:ext cx="366743" cy="320870"/>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94" name="Connecteur droit 93">
            <a:extLst>
              <a:ext uri="{FF2B5EF4-FFF2-40B4-BE49-F238E27FC236}">
                <a16:creationId xmlns:a16="http://schemas.microsoft.com/office/drawing/2014/main" id="{22D59514-E167-89CF-A17A-42C7847FD485}"/>
              </a:ext>
            </a:extLst>
          </p:cNvPr>
          <p:cNvCxnSpPr>
            <a:cxnSpLocks/>
            <a:stCxn id="83" idx="5"/>
            <a:endCxn id="87" idx="6"/>
          </p:cNvCxnSpPr>
          <p:nvPr/>
        </p:nvCxnSpPr>
        <p:spPr>
          <a:xfrm flipH="1" flipV="1">
            <a:off x="9592559" y="3143094"/>
            <a:ext cx="686226" cy="360753"/>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95" name="Connecteur droit 94">
            <a:extLst>
              <a:ext uri="{FF2B5EF4-FFF2-40B4-BE49-F238E27FC236}">
                <a16:creationId xmlns:a16="http://schemas.microsoft.com/office/drawing/2014/main" id="{6501DBEC-A7FB-23EE-563C-6DD5656BF2E4}"/>
              </a:ext>
            </a:extLst>
          </p:cNvPr>
          <p:cNvCxnSpPr>
            <a:cxnSpLocks/>
            <a:endCxn id="83" idx="3"/>
          </p:cNvCxnSpPr>
          <p:nvPr/>
        </p:nvCxnSpPr>
        <p:spPr>
          <a:xfrm flipH="1">
            <a:off x="10083791" y="3298401"/>
            <a:ext cx="611164" cy="205446"/>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97" name="Connecteur droit 96">
            <a:extLst>
              <a:ext uri="{FF2B5EF4-FFF2-40B4-BE49-F238E27FC236}">
                <a16:creationId xmlns:a16="http://schemas.microsoft.com/office/drawing/2014/main" id="{1F09C86F-0D11-006E-8E49-25C82F318049}"/>
              </a:ext>
            </a:extLst>
          </p:cNvPr>
          <p:cNvCxnSpPr>
            <a:cxnSpLocks/>
          </p:cNvCxnSpPr>
          <p:nvPr/>
        </p:nvCxnSpPr>
        <p:spPr>
          <a:xfrm flipH="1">
            <a:off x="10672997" y="3058169"/>
            <a:ext cx="430909" cy="265969"/>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98" name="Connecteur droit 97">
            <a:extLst>
              <a:ext uri="{FF2B5EF4-FFF2-40B4-BE49-F238E27FC236}">
                <a16:creationId xmlns:a16="http://schemas.microsoft.com/office/drawing/2014/main" id="{785B9146-234F-E8F9-BDF9-F50183F16307}"/>
              </a:ext>
            </a:extLst>
          </p:cNvPr>
          <p:cNvCxnSpPr>
            <a:cxnSpLocks/>
          </p:cNvCxnSpPr>
          <p:nvPr/>
        </p:nvCxnSpPr>
        <p:spPr>
          <a:xfrm>
            <a:off x="10277797" y="2979053"/>
            <a:ext cx="416775" cy="339181"/>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99" name="Connecteur droit 98">
            <a:extLst>
              <a:ext uri="{FF2B5EF4-FFF2-40B4-BE49-F238E27FC236}">
                <a16:creationId xmlns:a16="http://schemas.microsoft.com/office/drawing/2014/main" id="{633F065E-AA67-5CC3-78DA-E1A64D5563AD}"/>
              </a:ext>
            </a:extLst>
          </p:cNvPr>
          <p:cNvCxnSpPr>
            <a:cxnSpLocks/>
          </p:cNvCxnSpPr>
          <p:nvPr/>
        </p:nvCxnSpPr>
        <p:spPr>
          <a:xfrm>
            <a:off x="10326292" y="2984590"/>
            <a:ext cx="777614" cy="82616"/>
          </a:xfrm>
          <a:prstGeom prst="line">
            <a:avLst/>
          </a:prstGeom>
          <a:ln w="28575">
            <a:round/>
          </a:ln>
        </p:spPr>
        <p:style>
          <a:lnRef idx="2">
            <a:schemeClr val="accent1"/>
          </a:lnRef>
          <a:fillRef idx="0">
            <a:schemeClr val="accent1"/>
          </a:fillRef>
          <a:effectRef idx="1">
            <a:schemeClr val="accent1"/>
          </a:effectRef>
          <a:fontRef idx="minor">
            <a:schemeClr val="tx1"/>
          </a:fontRef>
        </p:style>
      </p:cxnSp>
      <p:sp>
        <p:nvSpPr>
          <p:cNvPr id="101" name="Ellipse 100">
            <a:extLst>
              <a:ext uri="{FF2B5EF4-FFF2-40B4-BE49-F238E27FC236}">
                <a16:creationId xmlns:a16="http://schemas.microsoft.com/office/drawing/2014/main" id="{8A6F7707-F763-D6D4-0FF7-2FD1D80C4BA2}"/>
              </a:ext>
            </a:extLst>
          </p:cNvPr>
          <p:cNvSpPr/>
          <p:nvPr/>
        </p:nvSpPr>
        <p:spPr>
          <a:xfrm>
            <a:off x="9688100" y="2588037"/>
            <a:ext cx="275764" cy="281668"/>
          </a:xfrm>
          <a:prstGeom prst="ellipse">
            <a:avLst/>
          </a:prstGeom>
          <a:solidFill>
            <a:srgbClr val="A6A6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a:extLst>
              <a:ext uri="{FF2B5EF4-FFF2-40B4-BE49-F238E27FC236}">
                <a16:creationId xmlns:a16="http://schemas.microsoft.com/office/drawing/2014/main" id="{2C041B39-7953-A380-CCA1-3184795E0F7A}"/>
              </a:ext>
            </a:extLst>
          </p:cNvPr>
          <p:cNvSpPr/>
          <p:nvPr/>
        </p:nvSpPr>
        <p:spPr>
          <a:xfrm>
            <a:off x="9994496" y="5889915"/>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a:extLst>
              <a:ext uri="{FF2B5EF4-FFF2-40B4-BE49-F238E27FC236}">
                <a16:creationId xmlns:a16="http://schemas.microsoft.com/office/drawing/2014/main" id="{27FD9D77-2A9C-13A8-567A-843D1D54E726}"/>
              </a:ext>
            </a:extLst>
          </p:cNvPr>
          <p:cNvSpPr/>
          <p:nvPr/>
        </p:nvSpPr>
        <p:spPr>
          <a:xfrm>
            <a:off x="10930163" y="5549851"/>
            <a:ext cx="275764" cy="281668"/>
          </a:xfrm>
          <a:prstGeom prst="ellipse">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a:extLst>
              <a:ext uri="{FF2B5EF4-FFF2-40B4-BE49-F238E27FC236}">
                <a16:creationId xmlns:a16="http://schemas.microsoft.com/office/drawing/2014/main" id="{0422ACC0-6412-591C-AC2B-F0B50B54F70A}"/>
              </a:ext>
            </a:extLst>
          </p:cNvPr>
          <p:cNvSpPr/>
          <p:nvPr/>
        </p:nvSpPr>
        <p:spPr>
          <a:xfrm>
            <a:off x="10508163" y="5792392"/>
            <a:ext cx="275764" cy="281668"/>
          </a:xfrm>
          <a:prstGeom prst="ellipse">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Ellipse 104">
            <a:extLst>
              <a:ext uri="{FF2B5EF4-FFF2-40B4-BE49-F238E27FC236}">
                <a16:creationId xmlns:a16="http://schemas.microsoft.com/office/drawing/2014/main" id="{75F1C7E4-3A24-37AF-7FB0-5AA81D7DF05D}"/>
              </a:ext>
            </a:extLst>
          </p:cNvPr>
          <p:cNvSpPr/>
          <p:nvPr/>
        </p:nvSpPr>
        <p:spPr>
          <a:xfrm>
            <a:off x="10508163" y="5160341"/>
            <a:ext cx="275764" cy="281668"/>
          </a:xfrm>
          <a:prstGeom prst="ellipse">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a:extLst>
              <a:ext uri="{FF2B5EF4-FFF2-40B4-BE49-F238E27FC236}">
                <a16:creationId xmlns:a16="http://schemas.microsoft.com/office/drawing/2014/main" id="{A59270BC-131C-B172-E25E-A55FA224C1A0}"/>
              </a:ext>
            </a:extLst>
          </p:cNvPr>
          <p:cNvSpPr/>
          <p:nvPr/>
        </p:nvSpPr>
        <p:spPr>
          <a:xfrm>
            <a:off x="9267885" y="5628747"/>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Ellipse 106">
            <a:extLst>
              <a:ext uri="{FF2B5EF4-FFF2-40B4-BE49-F238E27FC236}">
                <a16:creationId xmlns:a16="http://schemas.microsoft.com/office/drawing/2014/main" id="{224B0038-E4F1-F339-116F-F8B36CC800CB}"/>
              </a:ext>
            </a:extLst>
          </p:cNvPr>
          <p:cNvSpPr/>
          <p:nvPr/>
        </p:nvSpPr>
        <p:spPr>
          <a:xfrm>
            <a:off x="10091005" y="5448815"/>
            <a:ext cx="275764" cy="281668"/>
          </a:xfrm>
          <a:prstGeom prst="ellipse">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Ellipse 107">
            <a:extLst>
              <a:ext uri="{FF2B5EF4-FFF2-40B4-BE49-F238E27FC236}">
                <a16:creationId xmlns:a16="http://schemas.microsoft.com/office/drawing/2014/main" id="{4C1E264E-D8A8-3B07-AF73-21CB263358C5}"/>
              </a:ext>
            </a:extLst>
          </p:cNvPr>
          <p:cNvSpPr/>
          <p:nvPr/>
        </p:nvSpPr>
        <p:spPr>
          <a:xfrm>
            <a:off x="9612471" y="5995687"/>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a:extLst>
              <a:ext uri="{FF2B5EF4-FFF2-40B4-BE49-F238E27FC236}">
                <a16:creationId xmlns:a16="http://schemas.microsoft.com/office/drawing/2014/main" id="{6314F868-2CB2-9739-C61F-611927C00413}"/>
              </a:ext>
            </a:extLst>
          </p:cNvPr>
          <p:cNvSpPr/>
          <p:nvPr/>
        </p:nvSpPr>
        <p:spPr>
          <a:xfrm>
            <a:off x="9106759" y="6046032"/>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0" name="Connecteur droit 109">
            <a:extLst>
              <a:ext uri="{FF2B5EF4-FFF2-40B4-BE49-F238E27FC236}">
                <a16:creationId xmlns:a16="http://schemas.microsoft.com/office/drawing/2014/main" id="{55E47FFF-97B8-78EA-A6E1-FD54B6B8F806}"/>
              </a:ext>
            </a:extLst>
          </p:cNvPr>
          <p:cNvCxnSpPr>
            <a:cxnSpLocks/>
          </p:cNvCxnSpPr>
          <p:nvPr/>
        </p:nvCxnSpPr>
        <p:spPr>
          <a:xfrm flipH="1">
            <a:off x="9210704" y="5764626"/>
            <a:ext cx="246882" cy="466889"/>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11" name="Connecteur droit 110">
            <a:extLst>
              <a:ext uri="{FF2B5EF4-FFF2-40B4-BE49-F238E27FC236}">
                <a16:creationId xmlns:a16="http://schemas.microsoft.com/office/drawing/2014/main" id="{495D4ED7-E17C-F12A-E9B0-4CE5586D5DF5}"/>
              </a:ext>
            </a:extLst>
          </p:cNvPr>
          <p:cNvCxnSpPr>
            <a:cxnSpLocks/>
          </p:cNvCxnSpPr>
          <p:nvPr/>
        </p:nvCxnSpPr>
        <p:spPr>
          <a:xfrm flipH="1">
            <a:off x="9242989" y="6169657"/>
            <a:ext cx="440318" cy="17209"/>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12" name="Connecteur droit 111">
            <a:extLst>
              <a:ext uri="{FF2B5EF4-FFF2-40B4-BE49-F238E27FC236}">
                <a16:creationId xmlns:a16="http://schemas.microsoft.com/office/drawing/2014/main" id="{E57C5C59-27AE-18FC-8CD6-24EDE80EB9D9}"/>
              </a:ext>
            </a:extLst>
          </p:cNvPr>
          <p:cNvCxnSpPr>
            <a:cxnSpLocks/>
          </p:cNvCxnSpPr>
          <p:nvPr/>
        </p:nvCxnSpPr>
        <p:spPr>
          <a:xfrm flipH="1" flipV="1">
            <a:off x="9383610" y="5803206"/>
            <a:ext cx="366743" cy="320870"/>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13" name="Connecteur droit 112">
            <a:extLst>
              <a:ext uri="{FF2B5EF4-FFF2-40B4-BE49-F238E27FC236}">
                <a16:creationId xmlns:a16="http://schemas.microsoft.com/office/drawing/2014/main" id="{8311A14F-B9C8-E91C-A24B-4D1AB0ECBA47}"/>
              </a:ext>
            </a:extLst>
          </p:cNvPr>
          <p:cNvCxnSpPr>
            <a:cxnSpLocks/>
            <a:stCxn id="102" idx="5"/>
            <a:endCxn id="106" idx="6"/>
          </p:cNvCxnSpPr>
          <p:nvPr/>
        </p:nvCxnSpPr>
        <p:spPr>
          <a:xfrm flipH="1" flipV="1">
            <a:off x="9543649" y="5769581"/>
            <a:ext cx="686226" cy="360753"/>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15" name="Connecteur droit 114">
            <a:extLst>
              <a:ext uri="{FF2B5EF4-FFF2-40B4-BE49-F238E27FC236}">
                <a16:creationId xmlns:a16="http://schemas.microsoft.com/office/drawing/2014/main" id="{D716F1CE-8840-6D30-DABF-769F758811D1}"/>
              </a:ext>
            </a:extLst>
          </p:cNvPr>
          <p:cNvCxnSpPr>
            <a:cxnSpLocks/>
            <a:stCxn id="105" idx="7"/>
            <a:endCxn id="107" idx="3"/>
          </p:cNvCxnSpPr>
          <p:nvPr/>
        </p:nvCxnSpPr>
        <p:spPr>
          <a:xfrm flipH="1">
            <a:off x="10131390" y="5201590"/>
            <a:ext cx="612152" cy="487644"/>
          </a:xfrm>
          <a:prstGeom prst="line">
            <a:avLst/>
          </a:prstGeom>
          <a:ln w="28575">
            <a:solidFill>
              <a:srgbClr val="D9D9D9"/>
            </a:solidFill>
            <a:round/>
          </a:ln>
        </p:spPr>
        <p:style>
          <a:lnRef idx="2">
            <a:schemeClr val="accent1"/>
          </a:lnRef>
          <a:fillRef idx="0">
            <a:schemeClr val="accent1"/>
          </a:fillRef>
          <a:effectRef idx="1">
            <a:schemeClr val="accent1"/>
          </a:effectRef>
          <a:fontRef idx="minor">
            <a:schemeClr val="tx1"/>
          </a:fontRef>
        </p:style>
      </p:cxnSp>
      <p:cxnSp>
        <p:nvCxnSpPr>
          <p:cNvPr id="116" name="Connecteur droit 115">
            <a:extLst>
              <a:ext uri="{FF2B5EF4-FFF2-40B4-BE49-F238E27FC236}">
                <a16:creationId xmlns:a16="http://schemas.microsoft.com/office/drawing/2014/main" id="{BB8DE293-7935-6A77-A630-618FA323E191}"/>
              </a:ext>
            </a:extLst>
          </p:cNvPr>
          <p:cNvCxnSpPr>
            <a:cxnSpLocks/>
          </p:cNvCxnSpPr>
          <p:nvPr/>
        </p:nvCxnSpPr>
        <p:spPr>
          <a:xfrm flipH="1">
            <a:off x="10624087" y="5684656"/>
            <a:ext cx="430909" cy="265969"/>
          </a:xfrm>
          <a:prstGeom prst="line">
            <a:avLst/>
          </a:prstGeom>
          <a:ln w="28575">
            <a:solidFill>
              <a:srgbClr val="D9D9D9"/>
            </a:solidFill>
            <a:round/>
          </a:ln>
        </p:spPr>
        <p:style>
          <a:lnRef idx="2">
            <a:schemeClr val="accent1"/>
          </a:lnRef>
          <a:fillRef idx="0">
            <a:schemeClr val="accent1"/>
          </a:fillRef>
          <a:effectRef idx="1">
            <a:schemeClr val="accent1"/>
          </a:effectRef>
          <a:fontRef idx="minor">
            <a:schemeClr val="tx1"/>
          </a:fontRef>
        </p:style>
      </p:cxnSp>
      <p:cxnSp>
        <p:nvCxnSpPr>
          <p:cNvPr id="117" name="Connecteur droit 116">
            <a:extLst>
              <a:ext uri="{FF2B5EF4-FFF2-40B4-BE49-F238E27FC236}">
                <a16:creationId xmlns:a16="http://schemas.microsoft.com/office/drawing/2014/main" id="{BDB0D764-6654-A6E7-1AB3-79B5FF3FE3BD}"/>
              </a:ext>
            </a:extLst>
          </p:cNvPr>
          <p:cNvCxnSpPr>
            <a:cxnSpLocks/>
          </p:cNvCxnSpPr>
          <p:nvPr/>
        </p:nvCxnSpPr>
        <p:spPr>
          <a:xfrm>
            <a:off x="10228887" y="5605540"/>
            <a:ext cx="416775" cy="339181"/>
          </a:xfrm>
          <a:prstGeom prst="line">
            <a:avLst/>
          </a:prstGeom>
          <a:ln w="28575">
            <a:solidFill>
              <a:srgbClr val="D9D9D9"/>
            </a:solidFill>
            <a:round/>
          </a:ln>
        </p:spPr>
        <p:style>
          <a:lnRef idx="2">
            <a:schemeClr val="accent1"/>
          </a:lnRef>
          <a:fillRef idx="0">
            <a:schemeClr val="accent1"/>
          </a:fillRef>
          <a:effectRef idx="1">
            <a:schemeClr val="accent1"/>
          </a:effectRef>
          <a:fontRef idx="minor">
            <a:schemeClr val="tx1"/>
          </a:fontRef>
        </p:style>
      </p:cxnSp>
      <p:cxnSp>
        <p:nvCxnSpPr>
          <p:cNvPr id="118" name="Connecteur droit 117">
            <a:extLst>
              <a:ext uri="{FF2B5EF4-FFF2-40B4-BE49-F238E27FC236}">
                <a16:creationId xmlns:a16="http://schemas.microsoft.com/office/drawing/2014/main" id="{3E593974-2FEF-A5D3-E689-286F62E29535}"/>
              </a:ext>
            </a:extLst>
          </p:cNvPr>
          <p:cNvCxnSpPr>
            <a:cxnSpLocks/>
          </p:cNvCxnSpPr>
          <p:nvPr/>
        </p:nvCxnSpPr>
        <p:spPr>
          <a:xfrm>
            <a:off x="10277382" y="5611077"/>
            <a:ext cx="777614" cy="82616"/>
          </a:xfrm>
          <a:prstGeom prst="line">
            <a:avLst/>
          </a:prstGeom>
          <a:ln w="28575">
            <a:solidFill>
              <a:srgbClr val="D9D9D9"/>
            </a:solidFill>
            <a:round/>
          </a:ln>
        </p:spPr>
        <p:style>
          <a:lnRef idx="2">
            <a:schemeClr val="accent1"/>
          </a:lnRef>
          <a:fillRef idx="0">
            <a:schemeClr val="accent1"/>
          </a:fillRef>
          <a:effectRef idx="1">
            <a:schemeClr val="accent1"/>
          </a:effectRef>
          <a:fontRef idx="minor">
            <a:schemeClr val="tx1"/>
          </a:fontRef>
        </p:style>
      </p:cxnSp>
      <p:cxnSp>
        <p:nvCxnSpPr>
          <p:cNvPr id="119" name="Connecteur droit 118">
            <a:extLst>
              <a:ext uri="{FF2B5EF4-FFF2-40B4-BE49-F238E27FC236}">
                <a16:creationId xmlns:a16="http://schemas.microsoft.com/office/drawing/2014/main" id="{AD1FA9AD-556B-20A0-609C-8F5F6A49E5F1}"/>
              </a:ext>
            </a:extLst>
          </p:cNvPr>
          <p:cNvCxnSpPr>
            <a:cxnSpLocks/>
            <a:stCxn id="104" idx="4"/>
          </p:cNvCxnSpPr>
          <p:nvPr/>
        </p:nvCxnSpPr>
        <p:spPr>
          <a:xfrm flipH="1" flipV="1">
            <a:off x="10645801" y="5401295"/>
            <a:ext cx="244" cy="672765"/>
          </a:xfrm>
          <a:prstGeom prst="line">
            <a:avLst/>
          </a:prstGeom>
          <a:ln w="28575">
            <a:solidFill>
              <a:srgbClr val="D9D9D9"/>
            </a:solidFill>
            <a:round/>
          </a:ln>
        </p:spPr>
        <p:style>
          <a:lnRef idx="2">
            <a:schemeClr val="accent1"/>
          </a:lnRef>
          <a:fillRef idx="0">
            <a:schemeClr val="accent1"/>
          </a:fillRef>
          <a:effectRef idx="1">
            <a:schemeClr val="accent1"/>
          </a:effectRef>
          <a:fontRef idx="minor">
            <a:schemeClr val="tx1"/>
          </a:fontRef>
        </p:style>
      </p:cxnSp>
      <p:sp>
        <p:nvSpPr>
          <p:cNvPr id="120" name="Ellipse 119">
            <a:extLst>
              <a:ext uri="{FF2B5EF4-FFF2-40B4-BE49-F238E27FC236}">
                <a16:creationId xmlns:a16="http://schemas.microsoft.com/office/drawing/2014/main" id="{BD06AC76-9686-68B4-9C2F-15FE42A77251}"/>
              </a:ext>
            </a:extLst>
          </p:cNvPr>
          <p:cNvSpPr/>
          <p:nvPr/>
        </p:nvSpPr>
        <p:spPr>
          <a:xfrm>
            <a:off x="9639190" y="5214524"/>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a:extLst>
              <a:ext uri="{FF2B5EF4-FFF2-40B4-BE49-F238E27FC236}">
                <a16:creationId xmlns:a16="http://schemas.microsoft.com/office/drawing/2014/main" id="{6B1E0131-B325-9753-9021-A608AD73DC7D}"/>
              </a:ext>
            </a:extLst>
          </p:cNvPr>
          <p:cNvSpPr/>
          <p:nvPr/>
        </p:nvSpPr>
        <p:spPr>
          <a:xfrm>
            <a:off x="9925674" y="4589945"/>
            <a:ext cx="275764" cy="281668"/>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Ellipse 121">
            <a:extLst>
              <a:ext uri="{FF2B5EF4-FFF2-40B4-BE49-F238E27FC236}">
                <a16:creationId xmlns:a16="http://schemas.microsoft.com/office/drawing/2014/main" id="{2695C512-6983-167B-F645-1FD7357FA1F1}"/>
              </a:ext>
            </a:extLst>
          </p:cNvPr>
          <p:cNvSpPr/>
          <p:nvPr/>
        </p:nvSpPr>
        <p:spPr>
          <a:xfrm>
            <a:off x="10861341" y="4249881"/>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a:extLst>
              <a:ext uri="{FF2B5EF4-FFF2-40B4-BE49-F238E27FC236}">
                <a16:creationId xmlns:a16="http://schemas.microsoft.com/office/drawing/2014/main" id="{A5E97EEB-CF98-CDB8-6035-ED4F3C80BD1E}"/>
              </a:ext>
            </a:extLst>
          </p:cNvPr>
          <p:cNvSpPr/>
          <p:nvPr/>
        </p:nvSpPr>
        <p:spPr>
          <a:xfrm>
            <a:off x="10439341" y="4492422"/>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Ellipse 123">
            <a:extLst>
              <a:ext uri="{FF2B5EF4-FFF2-40B4-BE49-F238E27FC236}">
                <a16:creationId xmlns:a16="http://schemas.microsoft.com/office/drawing/2014/main" id="{8B3C3276-EBCE-F5F3-0D9F-35A64327E6B8}"/>
              </a:ext>
            </a:extLst>
          </p:cNvPr>
          <p:cNvSpPr/>
          <p:nvPr/>
        </p:nvSpPr>
        <p:spPr>
          <a:xfrm>
            <a:off x="10439341" y="3860371"/>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5" name="Ellipse 124">
            <a:extLst>
              <a:ext uri="{FF2B5EF4-FFF2-40B4-BE49-F238E27FC236}">
                <a16:creationId xmlns:a16="http://schemas.microsoft.com/office/drawing/2014/main" id="{44F6CB11-EF2E-45C3-A456-298E53F31F58}"/>
              </a:ext>
            </a:extLst>
          </p:cNvPr>
          <p:cNvSpPr/>
          <p:nvPr/>
        </p:nvSpPr>
        <p:spPr>
          <a:xfrm>
            <a:off x="9199063" y="4328777"/>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Ellipse 125">
            <a:extLst>
              <a:ext uri="{FF2B5EF4-FFF2-40B4-BE49-F238E27FC236}">
                <a16:creationId xmlns:a16="http://schemas.microsoft.com/office/drawing/2014/main" id="{0C8EE2C1-2897-4752-6D35-B39D09017826}"/>
              </a:ext>
            </a:extLst>
          </p:cNvPr>
          <p:cNvSpPr/>
          <p:nvPr/>
        </p:nvSpPr>
        <p:spPr>
          <a:xfrm>
            <a:off x="10022183" y="4148845"/>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Ellipse 126">
            <a:extLst>
              <a:ext uri="{FF2B5EF4-FFF2-40B4-BE49-F238E27FC236}">
                <a16:creationId xmlns:a16="http://schemas.microsoft.com/office/drawing/2014/main" id="{63A5350A-C657-446D-5696-82E38C10C04D}"/>
              </a:ext>
            </a:extLst>
          </p:cNvPr>
          <p:cNvSpPr/>
          <p:nvPr/>
        </p:nvSpPr>
        <p:spPr>
          <a:xfrm>
            <a:off x="9543649" y="4695717"/>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Ellipse 127">
            <a:extLst>
              <a:ext uri="{FF2B5EF4-FFF2-40B4-BE49-F238E27FC236}">
                <a16:creationId xmlns:a16="http://schemas.microsoft.com/office/drawing/2014/main" id="{B4D307FF-3E21-387D-47D6-5437347C9EF9}"/>
              </a:ext>
            </a:extLst>
          </p:cNvPr>
          <p:cNvSpPr/>
          <p:nvPr/>
        </p:nvSpPr>
        <p:spPr>
          <a:xfrm>
            <a:off x="9037937" y="4746062"/>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9" name="Connecteur droit 128">
            <a:extLst>
              <a:ext uri="{FF2B5EF4-FFF2-40B4-BE49-F238E27FC236}">
                <a16:creationId xmlns:a16="http://schemas.microsoft.com/office/drawing/2014/main" id="{CF7376CB-3342-E53C-ADA4-1D2CEFF584AB}"/>
              </a:ext>
            </a:extLst>
          </p:cNvPr>
          <p:cNvCxnSpPr>
            <a:cxnSpLocks/>
          </p:cNvCxnSpPr>
          <p:nvPr/>
        </p:nvCxnSpPr>
        <p:spPr>
          <a:xfrm flipH="1">
            <a:off x="9141882" y="4464656"/>
            <a:ext cx="246882" cy="466889"/>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30" name="Connecteur droit 129">
            <a:extLst>
              <a:ext uri="{FF2B5EF4-FFF2-40B4-BE49-F238E27FC236}">
                <a16:creationId xmlns:a16="http://schemas.microsoft.com/office/drawing/2014/main" id="{65CBB119-0A5D-665F-D002-255EA4EAB7E0}"/>
              </a:ext>
            </a:extLst>
          </p:cNvPr>
          <p:cNvCxnSpPr>
            <a:cxnSpLocks/>
          </p:cNvCxnSpPr>
          <p:nvPr/>
        </p:nvCxnSpPr>
        <p:spPr>
          <a:xfrm flipH="1">
            <a:off x="9174167" y="4869687"/>
            <a:ext cx="440318" cy="17209"/>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31" name="Connecteur droit 130">
            <a:extLst>
              <a:ext uri="{FF2B5EF4-FFF2-40B4-BE49-F238E27FC236}">
                <a16:creationId xmlns:a16="http://schemas.microsoft.com/office/drawing/2014/main" id="{F06B8B48-7E6D-B8BB-50A0-5D3A58BC2DB4}"/>
              </a:ext>
            </a:extLst>
          </p:cNvPr>
          <p:cNvCxnSpPr>
            <a:cxnSpLocks/>
          </p:cNvCxnSpPr>
          <p:nvPr/>
        </p:nvCxnSpPr>
        <p:spPr>
          <a:xfrm flipH="1" flipV="1">
            <a:off x="9314788" y="4503236"/>
            <a:ext cx="366743" cy="320870"/>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34" name="Connecteur droit 133">
            <a:extLst>
              <a:ext uri="{FF2B5EF4-FFF2-40B4-BE49-F238E27FC236}">
                <a16:creationId xmlns:a16="http://schemas.microsoft.com/office/drawing/2014/main" id="{44C1157B-02BD-3BAD-88BC-B2EF9EDB4544}"/>
              </a:ext>
            </a:extLst>
          </p:cNvPr>
          <p:cNvCxnSpPr>
            <a:cxnSpLocks/>
            <a:stCxn id="124" idx="7"/>
            <a:endCxn id="126" idx="3"/>
          </p:cNvCxnSpPr>
          <p:nvPr/>
        </p:nvCxnSpPr>
        <p:spPr>
          <a:xfrm flipH="1">
            <a:off x="10062568" y="3901620"/>
            <a:ext cx="612152" cy="487644"/>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35" name="Connecteur droit 134">
            <a:extLst>
              <a:ext uri="{FF2B5EF4-FFF2-40B4-BE49-F238E27FC236}">
                <a16:creationId xmlns:a16="http://schemas.microsoft.com/office/drawing/2014/main" id="{86D1AA2A-D230-C981-49B8-B929B1B6A2B9}"/>
              </a:ext>
            </a:extLst>
          </p:cNvPr>
          <p:cNvCxnSpPr>
            <a:cxnSpLocks/>
          </p:cNvCxnSpPr>
          <p:nvPr/>
        </p:nvCxnSpPr>
        <p:spPr>
          <a:xfrm flipH="1">
            <a:off x="10555265" y="4384686"/>
            <a:ext cx="430909" cy="265969"/>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36" name="Connecteur droit 135">
            <a:extLst>
              <a:ext uri="{FF2B5EF4-FFF2-40B4-BE49-F238E27FC236}">
                <a16:creationId xmlns:a16="http://schemas.microsoft.com/office/drawing/2014/main" id="{2B285832-1389-0995-881D-F82A20312C99}"/>
              </a:ext>
            </a:extLst>
          </p:cNvPr>
          <p:cNvCxnSpPr>
            <a:cxnSpLocks/>
          </p:cNvCxnSpPr>
          <p:nvPr/>
        </p:nvCxnSpPr>
        <p:spPr>
          <a:xfrm>
            <a:off x="10160065" y="4305570"/>
            <a:ext cx="416775" cy="339181"/>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37" name="Connecteur droit 136">
            <a:extLst>
              <a:ext uri="{FF2B5EF4-FFF2-40B4-BE49-F238E27FC236}">
                <a16:creationId xmlns:a16="http://schemas.microsoft.com/office/drawing/2014/main" id="{86C5007A-8796-1685-1B27-4A7ED3DE8E22}"/>
              </a:ext>
            </a:extLst>
          </p:cNvPr>
          <p:cNvCxnSpPr>
            <a:cxnSpLocks/>
          </p:cNvCxnSpPr>
          <p:nvPr/>
        </p:nvCxnSpPr>
        <p:spPr>
          <a:xfrm>
            <a:off x="10208560" y="4311107"/>
            <a:ext cx="777614" cy="82616"/>
          </a:xfrm>
          <a:prstGeom prst="line">
            <a:avLst/>
          </a:prstGeom>
          <a:ln w="28575">
            <a:round/>
          </a:ln>
        </p:spPr>
        <p:style>
          <a:lnRef idx="2">
            <a:schemeClr val="accent1"/>
          </a:lnRef>
          <a:fillRef idx="0">
            <a:schemeClr val="accent1"/>
          </a:fillRef>
          <a:effectRef idx="1">
            <a:schemeClr val="accent1"/>
          </a:effectRef>
          <a:fontRef idx="minor">
            <a:schemeClr val="tx1"/>
          </a:fontRef>
        </p:style>
      </p:cxnSp>
      <p:cxnSp>
        <p:nvCxnSpPr>
          <p:cNvPr id="138" name="Connecteur droit 137">
            <a:extLst>
              <a:ext uri="{FF2B5EF4-FFF2-40B4-BE49-F238E27FC236}">
                <a16:creationId xmlns:a16="http://schemas.microsoft.com/office/drawing/2014/main" id="{AFFB1AF9-CD71-FAFD-23F5-F8DA352B93F2}"/>
              </a:ext>
            </a:extLst>
          </p:cNvPr>
          <p:cNvCxnSpPr>
            <a:cxnSpLocks/>
            <a:stCxn id="123" idx="4"/>
          </p:cNvCxnSpPr>
          <p:nvPr/>
        </p:nvCxnSpPr>
        <p:spPr>
          <a:xfrm flipH="1" flipV="1">
            <a:off x="10576979" y="4101325"/>
            <a:ext cx="244" cy="672765"/>
          </a:xfrm>
          <a:prstGeom prst="line">
            <a:avLst/>
          </a:prstGeom>
          <a:ln w="28575">
            <a:round/>
          </a:ln>
        </p:spPr>
        <p:style>
          <a:lnRef idx="2">
            <a:schemeClr val="accent1"/>
          </a:lnRef>
          <a:fillRef idx="0">
            <a:schemeClr val="accent1"/>
          </a:fillRef>
          <a:effectRef idx="1">
            <a:schemeClr val="accent1"/>
          </a:effectRef>
          <a:fontRef idx="minor">
            <a:schemeClr val="tx1"/>
          </a:fontRef>
        </p:style>
      </p:cxnSp>
      <p:sp>
        <p:nvSpPr>
          <p:cNvPr id="139" name="Ellipse 138">
            <a:extLst>
              <a:ext uri="{FF2B5EF4-FFF2-40B4-BE49-F238E27FC236}">
                <a16:creationId xmlns:a16="http://schemas.microsoft.com/office/drawing/2014/main" id="{7267E32E-93E9-F9AA-A112-D795ED80BD87}"/>
              </a:ext>
            </a:extLst>
          </p:cNvPr>
          <p:cNvSpPr/>
          <p:nvPr/>
        </p:nvSpPr>
        <p:spPr>
          <a:xfrm>
            <a:off x="9570368" y="3914554"/>
            <a:ext cx="275764" cy="281668"/>
          </a:xfrm>
          <a:prstGeom prst="ellipse">
            <a:avLst/>
          </a:prstGeom>
          <a:solidFill>
            <a:srgbClr val="056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11762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465185-B37A-02C5-0743-3872F8A0697D}"/>
              </a:ext>
            </a:extLst>
          </p:cNvPr>
          <p:cNvSpPr>
            <a:spLocks noGrp="1"/>
          </p:cNvSpPr>
          <p:nvPr>
            <p:ph type="title"/>
          </p:nvPr>
        </p:nvSpPr>
        <p:spPr>
          <a:xfrm>
            <a:off x="695325" y="365125"/>
            <a:ext cx="10801350" cy="1325563"/>
          </a:xfrm>
        </p:spPr>
        <p:txBody>
          <a:bodyPr/>
          <a:lstStyle/>
          <a:p>
            <a:r>
              <a:rPr lang="fr-FR" dirty="0">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Research questions</a:t>
            </a:r>
          </a:p>
        </p:txBody>
      </p:sp>
      <p:sp>
        <p:nvSpPr>
          <p:cNvPr id="3" name="Espace réservé du contenu 2">
            <a:extLst>
              <a:ext uri="{FF2B5EF4-FFF2-40B4-BE49-F238E27FC236}">
                <a16:creationId xmlns:a16="http://schemas.microsoft.com/office/drawing/2014/main" id="{97DAA71D-46FB-5AA3-9C73-2799C4AA6E24}"/>
              </a:ext>
            </a:extLst>
          </p:cNvPr>
          <p:cNvSpPr>
            <a:spLocks noGrp="1"/>
          </p:cNvSpPr>
          <p:nvPr>
            <p:ph idx="1"/>
          </p:nvPr>
        </p:nvSpPr>
        <p:spPr>
          <a:xfrm>
            <a:off x="695325" y="1638059"/>
            <a:ext cx="4266356" cy="1485166"/>
          </a:xfrm>
        </p:spPr>
        <p:txBody>
          <a:bodyPr>
            <a:noAutofit/>
          </a:bodyPr>
          <a:lstStyle/>
          <a:p>
            <a:pPr marL="0" indent="0">
              <a:lnSpc>
                <a:spcPct val="85000"/>
              </a:lnSpc>
              <a:buSzPct val="60000"/>
              <a:buNone/>
            </a:pP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What are the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effects</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 of </a:t>
            </a:r>
            <a:r>
              <a:rPr lang="fr-FR" b="1" dirty="0" err="1">
                <a:latin typeface="Roboto Condensed Light" panose="02000000000000000000" pitchFamily="2" charset="0"/>
                <a:ea typeface="Roboto Condensed Light" panose="02000000000000000000" pitchFamily="2" charset="0"/>
                <a:cs typeface="Roboto Condensed Light" panose="02000000000000000000" pitchFamily="2" charset="0"/>
              </a:rPr>
              <a:t>endogenous</a:t>
            </a:r>
            <a:r>
              <a:rPr lang="fr-FR" b="1" dirty="0">
                <a:latin typeface="Roboto Condensed Light" panose="02000000000000000000" pitchFamily="2" charset="0"/>
                <a:ea typeface="Roboto Condensed Light" panose="02000000000000000000" pitchFamily="2" charset="0"/>
                <a:cs typeface="Roboto Condensed Light" panose="02000000000000000000" pitchFamily="2" charset="0"/>
              </a:rPr>
              <a:t> spatial </a:t>
            </a:r>
            <a:r>
              <a:rPr lang="fr-FR" b="1" dirty="0" err="1">
                <a:latin typeface="Roboto Condensed Light" panose="02000000000000000000" pitchFamily="2" charset="0"/>
                <a:ea typeface="Roboto Condensed Light" panose="02000000000000000000" pitchFamily="2" charset="0"/>
                <a:cs typeface="Roboto Condensed Light" panose="02000000000000000000" pitchFamily="2" charset="0"/>
              </a:rPr>
              <a:t>processes</a:t>
            </a:r>
            <a:r>
              <a:rPr lang="fr-FR" b="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on the drivers of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biodiversity</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loss</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a:t>
            </a:r>
          </a:p>
        </p:txBody>
      </p:sp>
      <p:sp>
        <p:nvSpPr>
          <p:cNvPr id="5" name="Espace réservé de la date 4">
            <a:extLst>
              <a:ext uri="{FF2B5EF4-FFF2-40B4-BE49-F238E27FC236}">
                <a16:creationId xmlns:a16="http://schemas.microsoft.com/office/drawing/2014/main" id="{94101F1C-05EF-B6C0-476E-61ADA6CE1BAB}"/>
              </a:ext>
            </a:extLst>
          </p:cNvPr>
          <p:cNvSpPr>
            <a:spLocks noGrp="1"/>
          </p:cNvSpPr>
          <p:nvPr>
            <p:ph type="dt" sz="half" idx="10"/>
          </p:nvPr>
        </p:nvSpPr>
        <p:spPr/>
        <p:txBody>
          <a:bodyPr/>
          <a:lstStyle/>
          <a:p>
            <a:r>
              <a:rPr lang="fr-FR"/>
              <a:t>Simon Jean – PhD Defense</a:t>
            </a:r>
            <a:endParaRPr lang="fr-FR" dirty="0"/>
          </a:p>
        </p:txBody>
      </p:sp>
      <p:sp>
        <p:nvSpPr>
          <p:cNvPr id="9" name="ZoneTexte 8">
            <a:extLst>
              <a:ext uri="{FF2B5EF4-FFF2-40B4-BE49-F238E27FC236}">
                <a16:creationId xmlns:a16="http://schemas.microsoft.com/office/drawing/2014/main" id="{360B99D9-C8EC-EC7B-9EF7-EC41CCF10D0A}"/>
              </a:ext>
            </a:extLst>
          </p:cNvPr>
          <p:cNvSpPr txBox="1"/>
          <p:nvPr/>
        </p:nvSpPr>
        <p:spPr>
          <a:xfrm>
            <a:off x="675286" y="4176486"/>
            <a:ext cx="4266356" cy="1191095"/>
          </a:xfrm>
          <a:prstGeom prst="rect">
            <a:avLst/>
          </a:prstGeom>
          <a:noFill/>
        </p:spPr>
        <p:txBody>
          <a:bodyPr wrap="square">
            <a:spAutoFit/>
          </a:bodyPr>
          <a:lstStyle/>
          <a:p>
            <a:pPr>
              <a:lnSpc>
                <a:spcPct val="85000"/>
              </a:lnSpc>
              <a:buSzPct val="60000"/>
            </a:pPr>
            <a:r>
              <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rPr>
              <a:t>What are the </a:t>
            </a:r>
            <a:r>
              <a:rPr lang="fr-FR" sz="2800" dirty="0" err="1">
                <a:latin typeface="Roboto Condensed Light" panose="02000000000000000000" pitchFamily="2" charset="0"/>
                <a:ea typeface="Roboto Condensed Light" panose="02000000000000000000" pitchFamily="2" charset="0"/>
                <a:cs typeface="Roboto Condensed Light" panose="02000000000000000000" pitchFamily="2" charset="0"/>
              </a:rPr>
              <a:t>effects</a:t>
            </a:r>
            <a:r>
              <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rPr>
              <a:t> of </a:t>
            </a:r>
            <a:r>
              <a:rPr lang="fr-FR" sz="2800" b="1" dirty="0" err="1">
                <a:latin typeface="Roboto Condensed Light" panose="02000000000000000000" pitchFamily="2" charset="0"/>
                <a:ea typeface="Roboto Condensed Light" panose="02000000000000000000" pitchFamily="2" charset="0"/>
                <a:cs typeface="Roboto Condensed Light" panose="02000000000000000000" pitchFamily="2" charset="0"/>
              </a:rPr>
              <a:t>strategic</a:t>
            </a:r>
            <a:r>
              <a:rPr lang="fr-FR" sz="2800" b="1" dirty="0">
                <a:latin typeface="Roboto Condensed Light" panose="02000000000000000000" pitchFamily="2" charset="0"/>
                <a:ea typeface="Roboto Condensed Light" panose="02000000000000000000" pitchFamily="2" charset="0"/>
                <a:cs typeface="Roboto Condensed Light" panose="02000000000000000000" pitchFamily="2" charset="0"/>
              </a:rPr>
              <a:t> interactions </a:t>
            </a:r>
            <a:r>
              <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rPr>
              <a:t>on the drivers of </a:t>
            </a:r>
            <a:r>
              <a:rPr lang="fr-FR" sz="2800" dirty="0" err="1">
                <a:latin typeface="Roboto Condensed Light" panose="02000000000000000000" pitchFamily="2" charset="0"/>
                <a:ea typeface="Roboto Condensed Light" panose="02000000000000000000" pitchFamily="2" charset="0"/>
                <a:cs typeface="Roboto Condensed Light" panose="02000000000000000000" pitchFamily="2" charset="0"/>
              </a:rPr>
              <a:t>biodiversity</a:t>
            </a:r>
            <a:r>
              <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800" dirty="0" err="1">
                <a:latin typeface="Roboto Condensed Light" panose="02000000000000000000" pitchFamily="2" charset="0"/>
                <a:ea typeface="Roboto Condensed Light" panose="02000000000000000000" pitchFamily="2" charset="0"/>
                <a:cs typeface="Roboto Condensed Light" panose="02000000000000000000" pitchFamily="2" charset="0"/>
              </a:rPr>
              <a:t>loss</a:t>
            </a:r>
            <a:r>
              <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rPr>
              <a:t>?</a:t>
            </a:r>
          </a:p>
        </p:txBody>
      </p:sp>
      <p:sp>
        <p:nvSpPr>
          <p:cNvPr id="12" name="ZoneTexte 11">
            <a:extLst>
              <a:ext uri="{FF2B5EF4-FFF2-40B4-BE49-F238E27FC236}">
                <a16:creationId xmlns:a16="http://schemas.microsoft.com/office/drawing/2014/main" id="{B263758A-82F1-2D11-10A7-BD310C6E041A}"/>
              </a:ext>
            </a:extLst>
          </p:cNvPr>
          <p:cNvSpPr txBox="1"/>
          <p:nvPr/>
        </p:nvSpPr>
        <p:spPr>
          <a:xfrm>
            <a:off x="7949109" y="2484119"/>
            <a:ext cx="3061291" cy="1923604"/>
          </a:xfrm>
          <a:prstGeom prst="rect">
            <a:avLst/>
          </a:prstGeom>
          <a:noFill/>
        </p:spPr>
        <p:txBody>
          <a:bodyPr wrap="square">
            <a:spAutoFit/>
          </a:bodyPr>
          <a:lstStyle/>
          <a:p>
            <a:pPr>
              <a:lnSpc>
                <a:spcPct val="85000"/>
              </a:lnSpc>
              <a:buSzPct val="60000"/>
            </a:pPr>
            <a:r>
              <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rPr>
              <a:t>How can </a:t>
            </a:r>
            <a:r>
              <a:rPr lang="fr-FR" sz="2800" b="1" dirty="0" err="1">
                <a:latin typeface="Roboto Condensed Light" panose="02000000000000000000" pitchFamily="2" charset="0"/>
                <a:ea typeface="Roboto Condensed Light" panose="02000000000000000000" pitchFamily="2" charset="0"/>
                <a:cs typeface="Roboto Condensed Light" panose="02000000000000000000" pitchFamily="2" charset="0"/>
              </a:rPr>
              <a:t>bioeconomic</a:t>
            </a:r>
            <a:r>
              <a:rPr lang="fr-FR" sz="2800" b="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800" b="1" dirty="0" err="1">
                <a:latin typeface="Roboto Condensed Light" panose="02000000000000000000" pitchFamily="2" charset="0"/>
                <a:ea typeface="Roboto Condensed Light" panose="02000000000000000000" pitchFamily="2" charset="0"/>
                <a:cs typeface="Roboto Condensed Light" panose="02000000000000000000" pitchFamily="2" charset="0"/>
              </a:rPr>
              <a:t>models</a:t>
            </a:r>
            <a:r>
              <a:rPr lang="fr-FR" sz="2800" b="1"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800" dirty="0" err="1">
                <a:latin typeface="Roboto Condensed Light" panose="02000000000000000000" pitchFamily="2" charset="0"/>
                <a:ea typeface="Roboto Condensed Light" panose="02000000000000000000" pitchFamily="2" charset="0"/>
                <a:cs typeface="Roboto Condensed Light" panose="02000000000000000000" pitchFamily="2" charset="0"/>
              </a:rPr>
              <a:t>be</a:t>
            </a:r>
            <a:r>
              <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800" dirty="0" err="1">
                <a:latin typeface="Roboto Condensed Light" panose="02000000000000000000" pitchFamily="2" charset="0"/>
                <a:ea typeface="Roboto Condensed Light" panose="02000000000000000000" pitchFamily="2" charset="0"/>
                <a:cs typeface="Roboto Condensed Light" panose="02000000000000000000" pitchFamily="2" charset="0"/>
              </a:rPr>
              <a:t>refined</a:t>
            </a:r>
            <a:r>
              <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rPr>
              <a:t> to take into </a:t>
            </a:r>
            <a:r>
              <a:rPr lang="fr-FR" sz="2800" dirty="0" err="1">
                <a:latin typeface="Roboto Condensed Light" panose="02000000000000000000" pitchFamily="2" charset="0"/>
                <a:ea typeface="Roboto Condensed Light" panose="02000000000000000000" pitchFamily="2" charset="0"/>
                <a:cs typeface="Roboto Condensed Light" panose="02000000000000000000" pitchFamily="2" charset="0"/>
              </a:rPr>
              <a:t>account</a:t>
            </a:r>
            <a:r>
              <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800" dirty="0" err="1">
                <a:latin typeface="Roboto Condensed Light" panose="02000000000000000000" pitchFamily="2" charset="0"/>
                <a:ea typeface="Roboto Condensed Light" panose="02000000000000000000" pitchFamily="2" charset="0"/>
                <a:cs typeface="Roboto Condensed Light" panose="02000000000000000000" pitchFamily="2" charset="0"/>
              </a:rPr>
              <a:t>these</a:t>
            </a:r>
            <a:r>
              <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800" dirty="0" err="1">
                <a:latin typeface="Roboto Condensed Light" panose="02000000000000000000" pitchFamily="2" charset="0"/>
                <a:ea typeface="Roboto Condensed Light" panose="02000000000000000000" pitchFamily="2" charset="0"/>
                <a:cs typeface="Roboto Condensed Light" panose="02000000000000000000" pitchFamily="2" charset="0"/>
              </a:rPr>
              <a:t>effects</a:t>
            </a:r>
            <a:r>
              <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rPr>
              <a:t>?</a:t>
            </a:r>
          </a:p>
        </p:txBody>
      </p:sp>
      <p:sp>
        <p:nvSpPr>
          <p:cNvPr id="20" name="Ellipse 19">
            <a:extLst>
              <a:ext uri="{FF2B5EF4-FFF2-40B4-BE49-F238E27FC236}">
                <a16:creationId xmlns:a16="http://schemas.microsoft.com/office/drawing/2014/main" id="{DD6890F6-FE10-A967-21F8-5EC480DAEEB0}"/>
              </a:ext>
            </a:extLst>
          </p:cNvPr>
          <p:cNvSpPr/>
          <p:nvPr/>
        </p:nvSpPr>
        <p:spPr>
          <a:xfrm>
            <a:off x="4941642" y="1795108"/>
            <a:ext cx="1134319" cy="1122325"/>
          </a:xfrm>
          <a:prstGeom prst="ellipse">
            <a:avLst/>
          </a:prstGeom>
          <a:noFill/>
          <a:ln>
            <a:solidFill>
              <a:srgbClr val="056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F47EF3F6-D745-DA79-190A-50AA9F9B8977}"/>
              </a:ext>
            </a:extLst>
          </p:cNvPr>
          <p:cNvSpPr/>
          <p:nvPr/>
        </p:nvSpPr>
        <p:spPr>
          <a:xfrm>
            <a:off x="4961681" y="4210872"/>
            <a:ext cx="1134319" cy="1122325"/>
          </a:xfrm>
          <a:prstGeom prst="ellipse">
            <a:avLst/>
          </a:prstGeom>
          <a:noFill/>
          <a:ln>
            <a:solidFill>
              <a:srgbClr val="056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Graphique 22" descr="Réseau contour">
            <a:extLst>
              <a:ext uri="{FF2B5EF4-FFF2-40B4-BE49-F238E27FC236}">
                <a16:creationId xmlns:a16="http://schemas.microsoft.com/office/drawing/2014/main" id="{188F2AA6-6BBF-5E95-3063-3E329AF3EA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3176" y="1900910"/>
            <a:ext cx="914400" cy="914400"/>
          </a:xfrm>
          <a:prstGeom prst="rect">
            <a:avLst/>
          </a:prstGeom>
        </p:spPr>
      </p:pic>
      <p:pic>
        <p:nvPicPr>
          <p:cNvPr id="27" name="Graphique 26" descr="Offre et demande contour">
            <a:extLst>
              <a:ext uri="{FF2B5EF4-FFF2-40B4-BE49-F238E27FC236}">
                <a16:creationId xmlns:a16="http://schemas.microsoft.com/office/drawing/2014/main" id="{9A562B85-6C62-8B71-19DB-8182B6E8A5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3524" y="3005256"/>
            <a:ext cx="914400" cy="914400"/>
          </a:xfrm>
          <a:prstGeom prst="rect">
            <a:avLst/>
          </a:prstGeom>
        </p:spPr>
      </p:pic>
      <p:sp>
        <p:nvSpPr>
          <p:cNvPr id="30" name="Ellipse 29">
            <a:extLst>
              <a:ext uri="{FF2B5EF4-FFF2-40B4-BE49-F238E27FC236}">
                <a16:creationId xmlns:a16="http://schemas.microsoft.com/office/drawing/2014/main" id="{512C49B9-C129-298B-3160-E64A464F4BD1}"/>
              </a:ext>
            </a:extLst>
          </p:cNvPr>
          <p:cNvSpPr/>
          <p:nvPr/>
        </p:nvSpPr>
        <p:spPr>
          <a:xfrm>
            <a:off x="6593564" y="2913081"/>
            <a:ext cx="1134319" cy="1122325"/>
          </a:xfrm>
          <a:prstGeom prst="ellipse">
            <a:avLst/>
          </a:prstGeom>
          <a:noFill/>
          <a:ln>
            <a:solidFill>
              <a:srgbClr val="0564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Graphique 5" descr="Pièces d’échiquier contour">
            <a:extLst>
              <a:ext uri="{FF2B5EF4-FFF2-40B4-BE49-F238E27FC236}">
                <a16:creationId xmlns:a16="http://schemas.microsoft.com/office/drawing/2014/main" id="{8C632913-E2F1-DD58-F4C8-CC053C3370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73775" y="4314833"/>
            <a:ext cx="914400" cy="914400"/>
          </a:xfrm>
          <a:prstGeom prst="rect">
            <a:avLst/>
          </a:prstGeom>
        </p:spPr>
      </p:pic>
    </p:spTree>
    <p:extLst>
      <p:ext uri="{BB962C8B-B14F-4D97-AF65-F5344CB8AC3E}">
        <p14:creationId xmlns:p14="http://schemas.microsoft.com/office/powerpoint/2010/main" val="203306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5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0" grpId="0" animBg="1"/>
      <p:bldP spid="21" grpId="0" animBg="1"/>
      <p:bldP spid="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5646D">
            <a:alpha val="70000"/>
          </a:srgbClr>
        </a:solidFill>
        <a:effectLst/>
      </p:bgPr>
    </p:bg>
    <p:spTree>
      <p:nvGrpSpPr>
        <p:cNvPr id="1" name="">
          <a:extLst>
            <a:ext uri="{FF2B5EF4-FFF2-40B4-BE49-F238E27FC236}">
              <a16:creationId xmlns:a16="http://schemas.microsoft.com/office/drawing/2014/main" id="{28BB2FE4-F298-22BE-42A1-AE3296E8719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7D8CBF1-6C5E-E069-89B2-933E8AB4CCA5}"/>
              </a:ext>
            </a:extLst>
          </p:cNvPr>
          <p:cNvSpPr>
            <a:spLocks noGrp="1"/>
          </p:cNvSpPr>
          <p:nvPr>
            <p:ph type="title"/>
          </p:nvPr>
        </p:nvSpPr>
        <p:spPr>
          <a:xfrm>
            <a:off x="695325" y="1709738"/>
            <a:ext cx="106521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Other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results</a:t>
            </a:r>
            <a:endPar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 name="Espace réservé du texte 2">
            <a:extLst>
              <a:ext uri="{FF2B5EF4-FFF2-40B4-BE49-F238E27FC236}">
                <a16:creationId xmlns:a16="http://schemas.microsoft.com/office/drawing/2014/main" id="{93CDCC65-3B24-45C2-4CE6-07A2496FD53C}"/>
              </a:ext>
            </a:extLst>
          </p:cNvPr>
          <p:cNvSpPr>
            <a:spLocks noGrp="1"/>
          </p:cNvSpPr>
          <p:nvPr>
            <p:ph type="body" idx="1"/>
          </p:nvPr>
        </p:nvSpPr>
        <p:spPr>
          <a:xfrm>
            <a:off x="831850" y="4589463"/>
            <a:ext cx="8072438" cy="1500187"/>
          </a:xfrm>
        </p:spPr>
        <p:txBody>
          <a:bodyPr>
            <a:normAutofit/>
          </a:bodyPr>
          <a:lstStyle/>
          <a:p>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list</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5" name="Connecteur droit 4">
            <a:extLst>
              <a:ext uri="{FF2B5EF4-FFF2-40B4-BE49-F238E27FC236}">
                <a16:creationId xmlns:a16="http://schemas.microsoft.com/office/drawing/2014/main" id="{4D9DFE2A-E1C4-240A-36A4-141C638F5073}"/>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7" name="Espace réservé de la date 3">
            <a:extLst>
              <a:ext uri="{FF2B5EF4-FFF2-40B4-BE49-F238E27FC236}">
                <a16:creationId xmlns:a16="http://schemas.microsoft.com/office/drawing/2014/main" id="{5FD8A781-C57C-9DB7-9445-52BBFDF0ABD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spTree>
    <p:extLst>
      <p:ext uri="{BB962C8B-B14F-4D97-AF65-F5344CB8AC3E}">
        <p14:creationId xmlns:p14="http://schemas.microsoft.com/office/powerpoint/2010/main" val="3370128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08F79-ACC2-1146-9B5E-7AE09E7049D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7D6550C-C234-4F3E-FC46-FB683C11D510}"/>
              </a:ext>
            </a:extLst>
          </p:cNvPr>
          <p:cNvSpPr>
            <a:spLocks noGrp="1"/>
          </p:cNvSpPr>
          <p:nvPr>
            <p:ph type="title"/>
          </p:nvPr>
        </p:nvSpPr>
        <p:spPr>
          <a:xfrm>
            <a:off x="838200" y="365126"/>
            <a:ext cx="7706066" cy="592818"/>
          </a:xfrm>
        </p:spPr>
        <p:txBody>
          <a:bodyPr>
            <a:normAutofit fontScale="90000"/>
          </a:bodyPr>
          <a:lstStyle/>
          <a:p>
            <a:r>
              <a:rPr lang="fr-FR" dirty="0" err="1"/>
              <a:t>Properties</a:t>
            </a:r>
            <a:endParaRPr lang="fr-FR" dirty="0"/>
          </a:p>
        </p:txBody>
      </p:sp>
      <p:sp>
        <p:nvSpPr>
          <p:cNvPr id="8" name="Espace réservé du contenu 7">
            <a:extLst>
              <a:ext uri="{FF2B5EF4-FFF2-40B4-BE49-F238E27FC236}">
                <a16:creationId xmlns:a16="http://schemas.microsoft.com/office/drawing/2014/main" id="{B941C11C-2327-CD73-D6D8-D9A22CE9EBBB}"/>
              </a:ext>
            </a:extLst>
          </p:cNvPr>
          <p:cNvSpPr>
            <a:spLocks noGrp="1"/>
          </p:cNvSpPr>
          <p:nvPr>
            <p:ph idx="1"/>
          </p:nvPr>
        </p:nvSpPr>
        <p:spPr>
          <a:xfrm>
            <a:off x="838200" y="1127760"/>
            <a:ext cx="10515600" cy="5049203"/>
          </a:xfrm>
        </p:spPr>
        <p:txBody>
          <a:bodyPr/>
          <a:lstStyle/>
          <a:p>
            <a:r>
              <a:rPr lang="fr-FR" dirty="0" err="1"/>
              <a:t>Characterizations</a:t>
            </a:r>
            <a:r>
              <a:rPr lang="fr-FR" dirty="0"/>
              <a:t> </a:t>
            </a:r>
            <a:r>
              <a:rPr lang="fr-FR" dirty="0" err="1"/>
              <a:t>using</a:t>
            </a:r>
            <a:r>
              <a:rPr lang="fr-FR" dirty="0"/>
              <a:t> other </a:t>
            </a:r>
            <a:r>
              <a:rPr lang="fr-FR" dirty="0" err="1"/>
              <a:t>metrics</a:t>
            </a:r>
            <a:r>
              <a:rPr lang="fr-FR" dirty="0"/>
              <a:t> : </a:t>
            </a:r>
          </a:p>
          <a:p>
            <a:pPr lvl="1"/>
            <a:r>
              <a:rPr lang="fr-FR" dirty="0"/>
              <a:t>Graph </a:t>
            </a:r>
            <a:r>
              <a:rPr lang="fr-FR" dirty="0" err="1"/>
              <a:t>centrality</a:t>
            </a:r>
            <a:endParaRPr lang="fr-FR" dirty="0"/>
          </a:p>
          <a:p>
            <a:pPr lvl="1"/>
            <a:r>
              <a:rPr lang="fr-FR" dirty="0" err="1"/>
              <a:t>Landscape</a:t>
            </a:r>
            <a:r>
              <a:rPr lang="fr-FR" dirty="0"/>
              <a:t> </a:t>
            </a:r>
            <a:r>
              <a:rPr lang="fr-FR" dirty="0" err="1"/>
              <a:t>characteristics</a:t>
            </a:r>
            <a:endParaRPr lang="fr-FR" dirty="0"/>
          </a:p>
          <a:p>
            <a:r>
              <a:rPr lang="fr-FR" dirty="0"/>
              <a:t>Details on the </a:t>
            </a:r>
            <a:r>
              <a:rPr lang="fr-FR" dirty="0" err="1"/>
              <a:t>optimization</a:t>
            </a:r>
            <a:r>
              <a:rPr lang="fr-FR" dirty="0"/>
              <a:t> </a:t>
            </a:r>
            <a:r>
              <a:rPr lang="fr-FR" dirty="0" err="1"/>
              <a:t>procedure</a:t>
            </a:r>
            <a:endParaRPr lang="fr-FR" dirty="0"/>
          </a:p>
          <a:p>
            <a:r>
              <a:rPr lang="fr-FR" dirty="0"/>
              <a:t>Details on the large </a:t>
            </a:r>
            <a:r>
              <a:rPr lang="fr-FR" dirty="0" err="1"/>
              <a:t>scale</a:t>
            </a:r>
            <a:r>
              <a:rPr lang="fr-FR" dirty="0"/>
              <a:t> </a:t>
            </a:r>
            <a:r>
              <a:rPr lang="fr-FR" dirty="0" err="1"/>
              <a:t>landscapes</a:t>
            </a:r>
            <a:endParaRPr lang="fr-FR" dirty="0"/>
          </a:p>
        </p:txBody>
      </p:sp>
    </p:spTree>
    <p:extLst>
      <p:ext uri="{BB962C8B-B14F-4D97-AF65-F5344CB8AC3E}">
        <p14:creationId xmlns:p14="http://schemas.microsoft.com/office/powerpoint/2010/main" val="402838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8BA1D-C310-9FDD-9D10-DD1640E378A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C7E59AD-58DC-81B8-63C8-57EC1E447BC8}"/>
              </a:ext>
            </a:extLst>
          </p:cNvPr>
          <p:cNvSpPr>
            <a:spLocks noGrp="1"/>
          </p:cNvSpPr>
          <p:nvPr>
            <p:ph type="title"/>
          </p:nvPr>
        </p:nvSpPr>
        <p:spPr>
          <a:xfrm>
            <a:off x="838200" y="365126"/>
            <a:ext cx="7706066" cy="592818"/>
          </a:xfrm>
        </p:spPr>
        <p:txBody>
          <a:bodyPr>
            <a:normAutofit fontScale="90000"/>
          </a:bodyPr>
          <a:lstStyle/>
          <a:p>
            <a:r>
              <a:rPr lang="fr-FR" dirty="0" err="1"/>
              <a:t>Properties</a:t>
            </a:r>
            <a:endParaRPr lang="fr-FR" dirty="0"/>
          </a:p>
        </p:txBody>
      </p:sp>
      <p:sp>
        <p:nvSpPr>
          <p:cNvPr id="8" name="Espace réservé du contenu 7">
            <a:extLst>
              <a:ext uri="{FF2B5EF4-FFF2-40B4-BE49-F238E27FC236}">
                <a16:creationId xmlns:a16="http://schemas.microsoft.com/office/drawing/2014/main" id="{0F070374-4E1E-D727-5A1D-104F3D5C99AD}"/>
              </a:ext>
            </a:extLst>
          </p:cNvPr>
          <p:cNvSpPr>
            <a:spLocks noGrp="1"/>
          </p:cNvSpPr>
          <p:nvPr>
            <p:ph idx="1"/>
          </p:nvPr>
        </p:nvSpPr>
        <p:spPr>
          <a:xfrm>
            <a:off x="838200" y="1127760"/>
            <a:ext cx="10515600" cy="5049203"/>
          </a:xfrm>
        </p:spPr>
        <p:txBody>
          <a:bodyPr/>
          <a:lstStyle/>
          <a:p>
            <a:r>
              <a:rPr lang="fr-FR" dirty="0" err="1"/>
              <a:t>Characterizations</a:t>
            </a:r>
            <a:r>
              <a:rPr lang="fr-FR" dirty="0"/>
              <a:t> </a:t>
            </a:r>
            <a:r>
              <a:rPr lang="fr-FR" dirty="0" err="1"/>
              <a:t>using</a:t>
            </a:r>
            <a:r>
              <a:rPr lang="fr-FR" dirty="0"/>
              <a:t> other </a:t>
            </a:r>
            <a:r>
              <a:rPr lang="fr-FR" dirty="0" err="1"/>
              <a:t>metrics</a:t>
            </a:r>
            <a:r>
              <a:rPr lang="fr-FR" dirty="0"/>
              <a:t> : </a:t>
            </a:r>
          </a:p>
          <a:p>
            <a:pPr lvl="1"/>
            <a:r>
              <a:rPr lang="fr-FR" dirty="0"/>
              <a:t>Graph </a:t>
            </a:r>
            <a:r>
              <a:rPr lang="fr-FR" dirty="0" err="1"/>
              <a:t>centrality</a:t>
            </a:r>
            <a:endParaRPr lang="fr-FR" dirty="0"/>
          </a:p>
          <a:p>
            <a:pPr lvl="1"/>
            <a:r>
              <a:rPr lang="fr-FR" dirty="0" err="1"/>
              <a:t>Landscape</a:t>
            </a:r>
            <a:r>
              <a:rPr lang="fr-FR" dirty="0"/>
              <a:t> </a:t>
            </a:r>
            <a:r>
              <a:rPr lang="fr-FR" dirty="0" err="1"/>
              <a:t>characteristics</a:t>
            </a:r>
            <a:endParaRPr lang="fr-FR" dirty="0"/>
          </a:p>
          <a:p>
            <a:r>
              <a:rPr lang="fr-FR" dirty="0"/>
              <a:t>Details on the </a:t>
            </a:r>
            <a:r>
              <a:rPr lang="fr-FR" dirty="0" err="1"/>
              <a:t>optimization</a:t>
            </a:r>
            <a:r>
              <a:rPr lang="fr-FR" dirty="0"/>
              <a:t> </a:t>
            </a:r>
            <a:r>
              <a:rPr lang="fr-FR" dirty="0" err="1"/>
              <a:t>procedure</a:t>
            </a:r>
            <a:endParaRPr lang="fr-FR" dirty="0"/>
          </a:p>
          <a:p>
            <a:r>
              <a:rPr lang="fr-FR" dirty="0"/>
              <a:t>Details on the large </a:t>
            </a:r>
            <a:r>
              <a:rPr lang="fr-FR" dirty="0" err="1"/>
              <a:t>scale</a:t>
            </a:r>
            <a:r>
              <a:rPr lang="fr-FR" dirty="0"/>
              <a:t> </a:t>
            </a:r>
            <a:r>
              <a:rPr lang="fr-FR" dirty="0" err="1"/>
              <a:t>landscapes</a:t>
            </a:r>
            <a:endParaRPr lang="fr-FR" dirty="0"/>
          </a:p>
        </p:txBody>
      </p:sp>
    </p:spTree>
    <p:extLst>
      <p:ext uri="{BB962C8B-B14F-4D97-AF65-F5344CB8AC3E}">
        <p14:creationId xmlns:p14="http://schemas.microsoft.com/office/powerpoint/2010/main" val="3395175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F4D9A-CE3A-9EF0-64B2-7D9D0672241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69A6E5C-AD2D-D6BE-8929-6F8EAFA602D8}"/>
              </a:ext>
            </a:extLst>
          </p:cNvPr>
          <p:cNvSpPr>
            <a:spLocks noGrp="1"/>
          </p:cNvSpPr>
          <p:nvPr>
            <p:ph type="title"/>
          </p:nvPr>
        </p:nvSpPr>
        <p:spPr>
          <a:xfrm>
            <a:off x="838200" y="365126"/>
            <a:ext cx="7706066" cy="592818"/>
          </a:xfrm>
        </p:spPr>
        <p:txBody>
          <a:bodyPr>
            <a:normAutofit fontScale="90000"/>
          </a:bodyPr>
          <a:lstStyle/>
          <a:p>
            <a:r>
              <a:rPr lang="fr-FR" dirty="0" err="1"/>
              <a:t>Properties</a:t>
            </a:r>
            <a:endParaRPr lang="fr-FR" dirty="0"/>
          </a:p>
        </p:txBody>
      </p:sp>
      <p:sp>
        <p:nvSpPr>
          <p:cNvPr id="8" name="Espace réservé du contenu 7">
            <a:extLst>
              <a:ext uri="{FF2B5EF4-FFF2-40B4-BE49-F238E27FC236}">
                <a16:creationId xmlns:a16="http://schemas.microsoft.com/office/drawing/2014/main" id="{4291985C-5EF1-7C18-0B99-2CBEBDE946B4}"/>
              </a:ext>
            </a:extLst>
          </p:cNvPr>
          <p:cNvSpPr>
            <a:spLocks noGrp="1"/>
          </p:cNvSpPr>
          <p:nvPr>
            <p:ph idx="1"/>
          </p:nvPr>
        </p:nvSpPr>
        <p:spPr>
          <a:xfrm>
            <a:off x="838200" y="1127760"/>
            <a:ext cx="10515600" cy="5049203"/>
          </a:xfrm>
        </p:spPr>
        <p:txBody>
          <a:bodyPr/>
          <a:lstStyle/>
          <a:p>
            <a:r>
              <a:rPr lang="fr-FR" dirty="0" err="1"/>
              <a:t>Characterizations</a:t>
            </a:r>
            <a:r>
              <a:rPr lang="fr-FR" dirty="0"/>
              <a:t> </a:t>
            </a:r>
            <a:r>
              <a:rPr lang="fr-FR" dirty="0" err="1"/>
              <a:t>using</a:t>
            </a:r>
            <a:r>
              <a:rPr lang="fr-FR" dirty="0"/>
              <a:t> other </a:t>
            </a:r>
            <a:r>
              <a:rPr lang="fr-FR" dirty="0" err="1"/>
              <a:t>metrics</a:t>
            </a:r>
            <a:r>
              <a:rPr lang="fr-FR" dirty="0"/>
              <a:t> : </a:t>
            </a:r>
          </a:p>
          <a:p>
            <a:pPr lvl="1"/>
            <a:r>
              <a:rPr lang="fr-FR" dirty="0"/>
              <a:t>Graph </a:t>
            </a:r>
            <a:r>
              <a:rPr lang="fr-FR" dirty="0" err="1"/>
              <a:t>centrality</a:t>
            </a:r>
            <a:endParaRPr lang="fr-FR" dirty="0"/>
          </a:p>
          <a:p>
            <a:pPr lvl="1"/>
            <a:r>
              <a:rPr lang="fr-FR" dirty="0" err="1"/>
              <a:t>Landscape</a:t>
            </a:r>
            <a:r>
              <a:rPr lang="fr-FR" dirty="0"/>
              <a:t> </a:t>
            </a:r>
            <a:r>
              <a:rPr lang="fr-FR" dirty="0" err="1"/>
              <a:t>characteristics</a:t>
            </a:r>
            <a:endParaRPr lang="fr-FR" dirty="0"/>
          </a:p>
          <a:p>
            <a:r>
              <a:rPr lang="fr-FR" dirty="0"/>
              <a:t>Details on the </a:t>
            </a:r>
            <a:r>
              <a:rPr lang="fr-FR" dirty="0" err="1"/>
              <a:t>optimization</a:t>
            </a:r>
            <a:r>
              <a:rPr lang="fr-FR" dirty="0"/>
              <a:t> </a:t>
            </a:r>
            <a:r>
              <a:rPr lang="fr-FR" dirty="0" err="1"/>
              <a:t>procedure</a:t>
            </a:r>
            <a:endParaRPr lang="fr-FR" dirty="0"/>
          </a:p>
          <a:p>
            <a:r>
              <a:rPr lang="fr-FR" dirty="0"/>
              <a:t>Details on the large </a:t>
            </a:r>
            <a:r>
              <a:rPr lang="fr-FR" dirty="0" err="1"/>
              <a:t>scale</a:t>
            </a:r>
            <a:r>
              <a:rPr lang="fr-FR" dirty="0"/>
              <a:t> </a:t>
            </a:r>
            <a:r>
              <a:rPr lang="fr-FR" dirty="0" err="1"/>
              <a:t>landscapes</a:t>
            </a:r>
            <a:endParaRPr lang="fr-FR" dirty="0"/>
          </a:p>
        </p:txBody>
      </p:sp>
    </p:spTree>
    <p:extLst>
      <p:ext uri="{BB962C8B-B14F-4D97-AF65-F5344CB8AC3E}">
        <p14:creationId xmlns:p14="http://schemas.microsoft.com/office/powerpoint/2010/main" val="3357783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5646D">
            <a:alpha val="70000"/>
          </a:srgbClr>
        </a:solidFill>
        <a:effectLst/>
      </p:bgPr>
    </p:bg>
    <p:spTree>
      <p:nvGrpSpPr>
        <p:cNvPr id="1" name="">
          <a:extLst>
            <a:ext uri="{FF2B5EF4-FFF2-40B4-BE49-F238E27FC236}">
              <a16:creationId xmlns:a16="http://schemas.microsoft.com/office/drawing/2014/main" id="{80003EAE-E6C6-9A23-D731-FA23F31884C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E1EC889-4075-42B8-757C-BB3FF2418C97}"/>
              </a:ext>
            </a:extLst>
          </p:cNvPr>
          <p:cNvSpPr>
            <a:spLocks noGrp="1"/>
          </p:cNvSpPr>
          <p:nvPr>
            <p:ph type="title"/>
          </p:nvPr>
        </p:nvSpPr>
        <p:spPr>
          <a:xfrm>
            <a:off x="695325" y="1709738"/>
            <a:ext cx="106521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Extensions</a:t>
            </a:r>
          </a:p>
        </p:txBody>
      </p:sp>
      <p:sp>
        <p:nvSpPr>
          <p:cNvPr id="3" name="Espace réservé du texte 2">
            <a:extLst>
              <a:ext uri="{FF2B5EF4-FFF2-40B4-BE49-F238E27FC236}">
                <a16:creationId xmlns:a16="http://schemas.microsoft.com/office/drawing/2014/main" id="{918D6270-C8B9-000A-A4C4-716A62D1E456}"/>
              </a:ext>
            </a:extLst>
          </p:cNvPr>
          <p:cNvSpPr>
            <a:spLocks noGrp="1"/>
          </p:cNvSpPr>
          <p:nvPr>
            <p:ph type="body" idx="1"/>
          </p:nvPr>
        </p:nvSpPr>
        <p:spPr>
          <a:xfrm>
            <a:off x="831850" y="4589463"/>
            <a:ext cx="8072438" cy="1500187"/>
          </a:xfrm>
        </p:spPr>
        <p:txBody>
          <a:bodyPr>
            <a:normAutofit/>
          </a:bodyPr>
          <a:lstStyle/>
          <a:p>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list</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5" name="Connecteur droit 4">
            <a:extLst>
              <a:ext uri="{FF2B5EF4-FFF2-40B4-BE49-F238E27FC236}">
                <a16:creationId xmlns:a16="http://schemas.microsoft.com/office/drawing/2014/main" id="{557117E3-3024-50B6-83E5-26B81F66A548}"/>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7" name="Espace réservé de la date 3">
            <a:extLst>
              <a:ext uri="{FF2B5EF4-FFF2-40B4-BE49-F238E27FC236}">
                <a16:creationId xmlns:a16="http://schemas.microsoft.com/office/drawing/2014/main" id="{D4426BD0-81FC-6AD1-854C-D68F5187E3BF}"/>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spTree>
    <p:extLst>
      <p:ext uri="{BB962C8B-B14F-4D97-AF65-F5344CB8AC3E}">
        <p14:creationId xmlns:p14="http://schemas.microsoft.com/office/powerpoint/2010/main" val="3787625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D7640-F647-4983-E09E-09CECB980BE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53F4C81-EF99-601A-25B6-1055D113634C}"/>
              </a:ext>
            </a:extLst>
          </p:cNvPr>
          <p:cNvSpPr>
            <a:spLocks noGrp="1"/>
          </p:cNvSpPr>
          <p:nvPr>
            <p:ph type="title"/>
          </p:nvPr>
        </p:nvSpPr>
        <p:spPr>
          <a:xfrm>
            <a:off x="838200" y="365126"/>
            <a:ext cx="10515600" cy="592818"/>
          </a:xfrm>
        </p:spPr>
        <p:txBody>
          <a:bodyPr>
            <a:normAutofit fontScale="90000"/>
          </a:bodyPr>
          <a:lstStyle/>
          <a:p>
            <a:r>
              <a:rPr lang="fr-FR" dirty="0" err="1"/>
              <a:t>Additional</a:t>
            </a:r>
            <a:r>
              <a:rPr lang="fr-FR" dirty="0"/>
              <a:t> </a:t>
            </a:r>
            <a:r>
              <a:rPr lang="fr-FR" dirty="0" err="1"/>
              <a:t>heterogeneity</a:t>
            </a:r>
            <a:endParaRPr lang="fr-FR" dirty="0"/>
          </a:p>
        </p:txBody>
      </p:sp>
      <p:sp>
        <p:nvSpPr>
          <p:cNvPr id="4" name="Espace réservé de la date 3">
            <a:extLst>
              <a:ext uri="{FF2B5EF4-FFF2-40B4-BE49-F238E27FC236}">
                <a16:creationId xmlns:a16="http://schemas.microsoft.com/office/drawing/2014/main" id="{1F9E49E2-EECE-B85C-1239-5B6CA64D682C}"/>
              </a:ext>
            </a:extLst>
          </p:cNvPr>
          <p:cNvSpPr>
            <a:spLocks noGrp="1"/>
          </p:cNvSpPr>
          <p:nvPr>
            <p:ph type="dt" sz="half" idx="10"/>
          </p:nvPr>
        </p:nvSpPr>
        <p:spPr/>
        <p:txBody>
          <a:bodyPr/>
          <a:lstStyle/>
          <a:p>
            <a:r>
              <a:rPr lang="fr-FR" dirty="0"/>
              <a:t>Simon Jean – PhD Defense</a:t>
            </a:r>
          </a:p>
        </p:txBody>
      </p:sp>
      <p:sp>
        <p:nvSpPr>
          <p:cNvPr id="8" name="Espace réservé du contenu 7">
            <a:extLst>
              <a:ext uri="{FF2B5EF4-FFF2-40B4-BE49-F238E27FC236}">
                <a16:creationId xmlns:a16="http://schemas.microsoft.com/office/drawing/2014/main" id="{9E1B08E4-B00B-4FFA-4828-287E544AB507}"/>
              </a:ext>
            </a:extLst>
          </p:cNvPr>
          <p:cNvSpPr>
            <a:spLocks noGrp="1"/>
          </p:cNvSpPr>
          <p:nvPr>
            <p:ph idx="1"/>
          </p:nvPr>
        </p:nvSpPr>
        <p:spPr>
          <a:xfrm>
            <a:off x="731838" y="1341120"/>
            <a:ext cx="10728324" cy="4835843"/>
          </a:xfrm>
        </p:spPr>
        <p:txBody>
          <a:bodyPr/>
          <a:lstStyle/>
          <a:p>
            <a:endParaRPr lang="fr-FR" dirty="0"/>
          </a:p>
        </p:txBody>
      </p:sp>
    </p:spTree>
    <p:extLst>
      <p:ext uri="{BB962C8B-B14F-4D97-AF65-F5344CB8AC3E}">
        <p14:creationId xmlns:p14="http://schemas.microsoft.com/office/powerpoint/2010/main" val="3131711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55246-4440-B7C4-2162-3E3F4AC044A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74FE125-6CFA-E4DC-5E32-E430DD746FD7}"/>
              </a:ext>
            </a:extLst>
          </p:cNvPr>
          <p:cNvSpPr>
            <a:spLocks noGrp="1"/>
          </p:cNvSpPr>
          <p:nvPr>
            <p:ph type="title"/>
          </p:nvPr>
        </p:nvSpPr>
        <p:spPr>
          <a:xfrm>
            <a:off x="838200" y="365126"/>
            <a:ext cx="10515600" cy="592818"/>
          </a:xfrm>
        </p:spPr>
        <p:txBody>
          <a:bodyPr>
            <a:normAutofit fontScale="90000"/>
          </a:bodyPr>
          <a:lstStyle/>
          <a:p>
            <a:r>
              <a:rPr lang="fr-FR" dirty="0" err="1"/>
              <a:t>Different</a:t>
            </a:r>
            <a:r>
              <a:rPr lang="fr-FR" dirty="0"/>
              <a:t> spread : </a:t>
            </a:r>
            <a:r>
              <a:rPr lang="fr-FR" dirty="0" err="1"/>
              <a:t>empirical</a:t>
            </a:r>
            <a:r>
              <a:rPr lang="fr-FR" dirty="0"/>
              <a:t> </a:t>
            </a:r>
            <a:r>
              <a:rPr lang="fr-FR" dirty="0" err="1"/>
              <a:t>wildfire</a:t>
            </a:r>
            <a:r>
              <a:rPr lang="fr-FR" dirty="0"/>
              <a:t> spread </a:t>
            </a:r>
            <a:r>
              <a:rPr lang="fr-FR" dirty="0" err="1"/>
              <a:t>models</a:t>
            </a:r>
            <a:endParaRPr lang="fr-FR" dirty="0"/>
          </a:p>
        </p:txBody>
      </p:sp>
      <p:sp>
        <p:nvSpPr>
          <p:cNvPr id="4" name="Espace réservé de la date 3">
            <a:extLst>
              <a:ext uri="{FF2B5EF4-FFF2-40B4-BE49-F238E27FC236}">
                <a16:creationId xmlns:a16="http://schemas.microsoft.com/office/drawing/2014/main" id="{7B041973-C23B-AAD1-62BB-194D1078F13B}"/>
              </a:ext>
            </a:extLst>
          </p:cNvPr>
          <p:cNvSpPr>
            <a:spLocks noGrp="1"/>
          </p:cNvSpPr>
          <p:nvPr>
            <p:ph type="dt" sz="half" idx="10"/>
          </p:nvPr>
        </p:nvSpPr>
        <p:spPr/>
        <p:txBody>
          <a:bodyPr/>
          <a:lstStyle/>
          <a:p>
            <a:r>
              <a:rPr lang="fr-FR" dirty="0"/>
              <a:t>Simon Jean – PhD Defense</a:t>
            </a:r>
          </a:p>
        </p:txBody>
      </p:sp>
      <p:sp>
        <p:nvSpPr>
          <p:cNvPr id="8" name="Espace réservé du contenu 7">
            <a:extLst>
              <a:ext uri="{FF2B5EF4-FFF2-40B4-BE49-F238E27FC236}">
                <a16:creationId xmlns:a16="http://schemas.microsoft.com/office/drawing/2014/main" id="{54D3DB2D-0A0C-FEA3-F175-8DF9C87819E1}"/>
              </a:ext>
            </a:extLst>
          </p:cNvPr>
          <p:cNvSpPr>
            <a:spLocks noGrp="1"/>
          </p:cNvSpPr>
          <p:nvPr>
            <p:ph idx="1"/>
          </p:nvPr>
        </p:nvSpPr>
        <p:spPr>
          <a:xfrm>
            <a:off x="731838" y="1481477"/>
            <a:ext cx="5364162" cy="3315947"/>
          </a:xfrm>
        </p:spPr>
        <p:txBody>
          <a:bodyPr>
            <a:normAutofit fontScale="92500" lnSpcReduction="10000"/>
          </a:bodyPr>
          <a:lstStyle/>
          <a:p>
            <a:r>
              <a:rPr lang="fr-FR" dirty="0" err="1"/>
              <a:t>Cell-based</a:t>
            </a:r>
            <a:r>
              <a:rPr lang="fr-FR" dirty="0"/>
              <a:t> propagation in </a:t>
            </a:r>
            <a:r>
              <a:rPr lang="fr-FR" dirty="0" err="1"/>
              <a:t>discretized</a:t>
            </a:r>
            <a:r>
              <a:rPr lang="fr-FR" dirty="0"/>
              <a:t> </a:t>
            </a:r>
            <a:r>
              <a:rPr lang="fr-FR" dirty="0" err="1"/>
              <a:t>landscapes</a:t>
            </a:r>
            <a:endParaRPr lang="fr-FR" dirty="0"/>
          </a:p>
          <a:p>
            <a:pPr lvl="1"/>
            <a:r>
              <a:rPr lang="fr-FR" dirty="0"/>
              <a:t>8 </a:t>
            </a:r>
            <a:r>
              <a:rPr lang="fr-FR" dirty="0" err="1"/>
              <a:t>neighbor</a:t>
            </a:r>
            <a:r>
              <a:rPr lang="fr-FR" dirty="0"/>
              <a:t> spread </a:t>
            </a:r>
          </a:p>
          <a:p>
            <a:pPr lvl="2"/>
            <a:r>
              <a:rPr lang="fr-FR" dirty="0" err="1"/>
              <a:t>Discretize</a:t>
            </a:r>
            <a:r>
              <a:rPr lang="fr-FR" dirty="0"/>
              <a:t> </a:t>
            </a:r>
            <a:r>
              <a:rPr lang="fr-FR" dirty="0" err="1"/>
              <a:t>continuous</a:t>
            </a:r>
            <a:r>
              <a:rPr lang="fr-FR" dirty="0"/>
              <a:t> spread (</a:t>
            </a:r>
            <a:r>
              <a:rPr lang="fr-FR" dirty="0" err="1">
                <a:solidFill>
                  <a:schemeClr val="bg1">
                    <a:lumMod val="50000"/>
                  </a:schemeClr>
                </a:solidFill>
              </a:rPr>
              <a:t>Rothermel</a:t>
            </a:r>
            <a:r>
              <a:rPr lang="fr-FR" dirty="0">
                <a:solidFill>
                  <a:schemeClr val="bg1">
                    <a:lumMod val="50000"/>
                  </a:schemeClr>
                </a:solidFill>
              </a:rPr>
              <a:t>, 1972</a:t>
            </a:r>
            <a:r>
              <a:rPr lang="fr-FR" dirty="0"/>
              <a:t>) : </a:t>
            </a:r>
            <a:r>
              <a:rPr lang="fr-FR" dirty="0" err="1"/>
              <a:t>HFire</a:t>
            </a:r>
            <a:r>
              <a:rPr lang="fr-FR" dirty="0"/>
              <a:t> </a:t>
            </a:r>
            <a:r>
              <a:rPr lang="fr-FR" dirty="0">
                <a:solidFill>
                  <a:schemeClr val="bg2"/>
                </a:solidFill>
              </a:rPr>
              <a:t>(</a:t>
            </a:r>
            <a:r>
              <a:rPr lang="fr-FR" dirty="0">
                <a:solidFill>
                  <a:schemeClr val="bg1">
                    <a:lumMod val="50000"/>
                  </a:schemeClr>
                </a:solidFill>
              </a:rPr>
              <a:t>Peterson et al, 2008)</a:t>
            </a:r>
          </a:p>
          <a:p>
            <a:pPr lvl="2"/>
            <a:r>
              <a:rPr lang="fr-FR" dirty="0"/>
              <a:t>Cellular </a:t>
            </a:r>
            <a:r>
              <a:rPr lang="fr-FR" dirty="0" err="1"/>
              <a:t>automaton</a:t>
            </a:r>
            <a:r>
              <a:rPr lang="fr-FR" dirty="0"/>
              <a:t> </a:t>
            </a:r>
            <a:r>
              <a:rPr lang="fr-FR" dirty="0" err="1"/>
              <a:t>approach</a:t>
            </a:r>
            <a:r>
              <a:rPr lang="fr-FR" dirty="0"/>
              <a:t> with </a:t>
            </a:r>
            <a:r>
              <a:rPr lang="fr-FR" dirty="0" err="1"/>
              <a:t>probabilistic</a:t>
            </a:r>
            <a:r>
              <a:rPr lang="fr-FR" dirty="0"/>
              <a:t> dispersal : Fire2Cell </a:t>
            </a:r>
            <a:r>
              <a:rPr lang="fr-FR" dirty="0">
                <a:solidFill>
                  <a:schemeClr val="bg1">
                    <a:lumMod val="50000"/>
                  </a:schemeClr>
                </a:solidFill>
              </a:rPr>
              <a:t>(Pais et al, 2021)</a:t>
            </a:r>
          </a:p>
          <a:p>
            <a:pPr lvl="1"/>
            <a:r>
              <a:rPr lang="fr-FR" dirty="0" err="1"/>
              <a:t>Depending</a:t>
            </a:r>
            <a:r>
              <a:rPr lang="fr-FR" dirty="0"/>
              <a:t> on </a:t>
            </a:r>
            <a:r>
              <a:rPr lang="fr-FR" dirty="0" err="1"/>
              <a:t>wind</a:t>
            </a:r>
            <a:r>
              <a:rPr lang="fr-FR" dirty="0"/>
              <a:t> pattern, fuel composition, </a:t>
            </a:r>
            <a:r>
              <a:rPr lang="fr-FR" dirty="0" err="1"/>
              <a:t>weather</a:t>
            </a:r>
            <a:r>
              <a:rPr lang="fr-FR" dirty="0"/>
              <a:t>, </a:t>
            </a:r>
            <a:r>
              <a:rPr lang="fr-FR" dirty="0" err="1"/>
              <a:t>ruggedness</a:t>
            </a:r>
            <a:endParaRPr lang="fr-FR" dirty="0"/>
          </a:p>
          <a:p>
            <a:pPr lvl="1"/>
            <a:r>
              <a:rPr lang="fr-FR" dirty="0"/>
              <a:t>Less </a:t>
            </a:r>
            <a:r>
              <a:rPr lang="fr-FR" dirty="0" err="1"/>
              <a:t>computationally</a:t>
            </a:r>
            <a:r>
              <a:rPr lang="fr-FR" dirty="0"/>
              <a:t> intensive</a:t>
            </a:r>
          </a:p>
        </p:txBody>
      </p:sp>
      <p:sp>
        <p:nvSpPr>
          <p:cNvPr id="12" name="Espace réservé du contenu 7">
            <a:extLst>
              <a:ext uri="{FF2B5EF4-FFF2-40B4-BE49-F238E27FC236}">
                <a16:creationId xmlns:a16="http://schemas.microsoft.com/office/drawing/2014/main" id="{C505C246-4B1F-817D-A6C1-70193193C361}"/>
              </a:ext>
            </a:extLst>
          </p:cNvPr>
          <p:cNvSpPr txBox="1">
            <a:spLocks/>
          </p:cNvSpPr>
          <p:nvPr/>
        </p:nvSpPr>
        <p:spPr>
          <a:xfrm>
            <a:off x="6202363" y="1481477"/>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err="1"/>
              <a:t>Continuous</a:t>
            </a:r>
            <a:r>
              <a:rPr lang="fr-FR" sz="2600" dirty="0"/>
              <a:t> </a:t>
            </a:r>
            <a:r>
              <a:rPr lang="fr-FR" sz="2600" dirty="0" err="1"/>
              <a:t>space</a:t>
            </a:r>
            <a:endParaRPr lang="fr-FR" sz="2600" dirty="0"/>
          </a:p>
          <a:p>
            <a:pPr lvl="1"/>
            <a:r>
              <a:rPr lang="fr-FR" sz="2200" dirty="0" err="1"/>
              <a:t>Differential</a:t>
            </a:r>
            <a:r>
              <a:rPr lang="fr-FR" sz="2200" dirty="0"/>
              <a:t> </a:t>
            </a:r>
            <a:r>
              <a:rPr lang="fr-FR" sz="2200" dirty="0" err="1"/>
              <a:t>equations</a:t>
            </a:r>
            <a:r>
              <a:rPr lang="fr-FR" sz="2200" dirty="0"/>
              <a:t> of </a:t>
            </a:r>
            <a:r>
              <a:rPr lang="fr-FR" sz="2200" dirty="0" err="1"/>
              <a:t>fire</a:t>
            </a:r>
            <a:r>
              <a:rPr lang="fr-FR" sz="2200" dirty="0"/>
              <a:t> front</a:t>
            </a:r>
          </a:p>
          <a:p>
            <a:pPr lvl="1"/>
            <a:r>
              <a:rPr lang="fr-FR" sz="2200" dirty="0" err="1"/>
              <a:t>Using</a:t>
            </a:r>
            <a:r>
              <a:rPr lang="fr-FR" sz="2200" dirty="0"/>
              <a:t> </a:t>
            </a:r>
            <a:r>
              <a:rPr lang="fr-FR" sz="2200" dirty="0" err="1"/>
              <a:t>elliptic</a:t>
            </a:r>
            <a:r>
              <a:rPr lang="fr-FR" sz="2200" dirty="0"/>
              <a:t> spread </a:t>
            </a:r>
            <a:r>
              <a:rPr lang="fr-FR" sz="2200" dirty="0" err="1"/>
              <a:t>following</a:t>
            </a:r>
            <a:r>
              <a:rPr lang="fr-FR" sz="2200" dirty="0"/>
              <a:t> </a:t>
            </a:r>
            <a:r>
              <a:rPr lang="fr-FR" sz="2200" dirty="0" err="1">
                <a:solidFill>
                  <a:srgbClr val="A6A6A6"/>
                </a:solidFill>
              </a:rPr>
              <a:t>Rothermel</a:t>
            </a:r>
            <a:r>
              <a:rPr lang="fr-FR" sz="2200" dirty="0">
                <a:solidFill>
                  <a:srgbClr val="A6A6A6"/>
                </a:solidFill>
              </a:rPr>
              <a:t>, 1972</a:t>
            </a:r>
          </a:p>
          <a:p>
            <a:pPr lvl="1"/>
            <a:r>
              <a:rPr lang="fr-FR" sz="2200" dirty="0" err="1"/>
              <a:t>Examples</a:t>
            </a:r>
            <a:r>
              <a:rPr lang="fr-FR" sz="2200" dirty="0"/>
              <a:t> </a:t>
            </a:r>
            <a:r>
              <a:rPr lang="fr-FR" sz="2200" dirty="0" err="1"/>
              <a:t>include</a:t>
            </a:r>
            <a:r>
              <a:rPr lang="fr-FR" sz="2200" dirty="0"/>
              <a:t> FARSITE (</a:t>
            </a:r>
            <a:r>
              <a:rPr lang="fr-FR" sz="2200" dirty="0" err="1">
                <a:solidFill>
                  <a:srgbClr val="A6A6A6"/>
                </a:solidFill>
              </a:rPr>
              <a:t>Finney</a:t>
            </a:r>
            <a:r>
              <a:rPr lang="fr-FR" sz="2200" dirty="0">
                <a:solidFill>
                  <a:srgbClr val="A6A6A6"/>
                </a:solidFill>
              </a:rPr>
              <a:t> et al, 1998</a:t>
            </a:r>
            <a:r>
              <a:rPr lang="fr-FR" sz="2200" dirty="0"/>
              <a:t>) used by the USFS </a:t>
            </a:r>
          </a:p>
          <a:p>
            <a:r>
              <a:rPr lang="fr-FR" sz="2400" dirty="0"/>
              <a:t>Very </a:t>
            </a:r>
            <a:r>
              <a:rPr lang="fr-FR" sz="2400" dirty="0" err="1"/>
              <a:t>computationally</a:t>
            </a:r>
            <a:r>
              <a:rPr lang="fr-FR" sz="2400" dirty="0"/>
              <a:t> intensive and data </a:t>
            </a:r>
            <a:r>
              <a:rPr lang="fr-FR" sz="2400" dirty="0" err="1"/>
              <a:t>dema</a:t>
            </a:r>
            <a:r>
              <a:rPr lang="fr-FR" sz="2400" dirty="0"/>
              <a:t>	</a:t>
            </a:r>
            <a:r>
              <a:rPr lang="fr-FR" sz="2400" dirty="0" err="1"/>
              <a:t>nding</a:t>
            </a:r>
            <a:r>
              <a:rPr lang="fr-FR" sz="2400" dirty="0"/>
              <a:t>, but </a:t>
            </a:r>
            <a:r>
              <a:rPr lang="fr-FR" sz="2400" dirty="0" err="1"/>
              <a:t>mimics</a:t>
            </a:r>
            <a:r>
              <a:rPr lang="fr-FR" sz="2400" dirty="0"/>
              <a:t> better </a:t>
            </a:r>
            <a:r>
              <a:rPr lang="fr-FR" sz="2400" dirty="0" err="1"/>
              <a:t>physical</a:t>
            </a:r>
            <a:r>
              <a:rPr lang="fr-FR" sz="2400" dirty="0"/>
              <a:t> </a:t>
            </a:r>
            <a:r>
              <a:rPr lang="fr-FR" sz="2400" dirty="0" err="1"/>
              <a:t>processes</a:t>
            </a:r>
            <a:r>
              <a:rPr lang="fr-FR" sz="2400" dirty="0"/>
              <a:t> (</a:t>
            </a:r>
            <a:r>
              <a:rPr lang="fr-FR" sz="2400" dirty="0" err="1"/>
              <a:t>heat</a:t>
            </a:r>
            <a:r>
              <a:rPr lang="fr-FR" sz="2400" dirty="0"/>
              <a:t> radiation </a:t>
            </a:r>
            <a:r>
              <a:rPr lang="fr-FR" sz="2400" dirty="0" err="1"/>
              <a:t>etc</a:t>
            </a:r>
            <a:r>
              <a:rPr lang="fr-FR" sz="2400" dirty="0"/>
              <a:t>)</a:t>
            </a:r>
          </a:p>
        </p:txBody>
      </p:sp>
    </p:spTree>
    <p:extLst>
      <p:ext uri="{BB962C8B-B14F-4D97-AF65-F5344CB8AC3E}">
        <p14:creationId xmlns:p14="http://schemas.microsoft.com/office/powerpoint/2010/main" val="3550020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A1857-82C0-7BE7-206D-0FCD510B76B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B9661A3-F62F-1BFC-63AA-5E8471DFA80A}"/>
              </a:ext>
            </a:extLst>
          </p:cNvPr>
          <p:cNvSpPr>
            <a:spLocks noGrp="1"/>
          </p:cNvSpPr>
          <p:nvPr>
            <p:ph type="title"/>
          </p:nvPr>
        </p:nvSpPr>
        <p:spPr>
          <a:xfrm>
            <a:off x="838200" y="365126"/>
            <a:ext cx="7706066" cy="592818"/>
          </a:xfrm>
        </p:spPr>
        <p:txBody>
          <a:bodyPr>
            <a:normAutofit fontScale="90000"/>
          </a:bodyPr>
          <a:lstStyle/>
          <a:p>
            <a:r>
              <a:rPr lang="fr-FR" dirty="0"/>
              <a:t>Risk aversion in </a:t>
            </a:r>
            <a:r>
              <a:rPr lang="fr-FR"/>
              <a:t>land planning</a:t>
            </a:r>
            <a:endParaRPr lang="fr-FR" dirty="0"/>
          </a:p>
        </p:txBody>
      </p:sp>
      <p:sp>
        <p:nvSpPr>
          <p:cNvPr id="8" name="Espace réservé du contenu 7">
            <a:extLst>
              <a:ext uri="{FF2B5EF4-FFF2-40B4-BE49-F238E27FC236}">
                <a16:creationId xmlns:a16="http://schemas.microsoft.com/office/drawing/2014/main" id="{74B6A813-746E-5AEC-2125-76AE3FF63F12}"/>
              </a:ext>
            </a:extLst>
          </p:cNvPr>
          <p:cNvSpPr>
            <a:spLocks noGrp="1"/>
          </p:cNvSpPr>
          <p:nvPr>
            <p:ph idx="1"/>
          </p:nvPr>
        </p:nvSpPr>
        <p:spPr>
          <a:xfrm>
            <a:off x="838200" y="1127760"/>
            <a:ext cx="10515600" cy="5049203"/>
          </a:xfrm>
        </p:spPr>
        <p:txBody>
          <a:bodyPr/>
          <a:lstStyle/>
          <a:p>
            <a:endParaRPr lang="fr-FR" dirty="0"/>
          </a:p>
        </p:txBody>
      </p:sp>
    </p:spTree>
    <p:extLst>
      <p:ext uri="{BB962C8B-B14F-4D97-AF65-F5344CB8AC3E}">
        <p14:creationId xmlns:p14="http://schemas.microsoft.com/office/powerpoint/2010/main" val="139893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5646D"/>
        </a:solidFill>
        <a:effectLst/>
      </p:bgPr>
    </p:bg>
    <p:spTree>
      <p:nvGrpSpPr>
        <p:cNvPr id="1" name="">
          <a:extLst>
            <a:ext uri="{FF2B5EF4-FFF2-40B4-BE49-F238E27FC236}">
              <a16:creationId xmlns:a16="http://schemas.microsoft.com/office/drawing/2014/main" id="{9571846C-A3A7-0BCD-0ABF-A092EF848FB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8697F09-9305-658C-0DB3-3B3F5664110F}"/>
              </a:ext>
            </a:extLst>
          </p:cNvPr>
          <p:cNvSpPr>
            <a:spLocks noGrp="1"/>
          </p:cNvSpPr>
          <p:nvPr>
            <p:ph type="title"/>
          </p:nvPr>
        </p:nvSpPr>
        <p:spPr>
          <a:xfrm>
            <a:off x="695325" y="1709738"/>
            <a:ext cx="106521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Chapter 3 </a:t>
            </a:r>
          </a:p>
        </p:txBody>
      </p:sp>
      <p:sp>
        <p:nvSpPr>
          <p:cNvPr id="3" name="Espace réservé du texte 2">
            <a:extLst>
              <a:ext uri="{FF2B5EF4-FFF2-40B4-BE49-F238E27FC236}">
                <a16:creationId xmlns:a16="http://schemas.microsoft.com/office/drawing/2014/main" id="{3E2A952D-0964-E0C6-9123-9C5B334B82F6}"/>
              </a:ext>
            </a:extLst>
          </p:cNvPr>
          <p:cNvSpPr>
            <a:spLocks noGrp="1"/>
          </p:cNvSpPr>
          <p:nvPr>
            <p:ph type="body" idx="1"/>
          </p:nvPr>
        </p:nvSpPr>
        <p:spPr/>
        <p:txBody>
          <a:bodyPr>
            <a:normAutofit fontScale="92500" lnSpcReduction="20000"/>
          </a:bodyPr>
          <a:lstStyle/>
          <a:p>
            <a:pPr marL="0" indent="0">
              <a:buNone/>
            </a:pP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Controling</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fencing</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with invasive </a:t>
            </a: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species</a:t>
            </a:r>
            <a:b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Endogenizing</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species</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movement</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the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landscape</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scale</a:t>
            </a:r>
            <a:endPar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2" action="ppaction://hlinksldjump">
                  <a:extLst>
                    <a:ext uri="{A12FA001-AC4F-418D-AE19-62706E023703}">
                      <ahyp:hlinkClr xmlns:ahyp="http://schemas.microsoft.com/office/drawing/2018/hyperlinkcolor" val="tx"/>
                    </a:ext>
                  </a:extLst>
                </a:hlinkClick>
              </a:rPr>
              <a:t>list</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5" name="Connecteur droit 4">
            <a:extLst>
              <a:ext uri="{FF2B5EF4-FFF2-40B4-BE49-F238E27FC236}">
                <a16:creationId xmlns:a16="http://schemas.microsoft.com/office/drawing/2014/main" id="{CDE92181-D680-511D-A292-4280BEAAA9ED}"/>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6" name="Espace réservé de la date 3">
            <a:extLst>
              <a:ext uri="{FF2B5EF4-FFF2-40B4-BE49-F238E27FC236}">
                <a16:creationId xmlns:a16="http://schemas.microsoft.com/office/drawing/2014/main" id="{A729483D-D0C3-3E32-C359-0C3BFA707326}"/>
              </a:ext>
            </a:extLst>
          </p:cNvPr>
          <p:cNvSpPr>
            <a:spLocks noGrp="1"/>
          </p:cNvSpPr>
          <p:nvPr>
            <p:ph type="dt" sz="half" idx="10"/>
          </p:nvPr>
        </p:nvSpPr>
        <p:spPr>
          <a:xfrm>
            <a:off x="838200" y="6356350"/>
            <a:ext cx="2743200" cy="365125"/>
          </a:xfrm>
        </p:spPr>
        <p:txBody>
          <a:bodyPr/>
          <a:lstStyle/>
          <a:p>
            <a:r>
              <a:rPr lang="fr-FR" sz="10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spTree>
    <p:extLst>
      <p:ext uri="{BB962C8B-B14F-4D97-AF65-F5344CB8AC3E}">
        <p14:creationId xmlns:p14="http://schemas.microsoft.com/office/powerpoint/2010/main" val="178762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5646D"/>
        </a:solidFill>
        <a:effectLst/>
      </p:bgPr>
    </p:bg>
    <p:spTree>
      <p:nvGrpSpPr>
        <p:cNvPr id="1" name="">
          <a:extLst>
            <a:ext uri="{FF2B5EF4-FFF2-40B4-BE49-F238E27FC236}">
              <a16:creationId xmlns:a16="http://schemas.microsoft.com/office/drawing/2014/main" id="{A8F4F3AD-C4B7-1F93-1761-0923814C4A7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9E2E2D3-4C39-F6DF-2407-E76779662D8E}"/>
              </a:ext>
            </a:extLst>
          </p:cNvPr>
          <p:cNvSpPr>
            <a:spLocks noGrp="1"/>
          </p:cNvSpPr>
          <p:nvPr>
            <p:ph type="title"/>
          </p:nvPr>
        </p:nvSpPr>
        <p:spPr>
          <a:xfrm>
            <a:off x="695325" y="1709738"/>
            <a:ext cx="106521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Chapter 4 </a:t>
            </a:r>
          </a:p>
        </p:txBody>
      </p:sp>
      <p:sp>
        <p:nvSpPr>
          <p:cNvPr id="3" name="Espace réservé du texte 2">
            <a:extLst>
              <a:ext uri="{FF2B5EF4-FFF2-40B4-BE49-F238E27FC236}">
                <a16:creationId xmlns:a16="http://schemas.microsoft.com/office/drawing/2014/main" id="{01E02E5D-D2F6-DC52-3ABC-1C2BCD259981}"/>
              </a:ext>
            </a:extLst>
          </p:cNvPr>
          <p:cNvSpPr>
            <a:spLocks noGrp="1"/>
          </p:cNvSpPr>
          <p:nvPr>
            <p:ph type="body" idx="1"/>
          </p:nvPr>
        </p:nvSpPr>
        <p:spPr/>
        <p:txBody>
          <a:bodyPr>
            <a:normAutofit fontScale="92500" lnSpcReduction="20000"/>
          </a:bodyPr>
          <a:lstStyle/>
          <a:p>
            <a:pPr marL="0" indent="0">
              <a:buNone/>
            </a:pP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Can farming </a:t>
            </a: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save</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Totoaba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macdonaldi</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cocaine</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of the </a:t>
            </a:r>
            <a:r>
              <a:rPr lang="fr-FR" sz="2600"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sea</a:t>
            </a: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b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The effect of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imperfect</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competition</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on the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evolution</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of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renewable</a:t>
            </a:r>
            <a:r>
              <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resources</a:t>
            </a:r>
            <a:endParaRPr lang="fr-FR" sz="2600" i="1"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0" indent="0">
              <a:buNone/>
            </a:pP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list</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4"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5" name="Connecteur droit 4">
            <a:extLst>
              <a:ext uri="{FF2B5EF4-FFF2-40B4-BE49-F238E27FC236}">
                <a16:creationId xmlns:a16="http://schemas.microsoft.com/office/drawing/2014/main" id="{A193A3FF-C420-BE1B-C939-C55B9F88BE59}"/>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6" name="Espace réservé de la date 3">
            <a:extLst>
              <a:ext uri="{FF2B5EF4-FFF2-40B4-BE49-F238E27FC236}">
                <a16:creationId xmlns:a16="http://schemas.microsoft.com/office/drawing/2014/main" id="{9734F4B7-C826-3D5F-DE12-BE88454192A8}"/>
              </a:ext>
            </a:extLst>
          </p:cNvPr>
          <p:cNvSpPr>
            <a:spLocks noGrp="1"/>
          </p:cNvSpPr>
          <p:nvPr>
            <p:ph type="dt" sz="half" idx="10"/>
          </p:nvPr>
        </p:nvSpPr>
        <p:spPr>
          <a:xfrm>
            <a:off x="838200" y="6356350"/>
            <a:ext cx="2743200" cy="365125"/>
          </a:xfrm>
        </p:spPr>
        <p:txBody>
          <a:bodyPr/>
          <a:lstStyle/>
          <a:p>
            <a:r>
              <a:rPr lang="fr-FR" sz="10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spTree>
    <p:extLst>
      <p:ext uri="{BB962C8B-B14F-4D97-AF65-F5344CB8AC3E}">
        <p14:creationId xmlns:p14="http://schemas.microsoft.com/office/powerpoint/2010/main" val="3168635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F630-EED2-6BF5-64C4-4D1B1B1B4C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8C045A1-06B6-4D0E-8FF9-5F6DEA5551EF}"/>
              </a:ext>
            </a:extLst>
          </p:cNvPr>
          <p:cNvSpPr>
            <a:spLocks noGrp="1"/>
          </p:cNvSpPr>
          <p:nvPr>
            <p:ph type="title"/>
          </p:nvPr>
        </p:nvSpPr>
        <p:spPr/>
        <p:txBody>
          <a:bodyPr/>
          <a:lstStyle/>
          <a:p>
            <a:r>
              <a:rPr lang="fr-FR" dirty="0">
                <a:solidFill>
                  <a:srgbClr val="05646D"/>
                </a:solidFill>
                <a:latin typeface="Roboto Condensed" panose="02000000000000000000" pitchFamily="2" charset="0"/>
                <a:ea typeface="Roboto Condensed" panose="02000000000000000000" pitchFamily="2" charset="0"/>
                <a:cs typeface="Roboto Condensed" panose="02000000000000000000" pitchFamily="2" charset="0"/>
              </a:rPr>
              <a:t>This dissertation</a:t>
            </a:r>
          </a:p>
        </p:txBody>
      </p:sp>
      <p:sp>
        <p:nvSpPr>
          <p:cNvPr id="6" name="Espace réservé de la date 5">
            <a:extLst>
              <a:ext uri="{FF2B5EF4-FFF2-40B4-BE49-F238E27FC236}">
                <a16:creationId xmlns:a16="http://schemas.microsoft.com/office/drawing/2014/main" id="{6A875B65-DF1E-B287-7FAC-F8EB0AE39F25}"/>
              </a:ext>
            </a:extLst>
          </p:cNvPr>
          <p:cNvSpPr>
            <a:spLocks noGrp="1"/>
          </p:cNvSpPr>
          <p:nvPr>
            <p:ph type="dt" sz="half" idx="10"/>
          </p:nvPr>
        </p:nvSpPr>
        <p:spPr/>
        <p:txBody>
          <a:bodyPr/>
          <a:lstStyle/>
          <a:p>
            <a:r>
              <a:rPr lang="fr-FR"/>
              <a:t>Simon Jean – PhD Defense</a:t>
            </a:r>
            <a:endParaRPr lang="fr-FR" dirty="0"/>
          </a:p>
        </p:txBody>
      </p:sp>
      <p:graphicFrame>
        <p:nvGraphicFramePr>
          <p:cNvPr id="8" name="Tableau 7">
            <a:extLst>
              <a:ext uri="{FF2B5EF4-FFF2-40B4-BE49-F238E27FC236}">
                <a16:creationId xmlns:a16="http://schemas.microsoft.com/office/drawing/2014/main" id="{48E6479B-4D01-57BA-4849-31F4F286BF88}"/>
              </a:ext>
            </a:extLst>
          </p:cNvPr>
          <p:cNvGraphicFramePr>
            <a:graphicFrameLocks noGrp="1"/>
          </p:cNvGraphicFramePr>
          <p:nvPr>
            <p:extLst>
              <p:ext uri="{D42A27DB-BD31-4B8C-83A1-F6EECF244321}">
                <p14:modId xmlns:p14="http://schemas.microsoft.com/office/powerpoint/2010/main" val="2013452488"/>
              </p:ext>
            </p:extLst>
          </p:nvPr>
        </p:nvGraphicFramePr>
        <p:xfrm>
          <a:off x="731837" y="1690688"/>
          <a:ext cx="10764837" cy="4407820"/>
        </p:xfrm>
        <a:graphic>
          <a:graphicData uri="http://schemas.openxmlformats.org/drawingml/2006/table">
            <a:tbl>
              <a:tblPr firstRow="1" bandRow="1">
                <a:tableStyleId>{5C22544A-7EE6-4342-B048-85BDC9FD1C3A}</a:tableStyleId>
              </a:tblPr>
              <a:tblGrid>
                <a:gridCol w="1363663">
                  <a:extLst>
                    <a:ext uri="{9D8B030D-6E8A-4147-A177-3AD203B41FA5}">
                      <a16:colId xmlns:a16="http://schemas.microsoft.com/office/drawing/2014/main" val="554685627"/>
                    </a:ext>
                  </a:extLst>
                </a:gridCol>
                <a:gridCol w="1752710">
                  <a:extLst>
                    <a:ext uri="{9D8B030D-6E8A-4147-A177-3AD203B41FA5}">
                      <a16:colId xmlns:a16="http://schemas.microsoft.com/office/drawing/2014/main" val="3869985373"/>
                    </a:ext>
                  </a:extLst>
                </a:gridCol>
                <a:gridCol w="2126319">
                  <a:extLst>
                    <a:ext uri="{9D8B030D-6E8A-4147-A177-3AD203B41FA5}">
                      <a16:colId xmlns:a16="http://schemas.microsoft.com/office/drawing/2014/main" val="399432915"/>
                    </a:ext>
                  </a:extLst>
                </a:gridCol>
                <a:gridCol w="1818552">
                  <a:extLst>
                    <a:ext uri="{9D8B030D-6E8A-4147-A177-3AD203B41FA5}">
                      <a16:colId xmlns:a16="http://schemas.microsoft.com/office/drawing/2014/main" val="4288301338"/>
                    </a:ext>
                  </a:extLst>
                </a:gridCol>
                <a:gridCol w="1828630">
                  <a:extLst>
                    <a:ext uri="{9D8B030D-6E8A-4147-A177-3AD203B41FA5}">
                      <a16:colId xmlns:a16="http://schemas.microsoft.com/office/drawing/2014/main" val="578000528"/>
                    </a:ext>
                  </a:extLst>
                </a:gridCol>
                <a:gridCol w="1874963">
                  <a:extLst>
                    <a:ext uri="{9D8B030D-6E8A-4147-A177-3AD203B41FA5}">
                      <a16:colId xmlns:a16="http://schemas.microsoft.com/office/drawing/2014/main" val="2098338153"/>
                    </a:ext>
                  </a:extLst>
                </a:gridCol>
              </a:tblGrid>
              <a:tr h="850495">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fr-FR" sz="2000"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fr-FR" sz="2000" b="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Loss</a:t>
                      </a:r>
                      <a:r>
                        <a:rPr lang="fr-FR" sz="2000"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and fragmentation of habitat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fr-FR" sz="2000"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Over/</a:t>
                      </a:r>
                      <a:r>
                        <a:rPr lang="fr-FR" sz="2000" b="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under</a:t>
                      </a:r>
                      <a:r>
                        <a:rPr lang="fr-FR" sz="2000"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exploitation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fr-FR" sz="2000" b="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Endogenous</a:t>
                      </a:r>
                      <a:br>
                        <a:rPr lang="fr-FR" sz="2000"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000"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spatial </a:t>
                      </a:r>
                      <a:r>
                        <a:rPr lang="fr-FR" sz="2000" b="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processes</a:t>
                      </a:r>
                      <a:endParaRPr lang="fr-FR" sz="2000"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fr-FR" sz="2000"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Strategic interactions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22828735"/>
                  </a:ext>
                </a:extLst>
              </a:tr>
              <a:tr h="850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Chapter 1</a:t>
                      </a:r>
                    </a:p>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Literature</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review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4258512"/>
                  </a:ext>
                </a:extLst>
              </a:tr>
              <a:tr h="850495">
                <a:tc>
                  <a:txBody>
                    <a:bodyPr/>
                    <a:lstStyle/>
                    <a:p>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Chapter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Wildfire</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risk</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62869533"/>
                  </a:ext>
                </a:extLst>
              </a:tr>
              <a:tr h="850495">
                <a:tc>
                  <a:txBody>
                    <a:bodyPr/>
                    <a:lstStyle/>
                    <a:p>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Chapter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Nuisance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species</a:t>
                      </a:r>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13717649"/>
                  </a:ext>
                </a:extLst>
              </a:tr>
              <a:tr h="850495">
                <a:tc>
                  <a:txBody>
                    <a:bodyPr/>
                    <a:lstStyle/>
                    <a:p>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Chapter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Endangered</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fish</a:t>
                      </a:r>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593018805"/>
                  </a:ext>
                </a:extLst>
              </a:tr>
            </a:tbl>
          </a:graphicData>
        </a:graphic>
      </p:graphicFrame>
      <p:sp>
        <p:nvSpPr>
          <p:cNvPr id="7" name="Rectangle 6">
            <a:extLst>
              <a:ext uri="{FF2B5EF4-FFF2-40B4-BE49-F238E27FC236}">
                <a16:creationId xmlns:a16="http://schemas.microsoft.com/office/drawing/2014/main" id="{5E4E3E28-A992-20F9-0923-C436A69A00E6}"/>
              </a:ext>
            </a:extLst>
          </p:cNvPr>
          <p:cNvSpPr/>
          <p:nvPr/>
        </p:nvSpPr>
        <p:spPr>
          <a:xfrm>
            <a:off x="731837" y="3549649"/>
            <a:ext cx="10764837" cy="2651125"/>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8587072-C542-F131-6F75-1A343C40EDF0}"/>
              </a:ext>
            </a:extLst>
          </p:cNvPr>
          <p:cNvSpPr/>
          <p:nvPr/>
        </p:nvSpPr>
        <p:spPr>
          <a:xfrm>
            <a:off x="588963" y="4398735"/>
            <a:ext cx="11164422" cy="1699774"/>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53C3295-D08E-B1A8-5B82-F6D966F4CB99}"/>
              </a:ext>
            </a:extLst>
          </p:cNvPr>
          <p:cNvSpPr/>
          <p:nvPr/>
        </p:nvSpPr>
        <p:spPr>
          <a:xfrm>
            <a:off x="588964" y="2700564"/>
            <a:ext cx="10907712" cy="849084"/>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AF5E621-E889-C54B-619C-2540A8D7C1A1}"/>
              </a:ext>
            </a:extLst>
          </p:cNvPr>
          <p:cNvSpPr/>
          <p:nvPr/>
        </p:nvSpPr>
        <p:spPr>
          <a:xfrm>
            <a:off x="717318" y="3549649"/>
            <a:ext cx="10907712" cy="844466"/>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F50820A-EAB9-D27B-AC6A-410877BA5660}"/>
              </a:ext>
            </a:extLst>
          </p:cNvPr>
          <p:cNvSpPr/>
          <p:nvPr/>
        </p:nvSpPr>
        <p:spPr>
          <a:xfrm>
            <a:off x="642144" y="5252611"/>
            <a:ext cx="10907712" cy="957573"/>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DE5487A-ED48-7ADE-9F6C-95E630FCD6F2}"/>
              </a:ext>
            </a:extLst>
          </p:cNvPr>
          <p:cNvSpPr/>
          <p:nvPr/>
        </p:nvSpPr>
        <p:spPr>
          <a:xfrm>
            <a:off x="569914" y="4389325"/>
            <a:ext cx="11055116" cy="857473"/>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6039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P spid="10" grpId="0" animBg="1"/>
      <p:bldP spid="11" grpId="0" animBg="1"/>
      <p:bldP spid="12" grpId="0" animBg="1"/>
      <p:bldP spid="12" grpId="1"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5646D">
            <a:alpha val="70000"/>
          </a:srgbClr>
        </a:solidFill>
        <a:effectLst/>
      </p:bgPr>
    </p:bg>
    <p:spTree>
      <p:nvGrpSpPr>
        <p:cNvPr id="1" name="">
          <a:extLst>
            <a:ext uri="{FF2B5EF4-FFF2-40B4-BE49-F238E27FC236}">
              <a16:creationId xmlns:a16="http://schemas.microsoft.com/office/drawing/2014/main" id="{08FF956D-F405-680F-938F-FF22984EA50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0D94BF6-E381-DF65-8B68-657138C3BAE7}"/>
              </a:ext>
            </a:extLst>
          </p:cNvPr>
          <p:cNvSpPr>
            <a:spLocks noGrp="1"/>
          </p:cNvSpPr>
          <p:nvPr>
            <p:ph type="title"/>
          </p:nvPr>
        </p:nvSpPr>
        <p:spPr>
          <a:xfrm>
            <a:off x="695325" y="1709738"/>
            <a:ext cx="10652125" cy="2852737"/>
          </a:xfrm>
        </p:spPr>
        <p:txBody>
          <a:bodyPr/>
          <a:lstStyle/>
          <a:p>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Theoretical</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model</a:t>
            </a:r>
          </a:p>
        </p:txBody>
      </p:sp>
      <p:sp>
        <p:nvSpPr>
          <p:cNvPr id="3" name="Espace réservé du texte 2">
            <a:extLst>
              <a:ext uri="{FF2B5EF4-FFF2-40B4-BE49-F238E27FC236}">
                <a16:creationId xmlns:a16="http://schemas.microsoft.com/office/drawing/2014/main" id="{5417F3D4-427C-E55F-C8D4-D17EB9F42379}"/>
              </a:ext>
            </a:extLst>
          </p:cNvPr>
          <p:cNvSpPr>
            <a:spLocks noGrp="1"/>
          </p:cNvSpPr>
          <p:nvPr>
            <p:ph type="body" idx="1"/>
          </p:nvPr>
        </p:nvSpPr>
        <p:spPr/>
        <p:txBody>
          <a:bodyPr>
            <a:normAutofit/>
          </a:bodyPr>
          <a:lstStyle/>
          <a:p>
            <a:pPr marL="0" indent="0">
              <a:buNone/>
            </a:pP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list</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4"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5" name="Connecteur droit 4">
            <a:extLst>
              <a:ext uri="{FF2B5EF4-FFF2-40B4-BE49-F238E27FC236}">
                <a16:creationId xmlns:a16="http://schemas.microsoft.com/office/drawing/2014/main" id="{1DBE6AF2-08BB-C8EA-24D3-558AAD740E8C}"/>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6" name="Espace réservé de la date 3">
            <a:extLst>
              <a:ext uri="{FF2B5EF4-FFF2-40B4-BE49-F238E27FC236}">
                <a16:creationId xmlns:a16="http://schemas.microsoft.com/office/drawing/2014/main" id="{979FEB82-C51E-5159-4C58-63E13497888E}"/>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spTree>
    <p:extLst>
      <p:ext uri="{BB962C8B-B14F-4D97-AF65-F5344CB8AC3E}">
        <p14:creationId xmlns:p14="http://schemas.microsoft.com/office/powerpoint/2010/main" val="36770241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063ECD-10AE-3963-4073-0F40F0597209}"/>
              </a:ext>
            </a:extLst>
          </p:cNvPr>
          <p:cNvSpPr>
            <a:spLocks noGrp="1"/>
          </p:cNvSpPr>
          <p:nvPr>
            <p:ph type="title"/>
          </p:nvPr>
        </p:nvSpPr>
        <p:spPr>
          <a:xfrm>
            <a:off x="736600" y="365125"/>
            <a:ext cx="10515600" cy="579755"/>
          </a:xfrm>
        </p:spPr>
        <p:txBody>
          <a:bodyPr>
            <a:noAutofit/>
          </a:bodyPr>
          <a:lstStyle/>
          <a:p>
            <a:r>
              <a:rPr lang="fr-FR" sz="3600" dirty="0" err="1"/>
              <a:t>Fishery</a:t>
            </a:r>
            <a:r>
              <a:rPr lang="fr-FR" sz="3600" dirty="0"/>
              <a:t> </a:t>
            </a:r>
            <a:r>
              <a:rPr lang="fr-FR" sz="3600" dirty="0" err="1"/>
              <a:t>dynamics</a:t>
            </a:r>
            <a:endParaRPr lang="fr-FR" sz="3600" dirty="0"/>
          </a:p>
        </p:txBody>
      </p:sp>
      <p:sp>
        <p:nvSpPr>
          <p:cNvPr id="3" name="Espace réservé du contenu 2">
            <a:extLst>
              <a:ext uri="{FF2B5EF4-FFF2-40B4-BE49-F238E27FC236}">
                <a16:creationId xmlns:a16="http://schemas.microsoft.com/office/drawing/2014/main" id="{FD4E5048-78B3-87AA-FDAA-71F994A6E94C}"/>
              </a:ext>
            </a:extLst>
          </p:cNvPr>
          <p:cNvSpPr>
            <a:spLocks noGrp="1"/>
          </p:cNvSpPr>
          <p:nvPr>
            <p:ph idx="1"/>
          </p:nvPr>
        </p:nvSpPr>
        <p:spPr>
          <a:xfrm>
            <a:off x="731838" y="944881"/>
            <a:ext cx="10830242" cy="1653503"/>
          </a:xfrm>
        </p:spPr>
        <p:txBody>
          <a:bodyPr>
            <a:normAutofit/>
          </a:bodyPr>
          <a:lstStyle/>
          <a:p>
            <a:pPr marL="0" indent="0">
              <a:buNone/>
            </a:pPr>
            <a:r>
              <a:rPr lang="fr-FR" sz="2400" b="0" dirty="0"/>
              <a:t>Same </a:t>
            </a:r>
            <a:r>
              <a:rPr lang="fr-FR" sz="2400" b="0" dirty="0" err="1"/>
              <a:t>theoretical</a:t>
            </a:r>
            <a:r>
              <a:rPr lang="fr-FR" sz="2400" b="0" dirty="0"/>
              <a:t> model as </a:t>
            </a:r>
            <a:r>
              <a:rPr lang="fr-FR" sz="2400" b="0" dirty="0" err="1"/>
              <a:t>Bulte</a:t>
            </a:r>
            <a:r>
              <a:rPr lang="fr-FR" sz="2400" b="0" dirty="0"/>
              <a:t> and </a:t>
            </a:r>
            <a:r>
              <a:rPr lang="fr-FR" sz="2400" b="0" dirty="0" err="1"/>
              <a:t>Damania</a:t>
            </a:r>
            <a:r>
              <a:rPr lang="fr-FR" sz="2400" b="0" dirty="0"/>
              <a:t> (2007) but : </a:t>
            </a:r>
          </a:p>
          <a:p>
            <a:pPr lvl="1">
              <a:buFontTx/>
              <a:buChar char="-"/>
            </a:pPr>
            <a:r>
              <a:rPr lang="fr-FR" sz="2000" dirty="0" err="1"/>
              <a:t>We</a:t>
            </a:r>
            <a:r>
              <a:rPr lang="fr-FR" sz="2000" dirty="0"/>
              <a:t> change the </a:t>
            </a:r>
            <a:r>
              <a:rPr lang="fr-FR" sz="2000" dirty="0" err="1"/>
              <a:t>cost</a:t>
            </a:r>
            <a:r>
              <a:rPr lang="fr-FR" sz="2000" dirty="0"/>
              <a:t> structure to </a:t>
            </a:r>
            <a:r>
              <a:rPr lang="fr-FR" sz="2000" dirty="0" err="1"/>
              <a:t>reflect</a:t>
            </a:r>
            <a:r>
              <a:rPr lang="fr-FR" sz="2000" dirty="0"/>
              <a:t> the </a:t>
            </a:r>
            <a:r>
              <a:rPr lang="fr-FR" sz="2000" dirty="0" err="1"/>
              <a:t>aggregate</a:t>
            </a:r>
            <a:r>
              <a:rPr lang="fr-FR" sz="2000" dirty="0"/>
              <a:t> </a:t>
            </a:r>
            <a:r>
              <a:rPr lang="fr-FR" sz="2000" dirty="0" err="1"/>
              <a:t>dynamics</a:t>
            </a:r>
            <a:r>
              <a:rPr lang="fr-FR" sz="2000" dirty="0"/>
              <a:t> of the </a:t>
            </a:r>
            <a:r>
              <a:rPr lang="fr-FR" sz="2000" dirty="0" err="1"/>
              <a:t>fishery</a:t>
            </a:r>
            <a:r>
              <a:rPr lang="fr-FR" sz="2000" dirty="0"/>
              <a:t> (see </a:t>
            </a:r>
            <a:r>
              <a:rPr lang="fr-FR" sz="2000" dirty="0">
                <a:solidFill>
                  <a:schemeClr val="bg1">
                    <a:lumMod val="50000"/>
                  </a:schemeClr>
                </a:solidFill>
              </a:rPr>
              <a:t>Clark, 2007 </a:t>
            </a:r>
            <a:r>
              <a:rPr lang="fr-FR" sz="2000" dirty="0"/>
              <a:t>and </a:t>
            </a:r>
            <a:r>
              <a:rPr lang="fr-FR" sz="2000" dirty="0">
                <a:solidFill>
                  <a:schemeClr val="bg1">
                    <a:lumMod val="50000"/>
                  </a:schemeClr>
                </a:solidFill>
              </a:rPr>
              <a:t>Tromeur et al, 2021</a:t>
            </a:r>
            <a:r>
              <a:rPr lang="fr-FR" sz="2000" dirty="0"/>
              <a:t>)</a:t>
            </a:r>
          </a:p>
          <a:p>
            <a:pPr lvl="1">
              <a:buFontTx/>
              <a:buChar char="-"/>
            </a:pPr>
            <a:r>
              <a:rPr lang="fr-FR" sz="2000" dirty="0" err="1"/>
              <a:t>Reach</a:t>
            </a:r>
            <a:r>
              <a:rPr lang="fr-FR" sz="2000" dirty="0"/>
              <a:t> </a:t>
            </a:r>
            <a:r>
              <a:rPr lang="fr-FR" sz="2000" dirty="0" err="1"/>
              <a:t>different</a:t>
            </a:r>
            <a:r>
              <a:rPr lang="fr-FR" sz="2000" dirty="0"/>
              <a:t> conclusions from the original article with </a:t>
            </a:r>
            <a:r>
              <a:rPr lang="fr-FR" sz="2000" dirty="0" err="1"/>
              <a:t>identical</a:t>
            </a:r>
            <a:r>
              <a:rPr lang="fr-FR" sz="2000" dirty="0"/>
              <a:t> </a:t>
            </a:r>
            <a:r>
              <a:rPr lang="fr-FR" sz="2000" dirty="0" err="1"/>
              <a:t>framework</a:t>
            </a:r>
            <a:endParaRPr lang="fr-FR" sz="2000" dirty="0"/>
          </a:p>
          <a:p>
            <a:pPr marL="0" indent="0">
              <a:buNone/>
            </a:pPr>
            <a:endParaRPr lang="fr-FR" sz="2400" dirty="0"/>
          </a:p>
          <a:p>
            <a:pPr>
              <a:buFontTx/>
              <a:buChar char="-"/>
            </a:pPr>
            <a:endParaRPr lang="fr-FR" sz="2400" b="0" dirty="0"/>
          </a:p>
          <a:p>
            <a:pPr marL="0" indent="0">
              <a:buNone/>
            </a:pPr>
            <a:endParaRPr lang="fr-FR" sz="2400" dirty="0"/>
          </a:p>
        </p:txBody>
      </p:sp>
      <p:sp>
        <p:nvSpPr>
          <p:cNvPr id="4" name="Espace réservé de la date 3">
            <a:extLst>
              <a:ext uri="{FF2B5EF4-FFF2-40B4-BE49-F238E27FC236}">
                <a16:creationId xmlns:a16="http://schemas.microsoft.com/office/drawing/2014/main" id="{C2064781-83D9-3229-875B-E57AF1A09725}"/>
              </a:ext>
            </a:extLst>
          </p:cNvPr>
          <p:cNvSpPr>
            <a:spLocks noGrp="1"/>
          </p:cNvSpPr>
          <p:nvPr>
            <p:ph type="dt" sz="half" idx="10"/>
          </p:nvPr>
        </p:nvSpPr>
        <p:spPr/>
        <p:txBody>
          <a:bodyPr/>
          <a:lstStyle/>
          <a:p>
            <a:r>
              <a:rPr lang="fr-FR"/>
              <a:t>Simon Jean – PhD Defense</a:t>
            </a:r>
            <a:endParaRPr lang="fr-FR"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47FD1B6-A016-D455-3CA6-50D243ACB032}"/>
                  </a:ext>
                </a:extLst>
              </p:cNvPr>
              <p:cNvSpPr txBox="1"/>
              <p:nvPr/>
            </p:nvSpPr>
            <p:spPr>
              <a:xfrm>
                <a:off x="744061" y="2696490"/>
                <a:ext cx="10716102" cy="3138873"/>
              </a:xfrm>
              <a:prstGeom prst="rect">
                <a:avLst/>
              </a:prstGeom>
              <a:noFill/>
            </p:spPr>
            <p:txBody>
              <a:bodyPr wrap="square">
                <a:spAutoFit/>
              </a:bodyPr>
              <a:lstStyle/>
              <a:p>
                <a:pPr marL="0" indent="0">
                  <a:buNone/>
                </a:pP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Poaching</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e</a:t>
                </a:r>
                <a:r>
                  <a:rPr lang="fr-FR" sz="2000" b="0" dirty="0">
                    <a:latin typeface="Roboto Condensed" panose="02000000000000000000" pitchFamily="2" charset="0"/>
                    <a:ea typeface="Roboto Condensed" panose="02000000000000000000" pitchFamily="2" charset="0"/>
                    <a:cs typeface="Roboto Condensed" panose="02000000000000000000" pitchFamily="2" charset="0"/>
                  </a:rPr>
                  <a:t>ffort in the </a:t>
                </a:r>
                <a:r>
                  <a:rPr lang="fr-FR" sz="2000" b="0" dirty="0" err="1">
                    <a:latin typeface="Roboto Condensed" panose="02000000000000000000" pitchFamily="2" charset="0"/>
                    <a:ea typeface="Roboto Condensed" panose="02000000000000000000" pitchFamily="2" charset="0"/>
                    <a:cs typeface="Roboto Condensed" panose="02000000000000000000" pitchFamily="2" charset="0"/>
                  </a:rPr>
                  <a:t>fishery</a:t>
                </a:r>
                <a:endParaRPr lang="fr-FR" sz="2000" b="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000" b="0" i="1"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fr-FR" sz="2000" b="0" i="1" smtClean="0">
                              <a:latin typeface="Cambria Math" panose="02040503050406030204" pitchFamily="18" charset="0"/>
                            </a:rPr>
                          </m:ctrlPr>
                        </m:accPr>
                        <m:e>
                          <m:r>
                            <a:rPr lang="fr-FR" sz="2000" b="0" i="1" smtClean="0">
                              <a:latin typeface="Cambria Math" panose="02040503050406030204" pitchFamily="18" charset="0"/>
                            </a:rPr>
                            <m:t>𝐸</m:t>
                          </m:r>
                        </m:e>
                      </m:acc>
                      <m:r>
                        <a:rPr lang="fr-FR" sz="2000" b="0" i="0" smtClean="0">
                          <a:latin typeface="Cambria Math" panose="02040503050406030204" pitchFamily="18" charset="0"/>
                        </a:rPr>
                        <m:t>=</m:t>
                      </m:r>
                      <m:r>
                        <a:rPr lang="fr-FR" sz="2000" b="0" i="1" smtClean="0">
                          <a:latin typeface="Cambria Math" panose="02040503050406030204" pitchFamily="18" charset="0"/>
                        </a:rPr>
                        <m:t>𝜂</m:t>
                      </m:r>
                      <m:r>
                        <a:rPr lang="fr-FR" sz="2000" b="0" i="1" smtClean="0">
                          <a:latin typeface="Cambria Math" panose="02040503050406030204" pitchFamily="18" charset="0"/>
                        </a:rPr>
                        <m:t> </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𝑑</m:t>
                          </m:r>
                          <m:r>
                            <m:rPr>
                              <m:sty m:val="p"/>
                            </m:rPr>
                            <a:rPr lang="fr-FR" sz="2000" b="0" i="0" smtClean="0">
                              <a:latin typeface="Cambria Math" panose="02040503050406030204" pitchFamily="18" charset="0"/>
                            </a:rPr>
                            <m:t>Π</m:t>
                          </m:r>
                        </m:num>
                        <m:den>
                          <m:r>
                            <a:rPr lang="fr-FR" sz="2000" b="0" i="1" smtClean="0">
                              <a:latin typeface="Cambria Math" panose="02040503050406030204" pitchFamily="18" charset="0"/>
                            </a:rPr>
                            <m:t>𝑑𝐸</m:t>
                          </m:r>
                        </m:den>
                      </m:f>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𝑑</m:t>
                          </m:r>
                        </m:num>
                        <m:den>
                          <m:r>
                            <a:rPr lang="fr-FR" sz="2000" b="0" i="1" smtClean="0">
                              <a:latin typeface="Cambria Math" panose="02040503050406030204" pitchFamily="18" charset="0"/>
                            </a:rPr>
                            <m:t>𝑑𝐸</m:t>
                          </m:r>
                        </m:den>
                      </m:f>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𝑠𝑞</m:t>
                          </m:r>
                          <m:r>
                            <a:rPr lang="fr-FR" sz="2000" b="0" i="1" smtClean="0">
                              <a:latin typeface="Cambria Math" panose="02040503050406030204" pitchFamily="18" charset="0"/>
                            </a:rPr>
                            <m:t> −</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𝑊</m:t>
                              </m:r>
                            </m:e>
                            <m:sub>
                              <m:r>
                                <a:rPr lang="fr-FR" sz="2000" b="0" i="1" smtClean="0">
                                  <a:latin typeface="Cambria Math" panose="02040503050406030204" pitchFamily="18" charset="0"/>
                                </a:rPr>
                                <m:t>1</m:t>
                              </m:r>
                            </m:sub>
                          </m:sSub>
                          <m:r>
                            <a:rPr lang="fr-FR" sz="2000" b="0" i="1" smtClean="0">
                              <a:latin typeface="Cambria Math" panose="02040503050406030204" pitchFamily="18" charset="0"/>
                            </a:rPr>
                            <m:t>𝐸</m:t>
                          </m:r>
                          <m:r>
                            <a:rPr lang="fr-FR" sz="2000" b="0" i="1" smtClean="0">
                              <a:latin typeface="Cambria Math" panose="02040503050406030204" pitchFamily="18" charset="0"/>
                            </a:rPr>
                            <m:t> −</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𝑊</m:t>
                              </m:r>
                            </m:e>
                            <m:sub>
                              <m:r>
                                <a:rPr lang="fr-FR" sz="2000" b="0" i="1" smtClean="0">
                                  <a:latin typeface="Cambria Math" panose="02040503050406030204" pitchFamily="18" charset="0"/>
                                </a:rPr>
                                <m:t>2</m:t>
                              </m:r>
                            </m:sub>
                          </m:sSub>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𝐸</m:t>
                              </m:r>
                            </m:e>
                            <m:sup>
                              <m:r>
                                <a:rPr lang="fr-FR" sz="2000" b="0" i="1" smtClean="0">
                                  <a:latin typeface="Cambria Math" panose="02040503050406030204" pitchFamily="18" charset="0"/>
                                </a:rPr>
                                <m:t>2</m:t>
                              </m:r>
                            </m:sup>
                          </m:sSup>
                        </m:e>
                      </m:d>
                    </m:oMath>
                  </m:oMathPara>
                </a14:m>
                <a:endParaRPr lang="fr-FR" sz="2000" b="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buFontTx/>
                  <a:buChar char="-"/>
                </a:pP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Where:</a:t>
                </a:r>
              </a:p>
              <a:p>
                <a:pPr lvl="1">
                  <a:buFontTx/>
                  <a:buChar char="-"/>
                </a:pP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aggregate</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effort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level</a:t>
                </a:r>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lvl="1">
                  <a:buFontTx/>
                  <a:buChar char="-"/>
                </a:pP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s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price</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paid to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poachers</a:t>
                </a:r>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lvl="1">
                  <a:buFontTx/>
                  <a:buChar char="-"/>
                </a:pPr>
                <a:r>
                  <a:rPr lang="fr-FR" sz="2000" i="1" dirty="0">
                    <a:latin typeface="Roboto Condensed Light" panose="02000000000000000000" pitchFamily="2" charset="0"/>
                    <a:ea typeface="Roboto Condensed Light" panose="02000000000000000000" pitchFamily="2" charset="0"/>
                    <a:cs typeface="Roboto Condensed Light" panose="02000000000000000000" pitchFamily="2" charset="0"/>
                  </a:rPr>
                  <a:t>q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quantity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poached</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follows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 Gordon Schaeffer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technology</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with constant catch per unit of effort </a:t>
                </a:r>
                <a14:m>
                  <m:oMath xmlns:m="http://schemas.openxmlformats.org/officeDocument/2006/math">
                    <m:r>
                      <a:rPr lang="fr-FR" sz="2000" i="1" smtClean="0">
                        <a:latin typeface="Cambria Math" panose="02040503050406030204" pitchFamily="18" charset="0"/>
                      </a:rPr>
                      <m:t>𝑞</m:t>
                    </m:r>
                    <m:r>
                      <a:rPr lang="fr-FR" sz="2000" i="1" smtClean="0">
                        <a:latin typeface="Cambria Math" panose="02040503050406030204" pitchFamily="18" charset="0"/>
                      </a:rPr>
                      <m:t>=</m:t>
                    </m:r>
                    <m:r>
                      <a:rPr lang="fr-FR" sz="2000" i="1" smtClean="0">
                        <a:latin typeface="Cambria Math" panose="02040503050406030204" pitchFamily="18" charset="0"/>
                      </a:rPr>
                      <m:t>𝜎</m:t>
                    </m:r>
                    <m:r>
                      <a:rPr lang="fr-FR" sz="2000" i="1" smtClean="0">
                        <a:latin typeface="Cambria Math" panose="02040503050406030204" pitchFamily="18" charset="0"/>
                      </a:rPr>
                      <m:t>𝑥𝐸</m:t>
                    </m:r>
                  </m:oMath>
                </a14:m>
                <a:endParaRPr lang="fr-FR" sz="2000" dirty="0"/>
              </a:p>
              <a:p>
                <a:pPr lvl="1">
                  <a:buFontTx/>
                  <a:buChar char="-"/>
                </a:pP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And W1 and W2 are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cost</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parameters</a:t>
                </a:r>
              </a:p>
            </p:txBody>
          </p:sp>
        </mc:Choice>
        <mc:Fallback xmlns="">
          <p:sp>
            <p:nvSpPr>
              <p:cNvPr id="7" name="ZoneTexte 6">
                <a:extLst>
                  <a:ext uri="{FF2B5EF4-FFF2-40B4-BE49-F238E27FC236}">
                    <a16:creationId xmlns:a16="http://schemas.microsoft.com/office/drawing/2014/main" id="{547FD1B6-A016-D455-3CA6-50D243ACB032}"/>
                  </a:ext>
                </a:extLst>
              </p:cNvPr>
              <p:cNvSpPr txBox="1">
                <a:spLocks noRot="1" noChangeAspect="1" noMove="1" noResize="1" noEditPoints="1" noAdjustHandles="1" noChangeArrowheads="1" noChangeShapeType="1" noTextEdit="1"/>
              </p:cNvSpPr>
              <p:nvPr/>
            </p:nvSpPr>
            <p:spPr>
              <a:xfrm>
                <a:off x="744061" y="2696490"/>
                <a:ext cx="10716102" cy="3138873"/>
              </a:xfrm>
              <a:prstGeom prst="rect">
                <a:avLst/>
              </a:prstGeom>
              <a:blipFill>
                <a:blip r:embed="rId2"/>
                <a:stretch>
                  <a:fillRect l="-626" t="-777" r="-626" b="-2913"/>
                </a:stretch>
              </a:blipFill>
            </p:spPr>
            <p:txBody>
              <a:bodyPr/>
              <a:lstStyle/>
              <a:p>
                <a:r>
                  <a:rPr lang="fr-FR">
                    <a:noFill/>
                  </a:rPr>
                  <a:t> </a:t>
                </a:r>
              </a:p>
            </p:txBody>
          </p:sp>
        </mc:Fallback>
      </mc:AlternateContent>
    </p:spTree>
    <p:extLst>
      <p:ext uri="{BB962C8B-B14F-4D97-AF65-F5344CB8AC3E}">
        <p14:creationId xmlns:p14="http://schemas.microsoft.com/office/powerpoint/2010/main" val="145630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1AEFD-5AD7-3483-9DB2-8D6111AFCD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E183F19-9980-7AF2-AAD9-836A10EF7827}"/>
              </a:ext>
            </a:extLst>
          </p:cNvPr>
          <p:cNvSpPr>
            <a:spLocks noGrp="1"/>
          </p:cNvSpPr>
          <p:nvPr>
            <p:ph type="title"/>
          </p:nvPr>
        </p:nvSpPr>
        <p:spPr>
          <a:xfrm>
            <a:off x="736600" y="365125"/>
            <a:ext cx="10515600" cy="579755"/>
          </a:xfrm>
        </p:spPr>
        <p:txBody>
          <a:bodyPr>
            <a:noAutofit/>
          </a:bodyPr>
          <a:lstStyle/>
          <a:p>
            <a:r>
              <a:rPr lang="fr-FR" sz="3600" dirty="0" err="1"/>
              <a:t>Fishery</a:t>
            </a:r>
            <a:r>
              <a:rPr lang="fr-FR" sz="3600" dirty="0"/>
              <a:t> </a:t>
            </a:r>
            <a:r>
              <a:rPr lang="fr-FR" sz="3600" dirty="0" err="1"/>
              <a:t>dynamics</a:t>
            </a:r>
            <a:r>
              <a:rPr lang="fr-FR" sz="3600" dirty="0"/>
              <a:t> (2)</a:t>
            </a:r>
          </a:p>
        </p:txBody>
      </p:sp>
      <p:sp>
        <p:nvSpPr>
          <p:cNvPr id="4" name="Espace réservé de la date 3">
            <a:extLst>
              <a:ext uri="{FF2B5EF4-FFF2-40B4-BE49-F238E27FC236}">
                <a16:creationId xmlns:a16="http://schemas.microsoft.com/office/drawing/2014/main" id="{8DD6CDA1-BB9B-FFD4-A8F2-F3882AFF1C16}"/>
              </a:ext>
            </a:extLst>
          </p:cNvPr>
          <p:cNvSpPr>
            <a:spLocks noGrp="1"/>
          </p:cNvSpPr>
          <p:nvPr>
            <p:ph type="dt" sz="half" idx="10"/>
          </p:nvPr>
        </p:nvSpPr>
        <p:spPr/>
        <p:txBody>
          <a:bodyPr/>
          <a:lstStyle/>
          <a:p>
            <a:r>
              <a:rPr lang="fr-FR"/>
              <a:t>Simon Jean – PhD Defense</a:t>
            </a:r>
            <a:endParaRPr lang="fr-FR" dirty="0"/>
          </a:p>
        </p:txBody>
      </p:sp>
      <mc:AlternateContent xmlns:mc="http://schemas.openxmlformats.org/markup-compatibility/2006" xmlns:a14="http://schemas.microsoft.com/office/drawing/2010/main">
        <mc:Choice Requires="a14">
          <p:sp>
            <p:nvSpPr>
              <p:cNvPr id="6" name="Espace réservé du contenu 5">
                <a:extLst>
                  <a:ext uri="{FF2B5EF4-FFF2-40B4-BE49-F238E27FC236}">
                    <a16:creationId xmlns:a16="http://schemas.microsoft.com/office/drawing/2014/main" id="{0F039412-1FE7-DB1B-FBEA-5F03567D28F2}"/>
                  </a:ext>
                </a:extLst>
              </p:cNvPr>
              <p:cNvSpPr>
                <a:spLocks noGrp="1"/>
              </p:cNvSpPr>
              <p:nvPr>
                <p:ph idx="1"/>
              </p:nvPr>
            </p:nvSpPr>
            <p:spPr>
              <a:xfrm>
                <a:off x="731838" y="944880"/>
                <a:ext cx="10621962" cy="5232083"/>
              </a:xfrm>
            </p:spPr>
            <p:txBody>
              <a:bodyPr>
                <a:normAutofit/>
              </a:bodyPr>
              <a:lstStyle/>
              <a:p>
                <a:pPr marL="0" indent="0">
                  <a:buNone/>
                </a:pPr>
                <a:r>
                  <a:rPr lang="fr-FR" sz="2000" dirty="0">
                    <a:latin typeface="Roboto Condensed" panose="02000000000000000000" pitchFamily="2" charset="0"/>
                    <a:ea typeface="Roboto Condensed" panose="02000000000000000000" pitchFamily="2" charset="0"/>
                    <a:cs typeface="Roboto Condensed" panose="02000000000000000000" pitchFamily="2" charset="0"/>
                  </a:rPr>
                  <a:t>Biological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dynamics</a:t>
                </a: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r>
                  <a:rPr lang="fr-FR" sz="1800" dirty="0"/>
                  <a:t>Population </a:t>
                </a:r>
                <a:r>
                  <a:rPr lang="fr-FR" sz="1800" dirty="0" err="1"/>
                  <a:t>follows</a:t>
                </a:r>
                <a:r>
                  <a:rPr lang="fr-FR" sz="1800" dirty="0"/>
                  <a:t> a </a:t>
                </a:r>
                <a:r>
                  <a:rPr lang="fr-FR" sz="1800" dirty="0" err="1"/>
                  <a:t>logistic</a:t>
                </a:r>
                <a:r>
                  <a:rPr lang="fr-FR" sz="1800" dirty="0"/>
                  <a:t> </a:t>
                </a:r>
                <a:r>
                  <a:rPr lang="fr-FR" sz="1800" dirty="0" err="1"/>
                  <a:t>growth</a:t>
                </a:r>
                <a:r>
                  <a:rPr lang="fr-FR" sz="1800" dirty="0"/>
                  <a:t> </a:t>
                </a:r>
                <a:r>
                  <a:rPr lang="fr-FR" sz="1800" dirty="0" err="1"/>
                  <a:t>curve</a:t>
                </a:r>
                <a:r>
                  <a:rPr lang="fr-FR" sz="1800" dirty="0"/>
                  <a:t> with:</a:t>
                </a:r>
              </a:p>
              <a:p>
                <a:pPr marL="0" indent="0">
                  <a:buNone/>
                </a:pPr>
                <a14:m>
                  <m:oMathPara xmlns:m="http://schemas.openxmlformats.org/officeDocument/2006/math">
                    <m:oMathParaPr>
                      <m:jc m:val="centerGroup"/>
                    </m:oMathParaPr>
                    <m:oMath xmlns:m="http://schemas.openxmlformats.org/officeDocument/2006/math">
                      <m:acc>
                        <m:accPr>
                          <m:chr m:val="̇"/>
                          <m:ctrlPr>
                            <a:rPr lang="fr-FR" sz="1800" b="0" i="1" smtClean="0">
                              <a:latin typeface="Cambria Math" panose="02040503050406030204" pitchFamily="18" charset="0"/>
                              <a:ea typeface="Roboto Condensed" panose="02000000000000000000" pitchFamily="2" charset="0"/>
                              <a:cs typeface="Roboto Condensed" panose="02000000000000000000" pitchFamily="2" charset="0"/>
                            </a:rPr>
                          </m:ctrlPr>
                        </m:accPr>
                        <m:e>
                          <m:r>
                            <a:rPr lang="fr-FR" sz="1800" b="0" i="1" smtClean="0">
                              <a:latin typeface="Cambria Math" panose="02040503050406030204" pitchFamily="18" charset="0"/>
                              <a:ea typeface="Roboto Condensed" panose="02000000000000000000" pitchFamily="2" charset="0"/>
                              <a:cs typeface="Roboto Condensed" panose="02000000000000000000" pitchFamily="2" charset="0"/>
                            </a:rPr>
                            <m:t>𝑥</m:t>
                          </m:r>
                        </m:e>
                      </m:acc>
                      <m:r>
                        <a:rPr lang="fr-FR" sz="1800" b="0" i="1" dirty="0" smtClean="0">
                          <a:latin typeface="Cambria Math" panose="02040503050406030204" pitchFamily="18" charset="0"/>
                          <a:ea typeface="Roboto Condensed" panose="02000000000000000000" pitchFamily="2" charset="0"/>
                          <a:cs typeface="Roboto Condensed" panose="02000000000000000000" pitchFamily="2" charset="0"/>
                        </a:rPr>
                        <m:t>=</m:t>
                      </m:r>
                      <m:r>
                        <a:rPr lang="fr-FR" sz="1800" b="0" i="1" dirty="0" smtClean="0">
                          <a:latin typeface="Cambria Math" panose="02040503050406030204" pitchFamily="18" charset="0"/>
                          <a:ea typeface="Roboto Condensed" panose="02000000000000000000" pitchFamily="2" charset="0"/>
                          <a:cs typeface="Roboto Condensed" panose="02000000000000000000" pitchFamily="2" charset="0"/>
                        </a:rPr>
                        <m:t>𝑟𝑥</m:t>
                      </m:r>
                      <m:d>
                        <m:dPr>
                          <m:ctrlPr>
                            <a:rPr lang="fr-FR" sz="1800" b="0" i="1" dirty="0" smtClean="0">
                              <a:latin typeface="Cambria Math" panose="02040503050406030204" pitchFamily="18" charset="0"/>
                              <a:ea typeface="Roboto Condensed" panose="02000000000000000000" pitchFamily="2" charset="0"/>
                              <a:cs typeface="Roboto Condensed" panose="02000000000000000000" pitchFamily="2" charset="0"/>
                            </a:rPr>
                          </m:ctrlPr>
                        </m:dPr>
                        <m:e>
                          <m:r>
                            <a:rPr lang="fr-FR" sz="1800" b="0" i="1" dirty="0" smtClean="0">
                              <a:latin typeface="Cambria Math" panose="02040503050406030204" pitchFamily="18" charset="0"/>
                              <a:ea typeface="Roboto Condensed" panose="02000000000000000000" pitchFamily="2" charset="0"/>
                              <a:cs typeface="Roboto Condensed" panose="02000000000000000000" pitchFamily="2" charset="0"/>
                            </a:rPr>
                            <m:t>1−</m:t>
                          </m:r>
                          <m:f>
                            <m:fPr>
                              <m:ctrlPr>
                                <a:rPr lang="fr-FR" sz="1800" b="0" i="1" dirty="0" smtClean="0">
                                  <a:latin typeface="Cambria Math" panose="02040503050406030204" pitchFamily="18" charset="0"/>
                                  <a:ea typeface="Roboto Condensed" panose="02000000000000000000" pitchFamily="2" charset="0"/>
                                  <a:cs typeface="Roboto Condensed" panose="02000000000000000000" pitchFamily="2" charset="0"/>
                                </a:rPr>
                              </m:ctrlPr>
                            </m:fPr>
                            <m:num>
                              <m:r>
                                <a:rPr lang="fr-FR" sz="1800" b="0" i="1" dirty="0" smtClean="0">
                                  <a:latin typeface="Cambria Math" panose="02040503050406030204" pitchFamily="18" charset="0"/>
                                  <a:ea typeface="Roboto Condensed" panose="02000000000000000000" pitchFamily="2" charset="0"/>
                                  <a:cs typeface="Roboto Condensed" panose="02000000000000000000" pitchFamily="2" charset="0"/>
                                </a:rPr>
                                <m:t>𝑥</m:t>
                              </m:r>
                            </m:num>
                            <m:den>
                              <m:r>
                                <a:rPr lang="fr-FR" sz="1800" b="0" i="1" dirty="0" smtClean="0">
                                  <a:latin typeface="Cambria Math" panose="02040503050406030204" pitchFamily="18" charset="0"/>
                                  <a:ea typeface="Roboto Condensed" panose="02000000000000000000" pitchFamily="2" charset="0"/>
                                  <a:cs typeface="Roboto Condensed" panose="02000000000000000000" pitchFamily="2" charset="0"/>
                                </a:rPr>
                                <m:t>𝐾</m:t>
                              </m:r>
                            </m:den>
                          </m:f>
                        </m:e>
                      </m:d>
                      <m:r>
                        <a:rPr lang="fr-FR" sz="1800" b="0" i="1" dirty="0" smtClean="0">
                          <a:latin typeface="Cambria Math" panose="02040503050406030204" pitchFamily="18" charset="0"/>
                          <a:ea typeface="Roboto Condensed" panose="02000000000000000000" pitchFamily="2" charset="0"/>
                          <a:cs typeface="Roboto Condensed" panose="02000000000000000000" pitchFamily="2" charset="0"/>
                        </a:rPr>
                        <m:t>−</m:t>
                      </m:r>
                      <m:r>
                        <a:rPr lang="fr-FR" sz="1800" b="0" i="1" dirty="0" smtClean="0">
                          <a:latin typeface="Cambria Math" panose="02040503050406030204" pitchFamily="18" charset="0"/>
                          <a:ea typeface="Roboto Condensed" panose="02000000000000000000" pitchFamily="2" charset="0"/>
                          <a:cs typeface="Roboto Condensed" panose="02000000000000000000" pitchFamily="2" charset="0"/>
                        </a:rPr>
                        <m:t>𝜎</m:t>
                      </m:r>
                      <m:r>
                        <a:rPr lang="fr-FR" sz="1800" b="0" i="1" dirty="0" smtClean="0">
                          <a:latin typeface="Cambria Math" panose="02040503050406030204" pitchFamily="18" charset="0"/>
                          <a:ea typeface="Roboto Condensed" panose="02000000000000000000" pitchFamily="2" charset="0"/>
                          <a:cs typeface="Roboto Condensed" panose="02000000000000000000" pitchFamily="2" charset="0"/>
                        </a:rPr>
                        <m:t>𝑥𝐸</m:t>
                      </m:r>
                    </m:oMath>
                  </m:oMathPara>
                </a14:m>
                <a:endParaRPr lang="fr-FR" sz="18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r>
                  <a:rPr lang="fr-FR" sz="1800" dirty="0"/>
                  <a:t>Where x </a:t>
                </a:r>
                <a:r>
                  <a:rPr lang="fr-FR" sz="1800" dirty="0" err="1"/>
                  <a:t>is</a:t>
                </a:r>
                <a:r>
                  <a:rPr lang="fr-FR" sz="1800" dirty="0"/>
                  <a:t> the population </a:t>
                </a:r>
                <a:r>
                  <a:rPr lang="fr-FR" sz="1800" dirty="0" err="1"/>
                  <a:t>level</a:t>
                </a:r>
                <a:r>
                  <a:rPr lang="fr-FR" sz="1800" dirty="0"/>
                  <a:t>, </a:t>
                </a:r>
                <a:r>
                  <a:rPr lang="fr-FR" sz="1800" i="1" dirty="0"/>
                  <a:t>r</a:t>
                </a:r>
                <a:r>
                  <a:rPr lang="fr-FR" sz="1800" dirty="0"/>
                  <a:t> the reproduction rate and </a:t>
                </a:r>
                <a:r>
                  <a:rPr lang="fr-FR" sz="1800" i="1" dirty="0"/>
                  <a:t>K</a:t>
                </a:r>
                <a:r>
                  <a:rPr lang="fr-FR" sz="1800" dirty="0"/>
                  <a:t> the </a:t>
                </a:r>
                <a:r>
                  <a:rPr lang="fr-FR" sz="1800" dirty="0" err="1"/>
                  <a:t>carrying</a:t>
                </a:r>
                <a:r>
                  <a:rPr lang="fr-FR" sz="1800" dirty="0"/>
                  <a:t> </a:t>
                </a:r>
                <a:r>
                  <a:rPr lang="fr-FR" sz="1800" dirty="0" err="1"/>
                  <a:t>capacity</a:t>
                </a:r>
                <a:r>
                  <a:rPr lang="fr-FR" sz="1800" dirty="0"/>
                  <a:t> of the </a:t>
                </a:r>
                <a:r>
                  <a:rPr lang="fr-FR" sz="1800" dirty="0" err="1"/>
                  <a:t>ecosystem</a:t>
                </a:r>
                <a:br>
                  <a:rPr lang="fr-FR" sz="1800" dirty="0"/>
                </a:b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Poaching</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e</a:t>
                </a:r>
                <a:r>
                  <a:rPr lang="fr-FR" sz="2000" b="0" dirty="0">
                    <a:latin typeface="Roboto Condensed" panose="02000000000000000000" pitchFamily="2" charset="0"/>
                    <a:ea typeface="Roboto Condensed" panose="02000000000000000000" pitchFamily="2" charset="0"/>
                    <a:cs typeface="Roboto Condensed" panose="02000000000000000000" pitchFamily="2" charset="0"/>
                  </a:rPr>
                  <a:t>ffort in the </a:t>
                </a:r>
                <a:r>
                  <a:rPr lang="fr-FR" sz="2000" b="0" dirty="0" err="1">
                    <a:latin typeface="Roboto Condensed" panose="02000000000000000000" pitchFamily="2" charset="0"/>
                    <a:ea typeface="Roboto Condensed" panose="02000000000000000000" pitchFamily="2" charset="0"/>
                    <a:cs typeface="Roboto Condensed" panose="02000000000000000000" pitchFamily="2" charset="0"/>
                  </a:rPr>
                  <a:t>fishery</a:t>
                </a:r>
                <a:endParaRPr lang="fr-FR" sz="2000" b="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r>
                  <a:rPr lang="fr-FR" sz="1800" dirty="0"/>
                  <a:t>Effort </a:t>
                </a:r>
                <a:r>
                  <a:rPr lang="fr-FR" sz="1800" dirty="0" err="1"/>
                  <a:t>reaches</a:t>
                </a:r>
                <a:r>
                  <a:rPr lang="fr-FR" sz="1800" dirty="0"/>
                  <a:t> an equilibrium when the marginal profit </a:t>
                </a:r>
                <a:r>
                  <a:rPr lang="fr-FR" sz="1800" dirty="0" err="1"/>
                  <a:t>is</a:t>
                </a:r>
                <a:r>
                  <a:rPr lang="fr-FR" sz="1800" dirty="0"/>
                  <a:t> </a:t>
                </a:r>
                <a:r>
                  <a:rPr lang="fr-FR" sz="1800" dirty="0" err="1"/>
                  <a:t>null</a:t>
                </a:r>
                <a:r>
                  <a:rPr lang="fr-FR" sz="1800" dirty="0"/>
                  <a:t>, </a:t>
                </a:r>
                <a:r>
                  <a:rPr lang="fr-FR" sz="1800" dirty="0" err="1"/>
                  <a:t>determining</a:t>
                </a:r>
                <a:r>
                  <a:rPr lang="fr-FR" sz="1800" dirty="0"/>
                  <a:t> </a:t>
                </a:r>
                <a:r>
                  <a:rPr lang="fr-FR" sz="1800" dirty="0" err="1"/>
                  <a:t>aggregate</a:t>
                </a:r>
                <a:r>
                  <a:rPr lang="fr-FR" sz="1800" dirty="0"/>
                  <a:t> effort : </a:t>
                </a:r>
              </a:p>
              <a:p>
                <a:pPr marL="0" indent="0">
                  <a:buNone/>
                </a:pPr>
                <a:endParaRPr lang="fr-FR" sz="1800" dirty="0"/>
              </a:p>
              <a:p>
                <a:pPr marL="0" indent="0">
                  <a:buNone/>
                </a:pPr>
                <a14:m>
                  <m:oMathPara xmlns:m="http://schemas.openxmlformats.org/officeDocument/2006/math">
                    <m:oMathParaPr>
                      <m:jc m:val="centerGroup"/>
                    </m:oMathParaPr>
                    <m:oMath xmlns:m="http://schemas.openxmlformats.org/officeDocument/2006/math">
                      <m:sSup>
                        <m:sSupPr>
                          <m:ctrlPr>
                            <a:rPr lang="fr-FR" sz="1800" b="0" i="1" smtClean="0">
                              <a:latin typeface="Cambria Math" panose="02040503050406030204" pitchFamily="18" charset="0"/>
                            </a:rPr>
                          </m:ctrlPr>
                        </m:sSupPr>
                        <m:e>
                          <m:r>
                            <a:rPr lang="fr-FR" sz="1800" b="0" i="1" smtClean="0">
                              <a:latin typeface="Cambria Math" panose="02040503050406030204" pitchFamily="18" charset="0"/>
                            </a:rPr>
                            <m:t>𝐸</m:t>
                          </m:r>
                        </m:e>
                        <m:sup>
                          <m:r>
                            <a:rPr lang="fr-FR" sz="1800" b="0" i="1" smtClean="0">
                              <a:latin typeface="Cambria Math" panose="02040503050406030204" pitchFamily="18" charset="0"/>
                            </a:rPr>
                            <m:t>∗</m:t>
                          </m:r>
                        </m:sup>
                      </m:sSup>
                      <m:r>
                        <a:rPr lang="fr-FR" sz="1800" b="0" i="1" smtClean="0">
                          <a:latin typeface="Cambria Math" panose="02040503050406030204" pitchFamily="18" charset="0"/>
                        </a:rPr>
                        <m:t>=</m:t>
                      </m:r>
                      <m:func>
                        <m:funcPr>
                          <m:ctrlPr>
                            <a:rPr lang="fr-FR" sz="1800" b="0" i="1" smtClean="0">
                              <a:latin typeface="Cambria Math" panose="02040503050406030204" pitchFamily="18" charset="0"/>
                            </a:rPr>
                          </m:ctrlPr>
                        </m:funcPr>
                        <m:fName>
                          <m:r>
                            <m:rPr>
                              <m:sty m:val="p"/>
                            </m:rPr>
                            <a:rPr lang="fr-FR" sz="1800" b="0" i="0" smtClean="0">
                              <a:latin typeface="Cambria Math" panose="02040503050406030204" pitchFamily="18" charset="0"/>
                            </a:rPr>
                            <m:t>max</m:t>
                          </m:r>
                        </m:fName>
                        <m:e>
                          <m:d>
                            <m:dPr>
                              <m:ctrlPr>
                                <a:rPr lang="fr-FR" sz="1800" b="0" i="1" smtClean="0">
                                  <a:latin typeface="Cambria Math" panose="02040503050406030204" pitchFamily="18" charset="0"/>
                                </a:rPr>
                              </m:ctrlPr>
                            </m:dPr>
                            <m:e>
                              <m:r>
                                <a:rPr lang="fr-FR" sz="1800" b="0" i="1" smtClean="0">
                                  <a:latin typeface="Cambria Math" panose="02040503050406030204" pitchFamily="18" charset="0"/>
                                </a:rPr>
                                <m:t>0, </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𝑠</m:t>
                                  </m:r>
                                  <m:r>
                                    <a:rPr lang="fr-FR" sz="1800" b="0" i="1" smtClean="0">
                                      <a:latin typeface="Cambria Math" panose="02040503050406030204" pitchFamily="18" charset="0"/>
                                    </a:rPr>
                                    <m:t>𝜎</m:t>
                                  </m:r>
                                  <m:r>
                                    <a:rPr lang="fr-FR" sz="1800" b="0" i="1" smtClean="0">
                                      <a:latin typeface="Cambria Math" panose="02040503050406030204" pitchFamily="18" charset="0"/>
                                    </a:rPr>
                                    <m:t>𝑥</m:t>
                                  </m:r>
                                  <m:r>
                                    <a:rPr lang="fr-FR" sz="1800" b="0" i="1" smtClean="0">
                                      <a:latin typeface="Cambria Math" panose="02040503050406030204" pitchFamily="18" charset="0"/>
                                    </a:rPr>
                                    <m:t>  −</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𝑊</m:t>
                                      </m:r>
                                    </m:e>
                                    <m:sub>
                                      <m:r>
                                        <a:rPr lang="fr-FR" sz="1800" b="0" i="1" smtClean="0">
                                          <a:latin typeface="Cambria Math" panose="02040503050406030204" pitchFamily="18" charset="0"/>
                                        </a:rPr>
                                        <m:t>1</m:t>
                                      </m:r>
                                    </m:sub>
                                  </m:sSub>
                                </m:num>
                                <m:den>
                                  <m:r>
                                    <a:rPr lang="fr-FR" sz="1800" b="0" i="1" smtClean="0">
                                      <a:latin typeface="Cambria Math" panose="02040503050406030204" pitchFamily="18" charset="0"/>
                                    </a:rPr>
                                    <m:t>2</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𝑊</m:t>
                                      </m:r>
                                    </m:e>
                                    <m:sub>
                                      <m:r>
                                        <a:rPr lang="fr-FR" sz="1800" b="0" i="1" smtClean="0">
                                          <a:latin typeface="Cambria Math" panose="02040503050406030204" pitchFamily="18" charset="0"/>
                                        </a:rPr>
                                        <m:t>2</m:t>
                                      </m:r>
                                    </m:sub>
                                  </m:sSub>
                                </m:den>
                              </m:f>
                            </m:e>
                          </m:d>
                        </m:e>
                      </m:func>
                    </m:oMath>
                  </m:oMathPara>
                </a14:m>
                <a:endParaRPr lang="fr-FR" sz="1800" b="0" dirty="0"/>
              </a:p>
              <a:p>
                <a:pPr marL="0" indent="0">
                  <a:buNone/>
                </a:pPr>
                <a:endParaRPr lang="fr-FR" sz="1800" b="0" dirty="0"/>
              </a:p>
              <a:p>
                <a:pPr marL="0" indent="0">
                  <a:buNone/>
                </a:pPr>
                <a14:m>
                  <m:oMathPara xmlns:m="http://schemas.openxmlformats.org/officeDocument/2006/math">
                    <m:oMathParaPr>
                      <m:jc m:val="centerGroup"/>
                    </m:oMathParaPr>
                    <m:oMath xmlns:m="http://schemas.openxmlformats.org/officeDocument/2006/math">
                      <m:sSup>
                        <m:sSupPr>
                          <m:ctrlPr>
                            <a:rPr lang="fr-FR" sz="1800" b="0" i="1" smtClean="0">
                              <a:latin typeface="Cambria Math" panose="02040503050406030204" pitchFamily="18" charset="0"/>
                            </a:rPr>
                          </m:ctrlPr>
                        </m:sSupPr>
                        <m:e>
                          <m:r>
                            <a:rPr lang="fr-FR" sz="1800" b="0" i="1" smtClean="0">
                              <a:latin typeface="Cambria Math" panose="02040503050406030204" pitchFamily="18" charset="0"/>
                            </a:rPr>
                            <m:t>𝑞</m:t>
                          </m:r>
                        </m:e>
                        <m:sup>
                          <m:r>
                            <a:rPr lang="fr-FR" sz="1800" b="0" i="1" smtClean="0">
                              <a:latin typeface="Cambria Math" panose="02040503050406030204" pitchFamily="18" charset="0"/>
                            </a:rPr>
                            <m:t>∗</m:t>
                          </m:r>
                        </m:sup>
                      </m:sSup>
                      <m:r>
                        <a:rPr lang="fr-FR" sz="1800" b="0" i="1" smtClean="0">
                          <a:latin typeface="Cambria Math" panose="02040503050406030204" pitchFamily="18" charset="0"/>
                        </a:rPr>
                        <m:t>=</m:t>
                      </m:r>
                      <m:r>
                        <m:rPr>
                          <m:sty m:val="p"/>
                        </m:rPr>
                        <a:rPr lang="fr-FR" sz="1800" b="0" i="0" smtClean="0">
                          <a:latin typeface="Cambria Math" panose="02040503050406030204" pitchFamily="18" charset="0"/>
                        </a:rPr>
                        <m:t>max</m:t>
                      </m:r>
                      <m:d>
                        <m:dPr>
                          <m:ctrlPr>
                            <a:rPr lang="fr-FR" sz="1800" b="0" i="1" smtClean="0">
                              <a:latin typeface="Cambria Math" panose="02040503050406030204" pitchFamily="18" charset="0"/>
                            </a:rPr>
                          </m:ctrlPr>
                        </m:dPr>
                        <m:e>
                          <m:r>
                            <a:rPr lang="fr-FR" sz="1800" b="0" i="1" smtClean="0">
                              <a:latin typeface="Cambria Math" panose="02040503050406030204" pitchFamily="18" charset="0"/>
                            </a:rPr>
                            <m:t>0, </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𝑠</m:t>
                              </m:r>
                              <m:sSup>
                                <m:sSupPr>
                                  <m:ctrlPr>
                                    <a:rPr lang="fr-FR" sz="1800" b="0" i="1" smtClean="0">
                                      <a:latin typeface="Cambria Math" panose="02040503050406030204" pitchFamily="18" charset="0"/>
                                    </a:rPr>
                                  </m:ctrlPr>
                                </m:sSupPr>
                                <m:e>
                                  <m:r>
                                    <a:rPr lang="fr-FR" sz="1800" b="0" i="1" smtClean="0">
                                      <a:latin typeface="Cambria Math" panose="02040503050406030204" pitchFamily="18" charset="0"/>
                                    </a:rPr>
                                    <m:t>𝜎</m:t>
                                  </m:r>
                                </m:e>
                                <m:sup>
                                  <m:r>
                                    <a:rPr lang="fr-FR" sz="1800" b="0" i="1" smtClean="0">
                                      <a:latin typeface="Cambria Math" panose="02040503050406030204" pitchFamily="18" charset="0"/>
                                    </a:rPr>
                                    <m:t>2</m:t>
                                  </m:r>
                                </m:sup>
                              </m:sSup>
                              <m:sSup>
                                <m:sSupPr>
                                  <m:ctrlPr>
                                    <a:rPr lang="fr-FR" sz="1800" b="0" i="1" smtClean="0">
                                      <a:latin typeface="Cambria Math" panose="02040503050406030204" pitchFamily="18" charset="0"/>
                                    </a:rPr>
                                  </m:ctrlPr>
                                </m:sSupPr>
                                <m:e>
                                  <m:r>
                                    <a:rPr lang="fr-FR" sz="1800" b="0" i="1" smtClean="0">
                                      <a:latin typeface="Cambria Math" panose="02040503050406030204" pitchFamily="18" charset="0"/>
                                    </a:rPr>
                                    <m:t>𝑥</m:t>
                                  </m:r>
                                </m:e>
                                <m:sup>
                                  <m:r>
                                    <a:rPr lang="fr-FR" sz="1800" b="0" i="1" smtClean="0">
                                      <a:latin typeface="Cambria Math" panose="02040503050406030204" pitchFamily="18" charset="0"/>
                                    </a:rPr>
                                    <m:t>2</m:t>
                                  </m:r>
                                </m:sup>
                              </m:sSup>
                              <m:r>
                                <a:rPr lang="fr-FR" sz="1800" b="0" i="1" smtClean="0">
                                  <a:latin typeface="Cambria Math" panose="02040503050406030204" pitchFamily="18" charset="0"/>
                                </a:rPr>
                                <m:t>−</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𝑊</m:t>
                                  </m:r>
                                </m:e>
                                <m:sub>
                                  <m:r>
                                    <a:rPr lang="fr-FR" sz="1800" b="0" i="1" smtClean="0">
                                      <a:latin typeface="Cambria Math" panose="02040503050406030204" pitchFamily="18" charset="0"/>
                                    </a:rPr>
                                    <m:t>1</m:t>
                                  </m:r>
                                </m:sub>
                              </m:sSub>
                              <m:r>
                                <a:rPr lang="fr-FR" sz="1800" b="0" i="1" smtClean="0">
                                  <a:latin typeface="Cambria Math" panose="02040503050406030204" pitchFamily="18" charset="0"/>
                                </a:rPr>
                                <m:t>𝜎</m:t>
                              </m:r>
                              <m:r>
                                <a:rPr lang="fr-FR" sz="1800" b="0" i="1" smtClean="0">
                                  <a:latin typeface="Cambria Math" panose="02040503050406030204" pitchFamily="18" charset="0"/>
                                </a:rPr>
                                <m:t>𝑥</m:t>
                              </m:r>
                            </m:num>
                            <m:den>
                              <m:r>
                                <a:rPr lang="fr-FR" sz="1800" b="0" i="1" smtClean="0">
                                  <a:latin typeface="Cambria Math" panose="02040503050406030204" pitchFamily="18" charset="0"/>
                                </a:rPr>
                                <m:t>2</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𝑊</m:t>
                                  </m:r>
                                </m:e>
                                <m:sub>
                                  <m:r>
                                    <a:rPr lang="fr-FR" sz="1800" b="0" i="1" smtClean="0">
                                      <a:latin typeface="Cambria Math" panose="02040503050406030204" pitchFamily="18" charset="0"/>
                                    </a:rPr>
                                    <m:t>2</m:t>
                                  </m:r>
                                </m:sub>
                              </m:sSub>
                            </m:den>
                          </m:f>
                        </m:e>
                      </m:d>
                    </m:oMath>
                  </m:oMathPara>
                </a14:m>
                <a:endParaRPr lang="fr-FR" sz="1800" dirty="0"/>
              </a:p>
            </p:txBody>
          </p:sp>
        </mc:Choice>
        <mc:Fallback xmlns="">
          <p:sp>
            <p:nvSpPr>
              <p:cNvPr id="6" name="Espace réservé du contenu 5">
                <a:extLst>
                  <a:ext uri="{FF2B5EF4-FFF2-40B4-BE49-F238E27FC236}">
                    <a16:creationId xmlns:a16="http://schemas.microsoft.com/office/drawing/2014/main" id="{0F039412-1FE7-DB1B-FBEA-5F03567D28F2}"/>
                  </a:ext>
                </a:extLst>
              </p:cNvPr>
              <p:cNvSpPr>
                <a:spLocks noGrp="1" noRot="1" noChangeAspect="1" noMove="1" noResize="1" noEditPoints="1" noAdjustHandles="1" noChangeArrowheads="1" noChangeShapeType="1" noTextEdit="1"/>
              </p:cNvSpPr>
              <p:nvPr>
                <p:ph idx="1"/>
              </p:nvPr>
            </p:nvSpPr>
            <p:spPr>
              <a:xfrm>
                <a:off x="731838" y="944880"/>
                <a:ext cx="10621962" cy="5232083"/>
              </a:xfrm>
              <a:blipFill>
                <a:blip r:embed="rId2"/>
                <a:stretch>
                  <a:fillRect l="-574" t="-1049"/>
                </a:stretch>
              </a:blipFill>
            </p:spPr>
            <p:txBody>
              <a:bodyPr/>
              <a:lstStyle/>
              <a:p>
                <a:r>
                  <a:rPr lang="fr-FR">
                    <a:noFill/>
                  </a:rPr>
                  <a:t> </a:t>
                </a:r>
              </a:p>
            </p:txBody>
          </p:sp>
        </mc:Fallback>
      </mc:AlternateContent>
    </p:spTree>
    <p:extLst>
      <p:ext uri="{BB962C8B-B14F-4D97-AF65-F5344CB8AC3E}">
        <p14:creationId xmlns:p14="http://schemas.microsoft.com/office/powerpoint/2010/main" val="2885726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F2024-5474-2188-9465-F522D8CBA79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4B25AB3-EAA5-D8C9-F3F1-AD1098A59F6E}"/>
              </a:ext>
            </a:extLst>
          </p:cNvPr>
          <p:cNvSpPr>
            <a:spLocks noGrp="1"/>
          </p:cNvSpPr>
          <p:nvPr>
            <p:ph type="title"/>
          </p:nvPr>
        </p:nvSpPr>
        <p:spPr>
          <a:xfrm>
            <a:off x="736600" y="365125"/>
            <a:ext cx="10515600" cy="579755"/>
          </a:xfrm>
        </p:spPr>
        <p:txBody>
          <a:bodyPr>
            <a:noAutofit/>
          </a:bodyPr>
          <a:lstStyle/>
          <a:p>
            <a:r>
              <a:rPr lang="fr-FR" sz="3600" dirty="0" err="1"/>
              <a:t>Monopolist</a:t>
            </a:r>
            <a:r>
              <a:rPr lang="fr-FR" sz="3600" dirty="0"/>
              <a:t> trader</a:t>
            </a:r>
          </a:p>
        </p:txBody>
      </p:sp>
      <p:sp>
        <p:nvSpPr>
          <p:cNvPr id="4" name="Espace réservé de la date 3">
            <a:extLst>
              <a:ext uri="{FF2B5EF4-FFF2-40B4-BE49-F238E27FC236}">
                <a16:creationId xmlns:a16="http://schemas.microsoft.com/office/drawing/2014/main" id="{49A3129C-A750-66B0-B02F-2B65BCBEB9D4}"/>
              </a:ext>
            </a:extLst>
          </p:cNvPr>
          <p:cNvSpPr>
            <a:spLocks noGrp="1"/>
          </p:cNvSpPr>
          <p:nvPr>
            <p:ph type="dt" sz="half" idx="10"/>
          </p:nvPr>
        </p:nvSpPr>
        <p:spPr/>
        <p:txBody>
          <a:bodyPr/>
          <a:lstStyle/>
          <a:p>
            <a:r>
              <a:rPr lang="fr-FR"/>
              <a:t>Simon Jean – PhD Defense</a:t>
            </a:r>
            <a:endParaRPr lang="fr-FR" dirty="0"/>
          </a:p>
        </p:txBody>
      </p:sp>
      <mc:AlternateContent xmlns:mc="http://schemas.openxmlformats.org/markup-compatibility/2006" xmlns:a14="http://schemas.microsoft.com/office/drawing/2010/main">
        <mc:Choice Requires="a14">
          <p:sp>
            <p:nvSpPr>
              <p:cNvPr id="6" name="Espace réservé du contenu 5">
                <a:extLst>
                  <a:ext uri="{FF2B5EF4-FFF2-40B4-BE49-F238E27FC236}">
                    <a16:creationId xmlns:a16="http://schemas.microsoft.com/office/drawing/2014/main" id="{BF6C0BDC-A969-14DE-3F81-6FB2FE466B1C}"/>
                  </a:ext>
                </a:extLst>
              </p:cNvPr>
              <p:cNvSpPr>
                <a:spLocks noGrp="1"/>
              </p:cNvSpPr>
              <p:nvPr>
                <p:ph idx="1"/>
              </p:nvPr>
            </p:nvSpPr>
            <p:spPr>
              <a:xfrm>
                <a:off x="731838" y="944880"/>
                <a:ext cx="10621962" cy="5232083"/>
              </a:xfrm>
            </p:spPr>
            <p:txBody>
              <a:bodyPr>
                <a:normAutofit/>
              </a:bodyPr>
              <a:lstStyle/>
              <a:p>
                <a:pPr marL="0" indent="0">
                  <a:buNone/>
                </a:pPr>
                <a:r>
                  <a:rPr lang="fr-FR" sz="2000" dirty="0">
                    <a:latin typeface="Roboto Condensed" panose="02000000000000000000" pitchFamily="2" charset="0"/>
                    <a:ea typeface="Roboto Condensed" panose="02000000000000000000" pitchFamily="2" charset="0"/>
                    <a:cs typeface="Roboto Condensed" panose="02000000000000000000" pitchFamily="2" charset="0"/>
                  </a:rPr>
                  <a:t>Equilibrium with a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monopolist</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trader</a:t>
                </a:r>
              </a:p>
              <a:p>
                <a:pPr marL="0" indent="0">
                  <a:buNone/>
                </a:pPr>
                <a:r>
                  <a:rPr lang="fr-FR" sz="2000" dirty="0"/>
                  <a:t>Traders </a:t>
                </a:r>
                <a:r>
                  <a:rPr lang="fr-FR" sz="2000" dirty="0" err="1"/>
                  <a:t>act</a:t>
                </a:r>
                <a:r>
                  <a:rPr lang="fr-FR" sz="2000" dirty="0"/>
                  <a:t> as a vertical </a:t>
                </a:r>
                <a:r>
                  <a:rPr lang="fr-FR" sz="2000" dirty="0" err="1"/>
                  <a:t>monopoly</a:t>
                </a:r>
                <a:r>
                  <a:rPr lang="fr-FR" sz="2000" dirty="0"/>
                  <a:t> : </a:t>
                </a:r>
              </a:p>
              <a:p>
                <a:pPr>
                  <a:buFontTx/>
                  <a:buChar char="-"/>
                </a:pPr>
                <a:r>
                  <a:rPr lang="fr-FR" sz="2000" dirty="0"/>
                  <a:t>They are the only </a:t>
                </a:r>
                <a:r>
                  <a:rPr lang="fr-FR" sz="2000" dirty="0" err="1"/>
                  <a:t>buyers</a:t>
                </a:r>
                <a:r>
                  <a:rPr lang="fr-FR" sz="2000" dirty="0"/>
                  <a:t> of the </a:t>
                </a:r>
                <a:r>
                  <a:rPr lang="fr-FR" sz="2000" dirty="0" err="1"/>
                  <a:t>poached</a:t>
                </a:r>
                <a:r>
                  <a:rPr lang="fr-FR" sz="2000" dirty="0"/>
                  <a:t> </a:t>
                </a:r>
                <a:r>
                  <a:rPr lang="fr-FR" sz="2000" dirty="0" err="1"/>
                  <a:t>product</a:t>
                </a:r>
                <a:r>
                  <a:rPr lang="fr-FR" sz="2000" dirty="0"/>
                  <a:t> at </a:t>
                </a:r>
                <a:r>
                  <a:rPr lang="fr-FR" sz="2000" dirty="0" err="1"/>
                  <a:t>price</a:t>
                </a:r>
                <a:r>
                  <a:rPr lang="fr-FR" sz="2000" dirty="0"/>
                  <a:t> </a:t>
                </a:r>
                <a:r>
                  <a:rPr lang="fr-FR" sz="2000" i="1" dirty="0"/>
                  <a:t>s</a:t>
                </a:r>
                <a:endParaRPr lang="fr-FR" sz="2000" dirty="0"/>
              </a:p>
              <a:p>
                <a:pPr>
                  <a:buFontTx/>
                  <a:buChar char="-"/>
                </a:pPr>
                <a:r>
                  <a:rPr lang="fr-FR" sz="2000" dirty="0"/>
                  <a:t>And they </a:t>
                </a:r>
                <a:r>
                  <a:rPr lang="fr-FR" sz="2000" dirty="0" err="1"/>
                  <a:t>sell</a:t>
                </a:r>
                <a:r>
                  <a:rPr lang="fr-FR" sz="2000" dirty="0"/>
                  <a:t> </a:t>
                </a:r>
                <a:r>
                  <a:rPr lang="fr-FR" sz="2000" dirty="0" err="1"/>
                  <a:t>it</a:t>
                </a:r>
                <a:r>
                  <a:rPr lang="fr-FR" sz="2000" dirty="0"/>
                  <a:t> on the end market at final </a:t>
                </a:r>
                <a:r>
                  <a:rPr lang="fr-FR" sz="2000" dirty="0" err="1"/>
                  <a:t>price</a:t>
                </a:r>
                <a:r>
                  <a:rPr lang="fr-FR" sz="2000" dirty="0"/>
                  <a:t> p, but face unit transaction costs </a:t>
                </a:r>
                <a:r>
                  <a:rPr lang="fr-FR" sz="2000" i="1" dirty="0"/>
                  <a:t>c</a:t>
                </a:r>
                <a:endParaRPr lang="fr-FR" sz="2000" dirty="0"/>
              </a:p>
              <a:p>
                <a:pPr marL="0" indent="0">
                  <a:buNone/>
                </a:pPr>
                <a:r>
                  <a:rPr lang="fr-FR" sz="2000" dirty="0"/>
                  <a:t>They face a </a:t>
                </a:r>
                <a:r>
                  <a:rPr lang="fr-FR" sz="2000" dirty="0" err="1"/>
                  <a:t>linear</a:t>
                </a:r>
                <a:r>
                  <a:rPr lang="fr-FR" sz="2000" dirty="0"/>
                  <a:t> demand function </a:t>
                </a:r>
                <a:r>
                  <a:rPr lang="fr-FR" sz="2000" dirty="0" err="1"/>
                  <a:t>such</a:t>
                </a:r>
                <a:r>
                  <a:rPr lang="fr-FR" sz="2000" dirty="0"/>
                  <a:t> </a:t>
                </a:r>
                <a:r>
                  <a:rPr lang="fr-FR" sz="2000" dirty="0" err="1"/>
                  <a:t>that</a:t>
                </a:r>
                <a:r>
                  <a:rPr lang="fr-FR" sz="2000" dirty="0"/>
                  <a:t> : </a:t>
                </a:r>
                <a14:m>
                  <m:oMath xmlns:m="http://schemas.openxmlformats.org/officeDocument/2006/math">
                    <m:sSup>
                      <m:sSupPr>
                        <m:ctrlPr>
                          <a:rPr lang="fr-FR" sz="2000" b="0" i="1" smtClean="0">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𝑃</m:t>
                        </m:r>
                      </m:e>
                      <m:sup>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𝑚</m:t>
                        </m:r>
                      </m:sup>
                    </m:sSup>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m:t>
                    </m:r>
                    <m:sSup>
                      <m:sSupPr>
                        <m:ctrlPr>
                          <a:rPr lang="fr-FR" sz="2000" b="0" i="1" smtClean="0">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𝛼</m:t>
                        </m:r>
                      </m:e>
                      <m:sup>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𝑚</m:t>
                        </m:r>
                      </m:sup>
                    </m:sSup>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m:t>
                    </m:r>
                    <m:sSup>
                      <m:sSupPr>
                        <m:ctrlPr>
                          <a:rPr lang="fr-FR" sz="2000" b="0" i="1" smtClean="0">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𝛽</m:t>
                        </m:r>
                      </m:e>
                      <m:sup>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𝑚</m:t>
                        </m:r>
                      </m:sup>
                    </m:sSup>
                    <m:sSup>
                      <m:sSupPr>
                        <m:ctrlPr>
                          <a:rPr lang="fr-FR" sz="2000" b="0" i="1" smtClean="0">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𝑞</m:t>
                        </m:r>
                      </m:e>
                      <m:sup>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𝑚</m:t>
                        </m:r>
                      </m:sup>
                    </m:sSup>
                  </m:oMath>
                </a14:m>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a:solidFill>
                      <a:prstClr val="black"/>
                    </a:solidFill>
                  </a:rPr>
                  <a:t>and </a:t>
                </a:r>
                <a:r>
                  <a:rPr lang="fr-FR" sz="2000" dirty="0" err="1">
                    <a:solidFill>
                      <a:prstClr val="black"/>
                    </a:solidFill>
                  </a:rPr>
                  <a:t>maximize</a:t>
                </a:r>
                <a:r>
                  <a:rPr lang="fr-FR" sz="2000" dirty="0">
                    <a:solidFill>
                      <a:prstClr val="black"/>
                    </a:solidFill>
                  </a:rPr>
                  <a:t> </a:t>
                </a:r>
                <a:r>
                  <a:rPr lang="fr-FR" sz="2000" dirty="0" err="1">
                    <a:solidFill>
                      <a:prstClr val="black"/>
                    </a:solidFill>
                  </a:rPr>
                  <a:t>their</a:t>
                </a:r>
                <a:r>
                  <a:rPr lang="fr-FR" sz="2000" dirty="0">
                    <a:solidFill>
                      <a:prstClr val="black"/>
                    </a:solidFill>
                  </a:rPr>
                  <a:t> profit</a:t>
                </a:r>
              </a:p>
              <a:p>
                <a:pPr marL="0" indent="0" algn="ctr">
                  <a:buNone/>
                </a:pPr>
                <a:r>
                  <a:rPr lang="fr-FR" sz="2000" dirty="0">
                    <a:solidFill>
                      <a:prstClr val="black"/>
                    </a:solidFill>
                  </a:rPr>
                  <a:t> </a:t>
                </a:r>
                <a14:m>
                  <m:oMath xmlns:m="http://schemas.openxmlformats.org/officeDocument/2006/math">
                    <m:r>
                      <m:rPr>
                        <m:sty m:val="p"/>
                      </m:rPr>
                      <a:rPr lang="fr-FR" sz="2000" b="0" i="0" smtClean="0">
                        <a:solidFill>
                          <a:prstClr val="black"/>
                        </a:solidFill>
                        <a:latin typeface="Cambria Math" panose="02040503050406030204" pitchFamily="18" charset="0"/>
                      </a:rPr>
                      <m:t>Π</m:t>
                    </m:r>
                    <m:r>
                      <a:rPr lang="fr-FR" sz="2000" b="0" i="1" smtClean="0">
                        <a:solidFill>
                          <a:prstClr val="black"/>
                        </a:solidFill>
                        <a:latin typeface="Cambria Math" panose="02040503050406030204" pitchFamily="18" charset="0"/>
                      </a:rPr>
                      <m:t>=</m:t>
                    </m:r>
                    <m:d>
                      <m:dPr>
                        <m:ctrlPr>
                          <a:rPr lang="fr-FR" sz="2000" b="0" i="1" smtClean="0">
                            <a:solidFill>
                              <a:prstClr val="black"/>
                            </a:solidFill>
                            <a:latin typeface="Cambria Math" panose="02040503050406030204" pitchFamily="18" charset="0"/>
                          </a:rPr>
                        </m:ctrlPr>
                      </m:dPr>
                      <m:e>
                        <m:sSup>
                          <m:sSupPr>
                            <m:ctrlPr>
                              <a:rPr lang="fr-FR" sz="2000" b="0" i="1" smtClean="0">
                                <a:solidFill>
                                  <a:prstClr val="black"/>
                                </a:solidFill>
                                <a:latin typeface="Cambria Math" panose="02040503050406030204" pitchFamily="18" charset="0"/>
                              </a:rPr>
                            </m:ctrlPr>
                          </m:sSupPr>
                          <m:e>
                            <m:r>
                              <a:rPr lang="fr-FR" sz="2000" b="0" i="1" smtClean="0">
                                <a:solidFill>
                                  <a:prstClr val="black"/>
                                </a:solidFill>
                                <a:latin typeface="Cambria Math" panose="02040503050406030204" pitchFamily="18" charset="0"/>
                              </a:rPr>
                              <m:t>𝛼</m:t>
                            </m:r>
                          </m:e>
                          <m:sup>
                            <m:r>
                              <a:rPr lang="fr-FR" sz="2000" b="0" i="1" smtClean="0">
                                <a:solidFill>
                                  <a:prstClr val="black"/>
                                </a:solidFill>
                                <a:latin typeface="Cambria Math" panose="02040503050406030204" pitchFamily="18" charset="0"/>
                              </a:rPr>
                              <m:t>𝑚</m:t>
                            </m:r>
                          </m:sup>
                        </m:sSup>
                        <m:r>
                          <a:rPr lang="fr-FR" sz="2000" b="0" i="1" smtClean="0">
                            <a:solidFill>
                              <a:prstClr val="black"/>
                            </a:solidFill>
                            <a:latin typeface="Cambria Math" panose="02040503050406030204" pitchFamily="18" charset="0"/>
                          </a:rPr>
                          <m:t>−</m:t>
                        </m:r>
                        <m:sSup>
                          <m:sSupPr>
                            <m:ctrlPr>
                              <a:rPr lang="fr-FR" sz="2000" b="0" i="1" smtClean="0">
                                <a:solidFill>
                                  <a:prstClr val="black"/>
                                </a:solidFill>
                                <a:latin typeface="Cambria Math" panose="02040503050406030204" pitchFamily="18" charset="0"/>
                              </a:rPr>
                            </m:ctrlPr>
                          </m:sSupPr>
                          <m:e>
                            <m:r>
                              <a:rPr lang="fr-FR" sz="2000" b="0" i="1" smtClean="0">
                                <a:solidFill>
                                  <a:prstClr val="black"/>
                                </a:solidFill>
                                <a:latin typeface="Cambria Math" panose="02040503050406030204" pitchFamily="18" charset="0"/>
                              </a:rPr>
                              <m:t>𝛽</m:t>
                            </m:r>
                          </m:e>
                          <m:sup>
                            <m:r>
                              <a:rPr lang="fr-FR" sz="2000" b="0" i="1" smtClean="0">
                                <a:solidFill>
                                  <a:prstClr val="black"/>
                                </a:solidFill>
                                <a:latin typeface="Cambria Math" panose="02040503050406030204" pitchFamily="18" charset="0"/>
                              </a:rPr>
                              <m:t>𝑚</m:t>
                            </m:r>
                          </m:sup>
                        </m:sSup>
                        <m:sSup>
                          <m:sSupPr>
                            <m:ctrlPr>
                              <a:rPr lang="fr-FR" sz="2000" b="0" i="1" smtClean="0">
                                <a:solidFill>
                                  <a:prstClr val="black"/>
                                </a:solidFill>
                                <a:latin typeface="Cambria Math" panose="02040503050406030204" pitchFamily="18" charset="0"/>
                              </a:rPr>
                            </m:ctrlPr>
                          </m:sSupPr>
                          <m:e>
                            <m:r>
                              <a:rPr lang="fr-FR" sz="2000" b="0" i="1" smtClean="0">
                                <a:solidFill>
                                  <a:prstClr val="black"/>
                                </a:solidFill>
                                <a:latin typeface="Cambria Math" panose="02040503050406030204" pitchFamily="18" charset="0"/>
                              </a:rPr>
                              <m:t>𝑞</m:t>
                            </m:r>
                          </m:e>
                          <m:sup>
                            <m:r>
                              <a:rPr lang="fr-FR" sz="2000" b="0" i="1" smtClean="0">
                                <a:solidFill>
                                  <a:prstClr val="black"/>
                                </a:solidFill>
                                <a:latin typeface="Cambria Math" panose="02040503050406030204" pitchFamily="18" charset="0"/>
                              </a:rPr>
                              <m:t>𝑚</m:t>
                            </m:r>
                          </m:sup>
                        </m:sSup>
                        <m:r>
                          <a:rPr lang="fr-FR" sz="2000" b="0" i="1" smtClean="0">
                            <a:solidFill>
                              <a:prstClr val="black"/>
                            </a:solidFill>
                            <a:latin typeface="Cambria Math" panose="02040503050406030204" pitchFamily="18" charset="0"/>
                          </a:rPr>
                          <m:t>−</m:t>
                        </m:r>
                        <m:d>
                          <m:dPr>
                            <m:ctrlPr>
                              <a:rPr lang="fr-FR" sz="2000" b="0" i="1" smtClean="0">
                                <a:solidFill>
                                  <a:prstClr val="black"/>
                                </a:solidFill>
                                <a:latin typeface="Cambria Math" panose="02040503050406030204" pitchFamily="18" charset="0"/>
                              </a:rPr>
                            </m:ctrlPr>
                          </m:dPr>
                          <m:e>
                            <m:r>
                              <a:rPr lang="fr-FR" sz="2000" b="0" i="1" smtClean="0">
                                <a:solidFill>
                                  <a:prstClr val="black"/>
                                </a:solidFill>
                                <a:latin typeface="Cambria Math" panose="02040503050406030204" pitchFamily="18" charset="0"/>
                              </a:rPr>
                              <m:t>𝑐</m:t>
                            </m:r>
                            <m:r>
                              <a:rPr lang="fr-FR" sz="2000" b="0" i="1" smtClean="0">
                                <a:solidFill>
                                  <a:prstClr val="black"/>
                                </a:solidFill>
                                <a:latin typeface="Cambria Math" panose="02040503050406030204" pitchFamily="18" charset="0"/>
                              </a:rPr>
                              <m:t>+</m:t>
                            </m:r>
                            <m:r>
                              <a:rPr lang="fr-FR" sz="2000" b="0" i="1" smtClean="0">
                                <a:solidFill>
                                  <a:prstClr val="black"/>
                                </a:solidFill>
                                <a:latin typeface="Cambria Math" panose="02040503050406030204" pitchFamily="18" charset="0"/>
                              </a:rPr>
                              <m:t>𝑠</m:t>
                            </m:r>
                          </m:e>
                        </m:d>
                      </m:e>
                    </m:d>
                    <m:sSup>
                      <m:sSupPr>
                        <m:ctrlPr>
                          <a:rPr lang="fr-FR" sz="2000" b="0" i="1" smtClean="0">
                            <a:solidFill>
                              <a:prstClr val="black"/>
                            </a:solidFill>
                            <a:latin typeface="Cambria Math" panose="02040503050406030204" pitchFamily="18" charset="0"/>
                          </a:rPr>
                        </m:ctrlPr>
                      </m:sSupPr>
                      <m:e>
                        <m:r>
                          <a:rPr lang="fr-FR" sz="2000" b="0" i="1" smtClean="0">
                            <a:solidFill>
                              <a:prstClr val="black"/>
                            </a:solidFill>
                            <a:latin typeface="Cambria Math" panose="02040503050406030204" pitchFamily="18" charset="0"/>
                          </a:rPr>
                          <m:t>𝑞</m:t>
                        </m:r>
                      </m:e>
                      <m:sup>
                        <m:r>
                          <a:rPr lang="fr-FR" sz="2000" b="0" i="1" smtClean="0">
                            <a:solidFill>
                              <a:prstClr val="black"/>
                            </a:solidFill>
                            <a:latin typeface="Cambria Math" panose="02040503050406030204" pitchFamily="18" charset="0"/>
                          </a:rPr>
                          <m:t>𝑚</m:t>
                        </m:r>
                      </m:sup>
                    </m:sSup>
                    <m:r>
                      <a:rPr lang="fr-FR" sz="2000" b="0" i="1" smtClean="0">
                        <a:solidFill>
                          <a:prstClr val="black"/>
                        </a:solidFill>
                        <a:latin typeface="Cambria Math" panose="02040503050406030204" pitchFamily="18" charset="0"/>
                      </a:rPr>
                      <m:t>⇒</m:t>
                    </m:r>
                    <m:sSup>
                      <m:sSupPr>
                        <m:ctrlPr>
                          <a:rPr lang="fr-FR" sz="2000" b="0" i="1" smtClean="0">
                            <a:solidFill>
                              <a:prstClr val="black"/>
                            </a:solidFill>
                            <a:latin typeface="Cambria Math" panose="02040503050406030204" pitchFamily="18" charset="0"/>
                          </a:rPr>
                        </m:ctrlPr>
                      </m:sSupPr>
                      <m:e>
                        <m:r>
                          <a:rPr lang="fr-FR" sz="2000" b="0" i="1" smtClean="0">
                            <a:solidFill>
                              <a:prstClr val="black"/>
                            </a:solidFill>
                            <a:latin typeface="Cambria Math" panose="02040503050406030204" pitchFamily="18" charset="0"/>
                          </a:rPr>
                          <m:t>𝑞</m:t>
                        </m:r>
                      </m:e>
                      <m:sup>
                        <m:r>
                          <a:rPr lang="fr-FR" sz="2000" b="0" i="1" smtClean="0">
                            <a:solidFill>
                              <a:prstClr val="black"/>
                            </a:solidFill>
                            <a:latin typeface="Cambria Math" panose="02040503050406030204" pitchFamily="18" charset="0"/>
                          </a:rPr>
                          <m:t>𝑚</m:t>
                        </m:r>
                      </m:sup>
                    </m:sSup>
                    <m:r>
                      <a:rPr lang="fr-FR" sz="2000" b="0" i="1" smtClean="0">
                        <a:solidFill>
                          <a:prstClr val="black"/>
                        </a:solidFill>
                        <a:latin typeface="Cambria Math" panose="02040503050406030204" pitchFamily="18" charset="0"/>
                      </a:rPr>
                      <m:t>=</m:t>
                    </m:r>
                    <m:f>
                      <m:fPr>
                        <m:ctrlPr>
                          <a:rPr lang="fr-FR" sz="2000" b="0" i="1" smtClean="0">
                            <a:solidFill>
                              <a:prstClr val="black"/>
                            </a:solidFill>
                            <a:latin typeface="Cambria Math" panose="02040503050406030204" pitchFamily="18" charset="0"/>
                          </a:rPr>
                        </m:ctrlPr>
                      </m:fPr>
                      <m:num>
                        <m:sSup>
                          <m:sSupPr>
                            <m:ctrlPr>
                              <a:rPr lang="fr-FR" sz="2000" b="0" i="1" smtClean="0">
                                <a:solidFill>
                                  <a:prstClr val="black"/>
                                </a:solidFill>
                                <a:latin typeface="Cambria Math" panose="02040503050406030204" pitchFamily="18" charset="0"/>
                              </a:rPr>
                            </m:ctrlPr>
                          </m:sSupPr>
                          <m:e>
                            <m:r>
                              <a:rPr lang="fr-FR" sz="2000" b="0" i="1" smtClean="0">
                                <a:solidFill>
                                  <a:prstClr val="black"/>
                                </a:solidFill>
                                <a:latin typeface="Cambria Math" panose="02040503050406030204" pitchFamily="18" charset="0"/>
                              </a:rPr>
                              <m:t>𝛼</m:t>
                            </m:r>
                          </m:e>
                          <m:sup>
                            <m:r>
                              <a:rPr lang="fr-FR" sz="2000" b="0" i="1" smtClean="0">
                                <a:solidFill>
                                  <a:prstClr val="black"/>
                                </a:solidFill>
                                <a:latin typeface="Cambria Math" panose="02040503050406030204" pitchFamily="18" charset="0"/>
                              </a:rPr>
                              <m:t>𝑚</m:t>
                            </m:r>
                          </m:sup>
                        </m:sSup>
                        <m:r>
                          <a:rPr lang="fr-FR" sz="2000" b="0" i="1" smtClean="0">
                            <a:solidFill>
                              <a:prstClr val="black"/>
                            </a:solidFill>
                            <a:latin typeface="Cambria Math" panose="02040503050406030204" pitchFamily="18" charset="0"/>
                          </a:rPr>
                          <m:t>−</m:t>
                        </m:r>
                        <m:r>
                          <a:rPr lang="fr-FR" sz="2000" b="0" i="1" smtClean="0">
                            <a:solidFill>
                              <a:prstClr val="black"/>
                            </a:solidFill>
                            <a:latin typeface="Cambria Math" panose="02040503050406030204" pitchFamily="18" charset="0"/>
                          </a:rPr>
                          <m:t>𝑐</m:t>
                        </m:r>
                        <m:r>
                          <a:rPr lang="fr-FR" sz="2000" b="0" i="1" smtClean="0">
                            <a:solidFill>
                              <a:prstClr val="black"/>
                            </a:solidFill>
                            <a:latin typeface="Cambria Math" panose="02040503050406030204" pitchFamily="18" charset="0"/>
                          </a:rPr>
                          <m:t>−</m:t>
                        </m:r>
                        <m:r>
                          <a:rPr lang="fr-FR" sz="2000" b="0" i="1" smtClean="0">
                            <a:solidFill>
                              <a:prstClr val="black"/>
                            </a:solidFill>
                            <a:latin typeface="Cambria Math" panose="02040503050406030204" pitchFamily="18" charset="0"/>
                          </a:rPr>
                          <m:t>𝑠</m:t>
                        </m:r>
                      </m:num>
                      <m:den>
                        <m:r>
                          <a:rPr lang="fr-FR" sz="2000" b="0" i="1" smtClean="0">
                            <a:solidFill>
                              <a:prstClr val="black"/>
                            </a:solidFill>
                            <a:latin typeface="Cambria Math" panose="02040503050406030204" pitchFamily="18" charset="0"/>
                          </a:rPr>
                          <m:t>2</m:t>
                        </m:r>
                        <m:sSup>
                          <m:sSupPr>
                            <m:ctrlPr>
                              <a:rPr lang="fr-FR" sz="2000" b="0" i="1" smtClean="0">
                                <a:solidFill>
                                  <a:prstClr val="black"/>
                                </a:solidFill>
                                <a:latin typeface="Cambria Math" panose="02040503050406030204" pitchFamily="18" charset="0"/>
                              </a:rPr>
                            </m:ctrlPr>
                          </m:sSupPr>
                          <m:e>
                            <m:r>
                              <a:rPr lang="fr-FR" sz="2000" b="0" i="1" smtClean="0">
                                <a:solidFill>
                                  <a:prstClr val="black"/>
                                </a:solidFill>
                                <a:latin typeface="Cambria Math" panose="02040503050406030204" pitchFamily="18" charset="0"/>
                              </a:rPr>
                              <m:t>𝛽</m:t>
                            </m:r>
                          </m:e>
                          <m:sup>
                            <m:r>
                              <a:rPr lang="fr-FR" sz="2000" b="0" i="1" smtClean="0">
                                <a:solidFill>
                                  <a:prstClr val="black"/>
                                </a:solidFill>
                                <a:latin typeface="Cambria Math" panose="02040503050406030204" pitchFamily="18" charset="0"/>
                              </a:rPr>
                              <m:t>𝑚</m:t>
                            </m:r>
                          </m:sup>
                        </m:sSup>
                      </m:den>
                    </m:f>
                  </m:oMath>
                </a14:m>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r>
                  <a:rPr lang="fr-FR" sz="2000" dirty="0"/>
                  <a:t>The </a:t>
                </a:r>
                <a:r>
                  <a:rPr lang="fr-FR" sz="2000" dirty="0" err="1"/>
                  <a:t>price</a:t>
                </a:r>
                <a:r>
                  <a:rPr lang="fr-FR" sz="2000" dirty="0"/>
                  <a:t> paid to </a:t>
                </a:r>
                <a:r>
                  <a:rPr lang="fr-FR" sz="2000" dirty="0" err="1"/>
                  <a:t>poachers</a:t>
                </a:r>
                <a:r>
                  <a:rPr lang="fr-FR" sz="2000" dirty="0"/>
                  <a:t> </a:t>
                </a:r>
                <a:r>
                  <a:rPr lang="fr-FR" sz="2000" dirty="0" err="1"/>
                  <a:t>is</a:t>
                </a:r>
                <a:r>
                  <a:rPr lang="fr-FR" sz="2000" dirty="0"/>
                  <a:t> </a:t>
                </a:r>
                <a:r>
                  <a:rPr lang="fr-FR" sz="2000" dirty="0" err="1"/>
                  <a:t>determined</a:t>
                </a:r>
                <a:r>
                  <a:rPr lang="fr-FR" sz="2000" dirty="0"/>
                  <a:t> </a:t>
                </a:r>
                <a:r>
                  <a:rPr lang="fr-FR" sz="2000" dirty="0" err="1"/>
                  <a:t>such</a:t>
                </a:r>
                <a:r>
                  <a:rPr lang="fr-FR" sz="2000" dirty="0"/>
                  <a:t> </a:t>
                </a:r>
                <a:r>
                  <a:rPr lang="fr-FR" sz="2000" dirty="0" err="1"/>
                  <a:t>that</a:t>
                </a:r>
                <a:r>
                  <a:rPr lang="fr-FR" sz="2000" dirty="0"/>
                  <a:t> </a:t>
                </a:r>
                <a:r>
                  <a:rPr lang="fr-FR" sz="2000" dirty="0" err="1"/>
                  <a:t>primary</a:t>
                </a:r>
                <a:r>
                  <a:rPr lang="fr-FR" sz="2000" dirty="0"/>
                  <a:t> market </a:t>
                </a:r>
                <a:r>
                  <a:rPr lang="fr-FR" sz="2000" dirty="0" err="1"/>
                  <a:t>clears</a:t>
                </a:r>
                <a:r>
                  <a:rPr lang="fr-FR" sz="2000" dirty="0"/>
                  <a:t> : </a:t>
                </a:r>
                <a14:m>
                  <m:oMath xmlns:m="http://schemas.openxmlformats.org/officeDocument/2006/math">
                    <m:sSup>
                      <m:sSupPr>
                        <m:ctrlPr>
                          <a:rPr lang="fr-FR" sz="2000" b="0" i="1" smtClean="0">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𝑞</m:t>
                        </m:r>
                      </m:e>
                      <m:sup>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m:t>
                        </m:r>
                      </m:sup>
                    </m:sSup>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m:t>
                    </m:r>
                    <m:sSup>
                      <m:sSupPr>
                        <m:ctrlPr>
                          <a:rPr lang="fr-FR" sz="2000" b="0" i="1" smtClean="0">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𝑞</m:t>
                        </m:r>
                      </m:e>
                      <m:sup>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𝑚</m:t>
                        </m:r>
                      </m:sup>
                    </m:sSup>
                  </m:oMath>
                </a14:m>
                <a:endParaRPr lang="fr-FR" sz="2000" b="0" dirty="0"/>
              </a:p>
              <a:p>
                <a:pPr marL="0" indent="0">
                  <a:buNone/>
                </a:pPr>
                <a:r>
                  <a:rPr lang="fr-FR" sz="2000" dirty="0" err="1"/>
                  <a:t>Thus</a:t>
                </a:r>
                <a:r>
                  <a:rPr lang="fr-FR" sz="2000" dirty="0"/>
                  <a:t>, the </a:t>
                </a:r>
                <a:r>
                  <a:rPr lang="fr-FR" sz="2000" dirty="0" err="1"/>
                  <a:t>quantity</a:t>
                </a:r>
                <a:r>
                  <a:rPr lang="fr-FR" sz="2000" dirty="0"/>
                  <a:t> </a:t>
                </a:r>
                <a:r>
                  <a:rPr lang="fr-FR" sz="2000" dirty="0" err="1"/>
                  <a:t>poached</a:t>
                </a:r>
                <a:r>
                  <a:rPr lang="fr-FR" sz="2000" dirty="0"/>
                  <a:t> and </a:t>
                </a:r>
                <a:r>
                  <a:rPr lang="fr-FR" sz="2000" dirty="0" err="1"/>
                  <a:t>supplied</a:t>
                </a:r>
                <a:r>
                  <a:rPr lang="fr-FR" sz="2000" dirty="0"/>
                  <a:t> on the market </a:t>
                </a:r>
                <a:r>
                  <a:rPr lang="fr-FR" sz="2000" dirty="0" err="1"/>
                  <a:t>is</a:t>
                </a:r>
                <a:r>
                  <a:rPr lang="fr-FR" sz="2000" dirty="0"/>
                  <a:t> : </a:t>
                </a:r>
              </a:p>
              <a:p>
                <a:pPr marL="0" indent="0">
                  <a:buNone/>
                </a:pPr>
                <a:endParaRPr lang="fr-FR" sz="2000" dirty="0"/>
              </a:p>
              <a:p>
                <a:pPr marL="0" indent="0">
                  <a:buNone/>
                </a:pPr>
                <a14:m>
                  <m:oMathPara xmlns:m="http://schemas.openxmlformats.org/officeDocument/2006/math">
                    <m:oMathParaPr>
                      <m:jc m:val="centerGroup"/>
                    </m:oMathParaPr>
                    <m:oMath xmlns:m="http://schemas.openxmlformats.org/officeDocument/2006/math">
                      <m:sSubSup>
                        <m:sSubSupPr>
                          <m:ctrlPr>
                            <a:rPr lang="fr-FR" sz="2000" i="1">
                              <a:latin typeface="Cambria Math" panose="02040503050406030204" pitchFamily="18" charset="0"/>
                              <a:ea typeface="Roboto Condensed" panose="02000000000000000000" pitchFamily="2" charset="0"/>
                              <a:cs typeface="Roboto Condensed" panose="02000000000000000000" pitchFamily="2" charset="0"/>
                            </a:rPr>
                          </m:ctrlPr>
                        </m:sSubSupPr>
                        <m:e>
                          <m:r>
                            <a:rPr lang="fr-FR" sz="2000" i="1">
                              <a:latin typeface="Cambria Math" panose="02040503050406030204" pitchFamily="18" charset="0"/>
                              <a:ea typeface="Roboto Condensed" panose="02000000000000000000" pitchFamily="2" charset="0"/>
                              <a:cs typeface="Roboto Condensed" panose="02000000000000000000" pitchFamily="2" charset="0"/>
                            </a:rPr>
                            <m:t>𝑞</m:t>
                          </m:r>
                        </m:e>
                        <m:sub>
                          <m:r>
                            <a:rPr lang="fr-FR" sz="2000" i="1">
                              <a:latin typeface="Cambria Math" panose="02040503050406030204" pitchFamily="18" charset="0"/>
                              <a:ea typeface="Roboto Condensed" panose="02000000000000000000" pitchFamily="2" charset="0"/>
                              <a:cs typeface="Roboto Condensed" panose="02000000000000000000" pitchFamily="2" charset="0"/>
                            </a:rPr>
                            <m:t>𝑚</m:t>
                          </m:r>
                        </m:sub>
                        <m:sup>
                          <m:r>
                            <a:rPr lang="fr-FR" sz="2000" i="1">
                              <a:latin typeface="Cambria Math" panose="02040503050406030204" pitchFamily="18" charset="0"/>
                              <a:ea typeface="Roboto Condensed" panose="02000000000000000000" pitchFamily="2" charset="0"/>
                              <a:cs typeface="Roboto Condensed" panose="02000000000000000000" pitchFamily="2" charset="0"/>
                            </a:rPr>
                            <m:t>∗</m:t>
                          </m:r>
                        </m:sup>
                      </m:sSubSup>
                      <m:r>
                        <a:rPr lang="fr-FR" sz="2000" i="1">
                          <a:latin typeface="Cambria Math" panose="02040503050406030204" pitchFamily="18" charset="0"/>
                          <a:ea typeface="Roboto Condensed" panose="02000000000000000000" pitchFamily="2" charset="0"/>
                          <a:cs typeface="Roboto Condensed" panose="02000000000000000000" pitchFamily="2" charset="0"/>
                        </a:rPr>
                        <m:t>(</m:t>
                      </m:r>
                      <m:r>
                        <a:rPr lang="fr-FR" sz="2000" i="1">
                          <a:latin typeface="Cambria Math" panose="02040503050406030204" pitchFamily="18" charset="0"/>
                          <a:ea typeface="Roboto Condensed" panose="02000000000000000000" pitchFamily="2" charset="0"/>
                          <a:cs typeface="Roboto Condensed" panose="02000000000000000000" pitchFamily="2" charset="0"/>
                        </a:rPr>
                        <m:t>𝑥</m:t>
                      </m:r>
                      <m:r>
                        <a:rPr lang="fr-FR" sz="2000" i="1">
                          <a:latin typeface="Cambria Math" panose="02040503050406030204" pitchFamily="18" charset="0"/>
                          <a:ea typeface="Roboto Condensed" panose="02000000000000000000" pitchFamily="2" charset="0"/>
                          <a:cs typeface="Roboto Condensed" panose="02000000000000000000" pitchFamily="2" charset="0"/>
                        </a:rPr>
                        <m:t>) =</m:t>
                      </m:r>
                      <m:f>
                        <m:fPr>
                          <m:ctrlPr>
                            <a:rPr lang="fr-FR" sz="2000" i="1" smtClean="0">
                              <a:latin typeface="Cambria Math" panose="02040503050406030204" pitchFamily="18" charset="0"/>
                              <a:ea typeface="Roboto Condensed" panose="02000000000000000000" pitchFamily="2" charset="0"/>
                              <a:cs typeface="Roboto Condensed" panose="02000000000000000000" pitchFamily="2" charset="0"/>
                            </a:rPr>
                          </m:ctrlPr>
                        </m:fPr>
                        <m:num>
                          <m:sSup>
                            <m:sSupPr>
                              <m:ctrlPr>
                                <a:rPr lang="fr-FR" sz="2000" i="1">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i="1">
                                  <a:latin typeface="Cambria Math" panose="02040503050406030204" pitchFamily="18" charset="0"/>
                                  <a:ea typeface="Roboto Condensed" panose="02000000000000000000" pitchFamily="2" charset="0"/>
                                  <a:cs typeface="Roboto Condensed" panose="02000000000000000000" pitchFamily="2" charset="0"/>
                                </a:rPr>
                                <m:t>𝜎</m:t>
                              </m:r>
                            </m:e>
                            <m:sup>
                              <m:r>
                                <a:rPr lang="fr-FR" sz="2000" i="1">
                                  <a:latin typeface="Cambria Math" panose="02040503050406030204" pitchFamily="18" charset="0"/>
                                  <a:ea typeface="Roboto Condensed" panose="02000000000000000000" pitchFamily="2" charset="0"/>
                                  <a:cs typeface="Roboto Condensed" panose="02000000000000000000" pitchFamily="2" charset="0"/>
                                </a:rPr>
                                <m:t>2</m:t>
                              </m:r>
                            </m:sup>
                          </m:sSup>
                          <m:r>
                            <a:rPr lang="fr-FR" sz="2000" i="1">
                              <a:latin typeface="Cambria Math" panose="02040503050406030204" pitchFamily="18" charset="0"/>
                              <a:ea typeface="Roboto Condensed" panose="02000000000000000000" pitchFamily="2" charset="0"/>
                              <a:cs typeface="Roboto Condensed" panose="02000000000000000000" pitchFamily="2" charset="0"/>
                            </a:rPr>
                            <m:t> </m:t>
                          </m:r>
                          <m:sSup>
                            <m:sSupPr>
                              <m:ctrlPr>
                                <a:rPr lang="fr-FR" sz="2000" i="1">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i="1">
                                  <a:latin typeface="Cambria Math" panose="02040503050406030204" pitchFamily="18" charset="0"/>
                                  <a:ea typeface="Roboto Condensed" panose="02000000000000000000" pitchFamily="2" charset="0"/>
                                  <a:cs typeface="Roboto Condensed" panose="02000000000000000000" pitchFamily="2" charset="0"/>
                                </a:rPr>
                                <m:t>𝑥</m:t>
                              </m:r>
                            </m:e>
                            <m:sup>
                              <m:r>
                                <a:rPr lang="fr-FR" sz="2000" i="1">
                                  <a:latin typeface="Cambria Math" panose="02040503050406030204" pitchFamily="18" charset="0"/>
                                  <a:ea typeface="Roboto Condensed" panose="02000000000000000000" pitchFamily="2" charset="0"/>
                                  <a:cs typeface="Roboto Condensed" panose="02000000000000000000" pitchFamily="2" charset="0"/>
                                </a:rPr>
                                <m:t>2</m:t>
                              </m:r>
                            </m:sup>
                          </m:sSup>
                          <m:r>
                            <a:rPr lang="fr-FR" sz="2000" i="1">
                              <a:latin typeface="Cambria Math" panose="02040503050406030204" pitchFamily="18" charset="0"/>
                              <a:ea typeface="Roboto Condensed" panose="02000000000000000000" pitchFamily="2" charset="0"/>
                              <a:cs typeface="Roboto Condensed" panose="02000000000000000000" pitchFamily="2" charset="0"/>
                            </a:rPr>
                            <m:t> (</m:t>
                          </m:r>
                          <m:sSup>
                            <m:sSupPr>
                              <m:ctrlPr>
                                <a:rPr lang="fr-FR" sz="2000" i="1">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i="1">
                                  <a:latin typeface="Cambria Math" panose="02040503050406030204" pitchFamily="18" charset="0"/>
                                  <a:ea typeface="Roboto Condensed" panose="02000000000000000000" pitchFamily="2" charset="0"/>
                                  <a:cs typeface="Roboto Condensed" panose="02000000000000000000" pitchFamily="2" charset="0"/>
                                </a:rPr>
                                <m:t>𝛼</m:t>
                              </m:r>
                            </m:e>
                            <m:sup>
                              <m:r>
                                <a:rPr lang="fr-FR" sz="2000" i="1">
                                  <a:latin typeface="Cambria Math" panose="02040503050406030204" pitchFamily="18" charset="0"/>
                                  <a:ea typeface="Roboto Condensed" panose="02000000000000000000" pitchFamily="2" charset="0"/>
                                  <a:cs typeface="Roboto Condensed" panose="02000000000000000000" pitchFamily="2" charset="0"/>
                                </a:rPr>
                                <m:t>𝑚</m:t>
                              </m:r>
                            </m:sup>
                          </m:sSup>
                          <m:r>
                            <a:rPr lang="fr-FR" sz="2000" i="1">
                              <a:latin typeface="Cambria Math" panose="02040503050406030204" pitchFamily="18" charset="0"/>
                              <a:ea typeface="Roboto Condensed" panose="02000000000000000000" pitchFamily="2" charset="0"/>
                              <a:cs typeface="Roboto Condensed" panose="02000000000000000000" pitchFamily="2" charset="0"/>
                            </a:rPr>
                            <m:t> − </m:t>
                          </m:r>
                          <m:r>
                            <a:rPr lang="fr-FR" sz="2000" i="1">
                              <a:latin typeface="Cambria Math" panose="02040503050406030204" pitchFamily="18" charset="0"/>
                              <a:ea typeface="Roboto Condensed" panose="02000000000000000000" pitchFamily="2" charset="0"/>
                              <a:cs typeface="Roboto Condensed" panose="02000000000000000000" pitchFamily="2" charset="0"/>
                            </a:rPr>
                            <m:t>𝑐</m:t>
                          </m:r>
                          <m:r>
                            <a:rPr lang="fr-FR" sz="2000" i="1">
                              <a:latin typeface="Cambria Math" panose="02040503050406030204" pitchFamily="18" charset="0"/>
                              <a:ea typeface="Roboto Condensed" panose="02000000000000000000" pitchFamily="2" charset="0"/>
                              <a:cs typeface="Roboto Condensed" panose="02000000000000000000" pitchFamily="2" charset="0"/>
                            </a:rPr>
                            <m:t>) − </m:t>
                          </m:r>
                          <m:sSub>
                            <m:sSubPr>
                              <m:ctrlPr>
                                <a:rPr lang="fr-FR" sz="2000" i="1">
                                  <a:latin typeface="Cambria Math" panose="02040503050406030204" pitchFamily="18" charset="0"/>
                                  <a:ea typeface="Roboto Condensed" panose="02000000000000000000" pitchFamily="2" charset="0"/>
                                  <a:cs typeface="Roboto Condensed" panose="02000000000000000000" pitchFamily="2" charset="0"/>
                                </a:rPr>
                              </m:ctrlPr>
                            </m:sSubPr>
                            <m:e>
                              <m:r>
                                <a:rPr lang="fr-FR" sz="2000" i="1">
                                  <a:latin typeface="Cambria Math" panose="02040503050406030204" pitchFamily="18" charset="0"/>
                                  <a:ea typeface="Roboto Condensed" panose="02000000000000000000" pitchFamily="2" charset="0"/>
                                  <a:cs typeface="Roboto Condensed" panose="02000000000000000000" pitchFamily="2" charset="0"/>
                                </a:rPr>
                                <m:t>𝑊</m:t>
                              </m:r>
                            </m:e>
                            <m:sub>
                              <m:r>
                                <a:rPr lang="fr-FR" sz="2000" i="1">
                                  <a:latin typeface="Cambria Math" panose="02040503050406030204" pitchFamily="18" charset="0"/>
                                  <a:ea typeface="Roboto Condensed" panose="02000000000000000000" pitchFamily="2" charset="0"/>
                                  <a:cs typeface="Roboto Condensed" panose="02000000000000000000" pitchFamily="2" charset="0"/>
                                </a:rPr>
                                <m:t>1</m:t>
                              </m:r>
                            </m:sub>
                          </m:sSub>
                          <m:r>
                            <a:rPr lang="fr-FR" sz="2000" i="1">
                              <a:latin typeface="Cambria Math" panose="02040503050406030204" pitchFamily="18" charset="0"/>
                              <a:ea typeface="Roboto Condensed" panose="02000000000000000000" pitchFamily="2" charset="0"/>
                              <a:cs typeface="Roboto Condensed" panose="02000000000000000000" pitchFamily="2" charset="0"/>
                            </a:rPr>
                            <m:t>𝜎</m:t>
                          </m:r>
                          <m:r>
                            <a:rPr lang="fr-FR" sz="2000" i="1">
                              <a:latin typeface="Cambria Math" panose="02040503050406030204" pitchFamily="18" charset="0"/>
                              <a:ea typeface="Roboto Condensed" panose="02000000000000000000" pitchFamily="2" charset="0"/>
                              <a:cs typeface="Roboto Condensed" panose="02000000000000000000" pitchFamily="2" charset="0"/>
                            </a:rPr>
                            <m:t>𝑥</m:t>
                          </m:r>
                        </m:num>
                        <m:den>
                          <m:r>
                            <a:rPr lang="fr-FR" sz="2000" i="1">
                              <a:latin typeface="Cambria Math" panose="02040503050406030204" pitchFamily="18" charset="0"/>
                              <a:ea typeface="Roboto Condensed" panose="02000000000000000000" pitchFamily="2" charset="0"/>
                              <a:cs typeface="Roboto Condensed" panose="02000000000000000000" pitchFamily="2" charset="0"/>
                            </a:rPr>
                            <m:t>2(</m:t>
                          </m:r>
                          <m:sSup>
                            <m:sSupPr>
                              <m:ctrlPr>
                                <a:rPr lang="fr-FR" sz="2000" i="1">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i="1">
                                  <a:latin typeface="Cambria Math" panose="02040503050406030204" pitchFamily="18" charset="0"/>
                                  <a:ea typeface="Roboto Condensed" panose="02000000000000000000" pitchFamily="2" charset="0"/>
                                  <a:cs typeface="Roboto Condensed" panose="02000000000000000000" pitchFamily="2" charset="0"/>
                                </a:rPr>
                                <m:t>𝜎</m:t>
                              </m:r>
                            </m:e>
                            <m:sup>
                              <m:r>
                                <a:rPr lang="fr-FR" sz="2000" i="1">
                                  <a:latin typeface="Cambria Math" panose="02040503050406030204" pitchFamily="18" charset="0"/>
                                  <a:ea typeface="Roboto Condensed" panose="02000000000000000000" pitchFamily="2" charset="0"/>
                                  <a:cs typeface="Roboto Condensed" panose="02000000000000000000" pitchFamily="2" charset="0"/>
                                </a:rPr>
                                <m:t>2</m:t>
                              </m:r>
                            </m:sup>
                          </m:sSup>
                          <m:sSup>
                            <m:sSupPr>
                              <m:ctrlPr>
                                <a:rPr lang="fr-FR" sz="2000" i="1">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i="1">
                                  <a:latin typeface="Cambria Math" panose="02040503050406030204" pitchFamily="18" charset="0"/>
                                  <a:ea typeface="Roboto Condensed" panose="02000000000000000000" pitchFamily="2" charset="0"/>
                                  <a:cs typeface="Roboto Condensed" panose="02000000000000000000" pitchFamily="2" charset="0"/>
                                </a:rPr>
                                <m:t>𝑥</m:t>
                              </m:r>
                            </m:e>
                            <m:sup>
                              <m:r>
                                <a:rPr lang="fr-FR" sz="2000" i="1">
                                  <a:latin typeface="Cambria Math" panose="02040503050406030204" pitchFamily="18" charset="0"/>
                                  <a:ea typeface="Roboto Condensed" panose="02000000000000000000" pitchFamily="2" charset="0"/>
                                  <a:cs typeface="Roboto Condensed" panose="02000000000000000000" pitchFamily="2" charset="0"/>
                                </a:rPr>
                                <m:t>2</m:t>
                              </m:r>
                            </m:sup>
                          </m:sSup>
                          <m:r>
                            <a:rPr lang="fr-FR" sz="2000" i="1">
                              <a:latin typeface="Cambria Math" panose="02040503050406030204" pitchFamily="18" charset="0"/>
                              <a:ea typeface="Roboto Condensed" panose="02000000000000000000" pitchFamily="2" charset="0"/>
                              <a:cs typeface="Roboto Condensed" panose="02000000000000000000" pitchFamily="2" charset="0"/>
                            </a:rPr>
                            <m:t> </m:t>
                          </m:r>
                          <m:sSup>
                            <m:sSupPr>
                              <m:ctrlPr>
                                <a:rPr lang="fr-FR" sz="2000" i="1">
                                  <a:latin typeface="Cambria Math" panose="02040503050406030204" pitchFamily="18" charset="0"/>
                                  <a:ea typeface="Roboto Condensed" panose="02000000000000000000" pitchFamily="2" charset="0"/>
                                  <a:cs typeface="Roboto Condensed" panose="02000000000000000000" pitchFamily="2" charset="0"/>
                                </a:rPr>
                              </m:ctrlPr>
                            </m:sSupPr>
                            <m:e>
                              <m:r>
                                <a:rPr lang="fr-FR" sz="2000" i="1">
                                  <a:latin typeface="Cambria Math" panose="02040503050406030204" pitchFamily="18" charset="0"/>
                                  <a:ea typeface="Roboto Condensed" panose="02000000000000000000" pitchFamily="2" charset="0"/>
                                  <a:cs typeface="Roboto Condensed" panose="02000000000000000000" pitchFamily="2" charset="0"/>
                                </a:rPr>
                                <m:t>𝛽</m:t>
                              </m:r>
                            </m:e>
                            <m:sup>
                              <m:r>
                                <a:rPr lang="fr-FR" sz="2000" i="1">
                                  <a:latin typeface="Cambria Math" panose="02040503050406030204" pitchFamily="18" charset="0"/>
                                  <a:ea typeface="Roboto Condensed" panose="02000000000000000000" pitchFamily="2" charset="0"/>
                                  <a:cs typeface="Roboto Condensed" panose="02000000000000000000" pitchFamily="2" charset="0"/>
                                </a:rPr>
                                <m:t>𝑚</m:t>
                              </m:r>
                            </m:sup>
                          </m:sSup>
                          <m:r>
                            <a:rPr lang="fr-FR" sz="2000" i="1">
                              <a:latin typeface="Cambria Math" panose="02040503050406030204" pitchFamily="18" charset="0"/>
                              <a:ea typeface="Roboto Condensed" panose="02000000000000000000" pitchFamily="2" charset="0"/>
                              <a:cs typeface="Roboto Condensed" panose="02000000000000000000" pitchFamily="2" charset="0"/>
                            </a:rPr>
                            <m:t> +</m:t>
                          </m:r>
                          <m:sSub>
                            <m:sSubPr>
                              <m:ctrlPr>
                                <a:rPr lang="fr-FR" sz="2000" i="1">
                                  <a:latin typeface="Cambria Math" panose="02040503050406030204" pitchFamily="18" charset="0"/>
                                  <a:ea typeface="Roboto Condensed" panose="02000000000000000000" pitchFamily="2" charset="0"/>
                                  <a:cs typeface="Roboto Condensed" panose="02000000000000000000" pitchFamily="2" charset="0"/>
                                </a:rPr>
                              </m:ctrlPr>
                            </m:sSubPr>
                            <m:e>
                              <m:r>
                                <a:rPr lang="fr-FR" sz="2000" i="1">
                                  <a:latin typeface="Cambria Math" panose="02040503050406030204" pitchFamily="18" charset="0"/>
                                  <a:ea typeface="Roboto Condensed" panose="02000000000000000000" pitchFamily="2" charset="0"/>
                                  <a:cs typeface="Roboto Condensed" panose="02000000000000000000" pitchFamily="2" charset="0"/>
                                </a:rPr>
                                <m:t>𝑊</m:t>
                              </m:r>
                            </m:e>
                            <m:sub>
                              <m:r>
                                <a:rPr lang="fr-FR" sz="2000" i="1">
                                  <a:latin typeface="Cambria Math" panose="02040503050406030204" pitchFamily="18" charset="0"/>
                                  <a:ea typeface="Roboto Condensed" panose="02000000000000000000" pitchFamily="2" charset="0"/>
                                  <a:cs typeface="Roboto Condensed" panose="02000000000000000000" pitchFamily="2" charset="0"/>
                                </a:rPr>
                                <m:t>2</m:t>
                              </m:r>
                            </m:sub>
                          </m:sSub>
                          <m:r>
                            <a:rPr lang="fr-FR" sz="2000" i="1">
                              <a:latin typeface="Cambria Math" panose="02040503050406030204" pitchFamily="18" charset="0"/>
                              <a:ea typeface="Roboto Condensed" panose="02000000000000000000" pitchFamily="2" charset="0"/>
                              <a:cs typeface="Roboto Condensed" panose="02000000000000000000" pitchFamily="2" charset="0"/>
                            </a:rPr>
                            <m:t>)</m:t>
                          </m:r>
                        </m:den>
                      </m:f>
                    </m:oMath>
                  </m:oMathPara>
                </a14:m>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p:txBody>
          </p:sp>
        </mc:Choice>
        <mc:Fallback xmlns="">
          <p:sp>
            <p:nvSpPr>
              <p:cNvPr id="6" name="Espace réservé du contenu 5">
                <a:extLst>
                  <a:ext uri="{FF2B5EF4-FFF2-40B4-BE49-F238E27FC236}">
                    <a16:creationId xmlns:a16="http://schemas.microsoft.com/office/drawing/2014/main" id="{BF6C0BDC-A969-14DE-3F81-6FB2FE466B1C}"/>
                  </a:ext>
                </a:extLst>
              </p:cNvPr>
              <p:cNvSpPr>
                <a:spLocks noGrp="1" noRot="1" noChangeAspect="1" noMove="1" noResize="1" noEditPoints="1" noAdjustHandles="1" noChangeArrowheads="1" noChangeShapeType="1" noTextEdit="1"/>
              </p:cNvSpPr>
              <p:nvPr>
                <p:ph idx="1"/>
              </p:nvPr>
            </p:nvSpPr>
            <p:spPr>
              <a:xfrm>
                <a:off x="731838" y="944880"/>
                <a:ext cx="10621962" cy="5232083"/>
              </a:xfrm>
              <a:blipFill>
                <a:blip r:embed="rId2"/>
                <a:stretch>
                  <a:fillRect l="-631" t="-1049"/>
                </a:stretch>
              </a:blipFill>
            </p:spPr>
            <p:txBody>
              <a:bodyPr/>
              <a:lstStyle/>
              <a:p>
                <a:r>
                  <a:rPr lang="fr-FR">
                    <a:noFill/>
                  </a:rPr>
                  <a:t> </a:t>
                </a:r>
              </a:p>
            </p:txBody>
          </p:sp>
        </mc:Fallback>
      </mc:AlternateContent>
    </p:spTree>
    <p:extLst>
      <p:ext uri="{BB962C8B-B14F-4D97-AF65-F5344CB8AC3E}">
        <p14:creationId xmlns:p14="http://schemas.microsoft.com/office/powerpoint/2010/main" val="38890761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EB117-85A8-777C-C237-1EA41659DE1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705579E-0A94-87C9-BB9D-0D05775868F8}"/>
              </a:ext>
            </a:extLst>
          </p:cNvPr>
          <p:cNvSpPr>
            <a:spLocks noGrp="1"/>
          </p:cNvSpPr>
          <p:nvPr>
            <p:ph type="title"/>
          </p:nvPr>
        </p:nvSpPr>
        <p:spPr>
          <a:xfrm>
            <a:off x="736600" y="365125"/>
            <a:ext cx="10515600" cy="579755"/>
          </a:xfrm>
        </p:spPr>
        <p:txBody>
          <a:bodyPr>
            <a:noAutofit/>
          </a:bodyPr>
          <a:lstStyle/>
          <a:p>
            <a:r>
              <a:rPr lang="fr-FR" sz="2800" dirty="0"/>
              <a:t>Aquaculture and </a:t>
            </a:r>
            <a:r>
              <a:rPr lang="fr-FR" sz="2800" dirty="0" err="1"/>
              <a:t>imperfect</a:t>
            </a:r>
            <a:r>
              <a:rPr lang="fr-FR" sz="2800" dirty="0"/>
              <a:t> </a:t>
            </a:r>
            <a:r>
              <a:rPr lang="fr-FR" sz="2800" dirty="0" err="1"/>
              <a:t>substitutability</a:t>
            </a:r>
            <a:endParaRPr lang="fr-FR" sz="2800" dirty="0"/>
          </a:p>
        </p:txBody>
      </p:sp>
      <p:sp>
        <p:nvSpPr>
          <p:cNvPr id="4" name="Espace réservé de la date 3">
            <a:extLst>
              <a:ext uri="{FF2B5EF4-FFF2-40B4-BE49-F238E27FC236}">
                <a16:creationId xmlns:a16="http://schemas.microsoft.com/office/drawing/2014/main" id="{9DE53BFC-A660-144C-6158-F1774DA76D75}"/>
              </a:ext>
            </a:extLst>
          </p:cNvPr>
          <p:cNvSpPr>
            <a:spLocks noGrp="1"/>
          </p:cNvSpPr>
          <p:nvPr>
            <p:ph type="dt" sz="half" idx="10"/>
          </p:nvPr>
        </p:nvSpPr>
        <p:spPr/>
        <p:txBody>
          <a:bodyPr/>
          <a:lstStyle/>
          <a:p>
            <a:r>
              <a:rPr lang="fr-FR"/>
              <a:t>Simon Jean – PhD Defense</a:t>
            </a:r>
            <a:endParaRPr lang="fr-FR" dirty="0"/>
          </a:p>
        </p:txBody>
      </p:sp>
      <mc:AlternateContent xmlns:mc="http://schemas.openxmlformats.org/markup-compatibility/2006" xmlns:a14="http://schemas.microsoft.com/office/drawing/2010/main">
        <mc:Choice Requires="a14">
          <p:sp>
            <p:nvSpPr>
              <p:cNvPr id="6" name="Espace réservé du contenu 5">
                <a:extLst>
                  <a:ext uri="{FF2B5EF4-FFF2-40B4-BE49-F238E27FC236}">
                    <a16:creationId xmlns:a16="http://schemas.microsoft.com/office/drawing/2014/main" id="{F0F5D192-F04F-F3B1-D09D-3CC4C60B3803}"/>
                  </a:ext>
                </a:extLst>
              </p:cNvPr>
              <p:cNvSpPr>
                <a:spLocks noGrp="1"/>
              </p:cNvSpPr>
              <p:nvPr>
                <p:ph idx="1"/>
              </p:nvPr>
            </p:nvSpPr>
            <p:spPr>
              <a:xfrm>
                <a:off x="731838" y="944880"/>
                <a:ext cx="10621962" cy="5232083"/>
              </a:xfrm>
            </p:spPr>
            <p:txBody>
              <a:bodyPr>
                <a:normAutofit lnSpcReduction="10000"/>
              </a:bodyPr>
              <a:lstStyle/>
              <a:p>
                <a:pPr marL="0" indent="0">
                  <a:buNone/>
                </a:pPr>
                <a:r>
                  <a:rPr lang="fr-FR" sz="2000" dirty="0">
                    <a:latin typeface="Roboto Condensed" panose="02000000000000000000" pitchFamily="2" charset="0"/>
                    <a:ea typeface="Roboto Condensed" panose="02000000000000000000" pitchFamily="2" charset="0"/>
                    <a:cs typeface="Roboto Condensed" panose="02000000000000000000" pitchFamily="2" charset="0"/>
                  </a:rPr>
                  <a:t>Introduction of aquaculture</a:t>
                </a:r>
              </a:p>
              <a:p>
                <a:pPr marL="0" indent="0">
                  <a:buNone/>
                </a:pPr>
                <a:r>
                  <a:rPr lang="fr-FR" sz="2000" dirty="0" err="1"/>
                  <a:t>We</a:t>
                </a:r>
                <a:r>
                  <a:rPr lang="fr-FR" sz="2000" dirty="0"/>
                  <a:t> assume </a:t>
                </a:r>
                <a:r>
                  <a:rPr lang="fr-FR" sz="2000" dirty="0" err="1"/>
                  <a:t>that</a:t>
                </a:r>
                <a:r>
                  <a:rPr lang="fr-FR" sz="2000" dirty="0"/>
                  <a:t> aquaculture </a:t>
                </a:r>
                <a:r>
                  <a:rPr lang="fr-FR" sz="2000" dirty="0" err="1"/>
                  <a:t>operates</a:t>
                </a:r>
                <a:r>
                  <a:rPr lang="fr-FR" sz="2000" dirty="0"/>
                  <a:t> </a:t>
                </a:r>
                <a:r>
                  <a:rPr lang="fr-FR" sz="2000" dirty="0" err="1"/>
                  <a:t>following</a:t>
                </a:r>
                <a:r>
                  <a:rPr lang="fr-FR" sz="2000" dirty="0"/>
                  <a:t> an optimal </a:t>
                </a:r>
                <a:r>
                  <a:rPr lang="fr-FR" sz="2000" dirty="0" err="1"/>
                  <a:t>Faustmann</a:t>
                </a:r>
                <a:r>
                  <a:rPr lang="fr-FR" sz="2000" dirty="0"/>
                  <a:t> rotation: </a:t>
                </a:r>
              </a:p>
              <a:p>
                <a:pPr>
                  <a:buFontTx/>
                  <a:buChar char="-"/>
                </a:pPr>
                <a:r>
                  <a:rPr lang="fr-FR" sz="2000" dirty="0" err="1"/>
                  <a:t>decided</a:t>
                </a:r>
                <a:r>
                  <a:rPr lang="fr-FR" sz="2000" dirty="0"/>
                  <a:t> </a:t>
                </a:r>
                <a:r>
                  <a:rPr lang="fr-FR" sz="2000" i="1" dirty="0"/>
                  <a:t>ex-ante</a:t>
                </a:r>
              </a:p>
              <a:p>
                <a:pPr>
                  <a:buFontTx/>
                  <a:buChar char="-"/>
                </a:pPr>
                <a:r>
                  <a:rPr lang="fr-FR" sz="2000" dirty="0"/>
                  <a:t>invariant to market structure</a:t>
                </a:r>
                <a:r>
                  <a:rPr lang="fr-FR" sz="2000" i="1" dirty="0"/>
                  <a:t> </a:t>
                </a:r>
                <a:r>
                  <a:rPr lang="fr-FR" sz="2000" dirty="0"/>
                  <a:t>(see </a:t>
                </a:r>
                <a:r>
                  <a:rPr lang="fr-FR" sz="2000" dirty="0">
                    <a:solidFill>
                      <a:schemeClr val="bg1">
                        <a:lumMod val="50000"/>
                      </a:schemeClr>
                    </a:solidFill>
                  </a:rPr>
                  <a:t>Mitra and Wan, 1987</a:t>
                </a:r>
                <a:r>
                  <a:rPr lang="fr-FR" sz="2000" dirty="0"/>
                  <a:t>) </a:t>
                </a:r>
              </a:p>
              <a:p>
                <a:pPr>
                  <a:buFontTx/>
                  <a:buChar char="-"/>
                </a:pPr>
                <a:r>
                  <a:rPr lang="fr-FR" sz="2000" dirty="0"/>
                  <a:t>with a </a:t>
                </a:r>
                <a:r>
                  <a:rPr lang="fr-FR" sz="2000" dirty="0" err="1"/>
                  <a:t>stationary</a:t>
                </a:r>
                <a:r>
                  <a:rPr lang="fr-FR" sz="2000" dirty="0"/>
                  <a:t> demand function</a:t>
                </a:r>
              </a:p>
              <a:p>
                <a:pPr marL="0" indent="0">
                  <a:buNone/>
                </a:pPr>
                <a:r>
                  <a:rPr lang="fr-FR" sz="2000" dirty="0" err="1"/>
                  <a:t>We</a:t>
                </a:r>
                <a:r>
                  <a:rPr lang="fr-FR" sz="2000" dirty="0"/>
                  <a:t> assume a </a:t>
                </a:r>
                <a:r>
                  <a:rPr lang="fr-FR" sz="2000" i="1" dirty="0" err="1"/>
                  <a:t>linear</a:t>
                </a:r>
                <a:r>
                  <a:rPr lang="fr-FR" sz="2000" i="1" dirty="0"/>
                  <a:t> production </a:t>
                </a:r>
                <a:r>
                  <a:rPr lang="fr-FR" sz="2000" i="1" dirty="0" err="1"/>
                  <a:t>cost</a:t>
                </a:r>
                <a:r>
                  <a:rPr lang="fr-FR" sz="2000" i="1" dirty="0"/>
                  <a:t> v,</a:t>
                </a:r>
                <a:r>
                  <a:rPr lang="fr-FR" sz="2000" dirty="0"/>
                  <a:t> </a:t>
                </a:r>
                <a:r>
                  <a:rPr lang="fr-FR" sz="2000" dirty="0" err="1"/>
                  <a:t>computed</a:t>
                </a:r>
                <a:r>
                  <a:rPr lang="fr-FR" sz="2000" dirty="0"/>
                  <a:t> as the </a:t>
                </a:r>
                <a:r>
                  <a:rPr lang="fr-FR" sz="2000" dirty="0" err="1"/>
                  <a:t>capitalized</a:t>
                </a:r>
                <a:r>
                  <a:rPr lang="fr-FR" sz="2000" dirty="0"/>
                  <a:t> </a:t>
                </a:r>
                <a:r>
                  <a:rPr lang="fr-FR" sz="2000" dirty="0" err="1"/>
                  <a:t>sum</a:t>
                </a:r>
                <a:r>
                  <a:rPr lang="fr-FR" sz="2000" dirty="0"/>
                  <a:t> of </a:t>
                </a:r>
                <a:r>
                  <a:rPr lang="fr-FR" sz="2000" dirty="0" err="1"/>
                  <a:t>annual</a:t>
                </a:r>
                <a:r>
                  <a:rPr lang="fr-FR" sz="2000" dirty="0"/>
                  <a:t> </a:t>
                </a:r>
                <a:r>
                  <a:rPr lang="fr-FR" sz="2000" dirty="0" err="1"/>
                  <a:t>operational</a:t>
                </a:r>
                <a:r>
                  <a:rPr lang="fr-FR" sz="2000" dirty="0"/>
                  <a:t> costs </a:t>
                </a:r>
                <a:r>
                  <a:rPr lang="fr-FR" sz="2000" dirty="0" err="1"/>
                  <a:t>between</a:t>
                </a:r>
                <a:r>
                  <a:rPr lang="fr-FR" sz="2000" dirty="0"/>
                  <a:t> 0 and T*:</a:t>
                </a:r>
              </a:p>
              <a:p>
                <a:pPr marL="0" indent="0" algn="ctr">
                  <a:buNone/>
                </a:pPr>
                <a:r>
                  <a:rPr lang="fr-FR" sz="2000" dirty="0">
                    <a:solidFill>
                      <a:prstClr val="black"/>
                    </a:solidFill>
                  </a:rPr>
                  <a:t> </a:t>
                </a:r>
                <a14:m>
                  <m:oMath xmlns:m="http://schemas.openxmlformats.org/officeDocument/2006/math">
                    <m:r>
                      <m:rPr>
                        <m:sty m:val="p"/>
                      </m:rPr>
                      <a:rPr lang="fr-FR" sz="2000" b="0" i="0" smtClean="0">
                        <a:solidFill>
                          <a:prstClr val="black"/>
                        </a:solidFill>
                        <a:latin typeface="Cambria Math" panose="02040503050406030204" pitchFamily="18" charset="0"/>
                      </a:rPr>
                      <m:t>Π</m:t>
                    </m:r>
                    <m:r>
                      <a:rPr lang="fr-FR" sz="2000" b="0" i="1" smtClean="0">
                        <a:solidFill>
                          <a:prstClr val="black"/>
                        </a:solidFill>
                        <a:latin typeface="Cambria Math" panose="02040503050406030204" pitchFamily="18" charset="0"/>
                      </a:rPr>
                      <m:t>=</m:t>
                    </m:r>
                    <m:d>
                      <m:dPr>
                        <m:ctrlPr>
                          <a:rPr lang="fr-FR" sz="2000" b="0" i="1" smtClean="0">
                            <a:solidFill>
                              <a:prstClr val="black"/>
                            </a:solidFill>
                            <a:latin typeface="Cambria Math" panose="02040503050406030204" pitchFamily="18" charset="0"/>
                          </a:rPr>
                        </m:ctrlPr>
                      </m:dPr>
                      <m:e>
                        <m:r>
                          <a:rPr lang="fr-FR" sz="2000" b="0" i="1" smtClean="0">
                            <a:solidFill>
                              <a:prstClr val="black"/>
                            </a:solidFill>
                            <a:latin typeface="Cambria Math" panose="02040503050406030204" pitchFamily="18" charset="0"/>
                          </a:rPr>
                          <m:t>𝑝</m:t>
                        </m:r>
                        <m:r>
                          <a:rPr lang="fr-FR" sz="2000" b="0" i="1" smtClean="0">
                            <a:solidFill>
                              <a:prstClr val="black"/>
                            </a:solidFill>
                            <a:latin typeface="Cambria Math" panose="02040503050406030204" pitchFamily="18" charset="0"/>
                          </a:rPr>
                          <m:t>−</m:t>
                        </m:r>
                        <m:r>
                          <a:rPr lang="fr-FR" sz="2000" b="0" i="1" smtClean="0">
                            <a:solidFill>
                              <a:prstClr val="black"/>
                            </a:solidFill>
                            <a:latin typeface="Cambria Math" panose="02040503050406030204" pitchFamily="18" charset="0"/>
                          </a:rPr>
                          <m:t>𝑣</m:t>
                        </m:r>
                      </m:e>
                    </m:d>
                    <m:sSup>
                      <m:sSupPr>
                        <m:ctrlPr>
                          <a:rPr lang="fr-FR" sz="2000" b="0" i="1" smtClean="0">
                            <a:solidFill>
                              <a:prstClr val="black"/>
                            </a:solidFill>
                            <a:latin typeface="Cambria Math" panose="02040503050406030204" pitchFamily="18" charset="0"/>
                          </a:rPr>
                        </m:ctrlPr>
                      </m:sSupPr>
                      <m:e>
                        <m:r>
                          <a:rPr lang="fr-FR" sz="2000" b="0" i="1" smtClean="0">
                            <a:solidFill>
                              <a:prstClr val="black"/>
                            </a:solidFill>
                            <a:latin typeface="Cambria Math" panose="02040503050406030204" pitchFamily="18" charset="0"/>
                          </a:rPr>
                          <m:t>𝑞</m:t>
                        </m:r>
                      </m:e>
                      <m:sup>
                        <m:r>
                          <a:rPr lang="fr-FR" sz="2000" b="0" i="1" smtClean="0">
                            <a:solidFill>
                              <a:prstClr val="black"/>
                            </a:solidFill>
                            <a:latin typeface="Cambria Math" panose="02040503050406030204" pitchFamily="18" charset="0"/>
                          </a:rPr>
                          <m:t>𝐹</m:t>
                        </m:r>
                      </m:sup>
                    </m:sSup>
                  </m:oMath>
                </a14:m>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Imperfect</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substitutability</a:t>
                </a: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r>
                  <a:rPr lang="fr-FR" sz="2000" dirty="0" err="1"/>
                  <a:t>We</a:t>
                </a:r>
                <a:r>
                  <a:rPr lang="fr-FR" sz="2000" dirty="0"/>
                  <a:t> assume </a:t>
                </a:r>
                <a:r>
                  <a:rPr lang="fr-FR" sz="2000" dirty="0" err="1"/>
                  <a:t>that</a:t>
                </a:r>
                <a:r>
                  <a:rPr lang="fr-FR" sz="2000" dirty="0"/>
                  <a:t> the </a:t>
                </a:r>
                <a:r>
                  <a:rPr lang="fr-FR" sz="2000" dirty="0" err="1"/>
                  <a:t>farmed</a:t>
                </a:r>
                <a:r>
                  <a:rPr lang="fr-FR" sz="2000" dirty="0"/>
                  <a:t> and </a:t>
                </a:r>
                <a:r>
                  <a:rPr lang="fr-FR" sz="2000" dirty="0" err="1"/>
                  <a:t>wild</a:t>
                </a:r>
                <a:r>
                  <a:rPr lang="fr-FR" sz="2000" dirty="0"/>
                  <a:t> </a:t>
                </a:r>
                <a:r>
                  <a:rPr lang="fr-FR" sz="2000" dirty="0" err="1"/>
                  <a:t>product</a:t>
                </a:r>
                <a:r>
                  <a:rPr lang="fr-FR" sz="2000" dirty="0"/>
                  <a:t> are </a:t>
                </a:r>
                <a:r>
                  <a:rPr lang="fr-FR" sz="2000" dirty="0" err="1"/>
                  <a:t>imperfectly</a:t>
                </a:r>
                <a:r>
                  <a:rPr lang="fr-FR" sz="2000" dirty="0"/>
                  <a:t> </a:t>
                </a:r>
                <a:r>
                  <a:rPr lang="fr-FR" sz="2000" dirty="0" err="1"/>
                  <a:t>substitutable</a:t>
                </a:r>
                <a:r>
                  <a:rPr lang="fr-FR" sz="2000" dirty="0"/>
                  <a:t>. A </a:t>
                </a:r>
                <a:r>
                  <a:rPr lang="fr-FR" sz="2000" dirty="0" err="1"/>
                  <a:t>representative</a:t>
                </a:r>
                <a:r>
                  <a:rPr lang="fr-FR" sz="2000" dirty="0"/>
                  <a:t> consumer </a:t>
                </a:r>
                <a:r>
                  <a:rPr lang="fr-FR" sz="2000" dirty="0" err="1"/>
                  <a:t>maximizes</a:t>
                </a:r>
                <a:r>
                  <a:rPr lang="fr-FR" sz="2000" dirty="0"/>
                  <a:t> the a </a:t>
                </a:r>
                <a:r>
                  <a:rPr lang="fr-FR" sz="2000" dirty="0" err="1"/>
                  <a:t>quadratic</a:t>
                </a:r>
                <a:r>
                  <a:rPr lang="fr-FR" sz="2000" dirty="0"/>
                  <a:t>, </a:t>
                </a:r>
                <a:r>
                  <a:rPr lang="fr-FR" sz="2000" dirty="0" err="1"/>
                  <a:t>strictly</a:t>
                </a:r>
                <a:r>
                  <a:rPr lang="fr-FR" sz="2000" dirty="0"/>
                  <a:t> concave utility function (</a:t>
                </a:r>
                <a:r>
                  <a:rPr lang="fr-FR" sz="2000" dirty="0">
                    <a:solidFill>
                      <a:schemeClr val="bg1">
                        <a:lumMod val="50000"/>
                      </a:schemeClr>
                    </a:solidFill>
                  </a:rPr>
                  <a:t>Singh and Vives, 1984</a:t>
                </a:r>
                <a:r>
                  <a:rPr lang="fr-FR" sz="2000" dirty="0"/>
                  <a:t>) </a:t>
                </a:r>
                <a:r>
                  <a:rPr lang="fr-FR" sz="2000" dirty="0" err="1"/>
                  <a:t>under</a:t>
                </a:r>
                <a:r>
                  <a:rPr lang="fr-FR" sz="2000" dirty="0"/>
                  <a:t> a budget </a:t>
                </a:r>
                <a:r>
                  <a:rPr lang="fr-FR" sz="2000" dirty="0" err="1"/>
                  <a:t>constraint</a:t>
                </a:r>
                <a:r>
                  <a:rPr lang="fr-FR" sz="2000" dirty="0"/>
                  <a:t> </a:t>
                </a:r>
              </a:p>
              <a:p>
                <a:pPr marL="0" indent="0" algn="ctr">
                  <a:buNone/>
                </a:pPr>
                <a:r>
                  <a:rPr lang="fr-FR" sz="2000" dirty="0">
                    <a:solidFill>
                      <a:prstClr val="black"/>
                    </a:solidFill>
                  </a:rPr>
                  <a:t> </a:t>
                </a:r>
                <a14:m>
                  <m:oMath xmlns:m="http://schemas.openxmlformats.org/officeDocument/2006/math">
                    <m:r>
                      <a:rPr lang="fr-FR" sz="2000" i="1">
                        <a:solidFill>
                          <a:prstClr val="black"/>
                        </a:solidFill>
                        <a:latin typeface="Cambria Math" panose="02040503050406030204" pitchFamily="18" charset="0"/>
                      </a:rPr>
                      <m:t>𝑉</m:t>
                    </m:r>
                    <m:r>
                      <a:rPr lang="fr-FR" sz="2000" b="0" i="1" smtClean="0">
                        <a:solidFill>
                          <a:prstClr val="black"/>
                        </a:solidFill>
                        <a:latin typeface="Cambria Math" panose="02040503050406030204" pitchFamily="18" charset="0"/>
                      </a:rPr>
                      <m:t>=</m:t>
                    </m:r>
                    <m:sSup>
                      <m:sSupPr>
                        <m:ctrlPr>
                          <a:rPr lang="fr-FR" sz="2000" b="0" i="1" smtClean="0">
                            <a:solidFill>
                              <a:prstClr val="black"/>
                            </a:solidFill>
                            <a:latin typeface="Cambria Math" panose="02040503050406030204" pitchFamily="18" charset="0"/>
                          </a:rPr>
                        </m:ctrlPr>
                      </m:sSupPr>
                      <m:e>
                        <m:r>
                          <a:rPr lang="fr-FR" sz="2000" i="1" smtClean="0">
                            <a:solidFill>
                              <a:prstClr val="black"/>
                            </a:solidFill>
                            <a:latin typeface="Cambria Math" panose="02040503050406030204" pitchFamily="18" charset="0"/>
                          </a:rPr>
                          <m:t>𝛼</m:t>
                        </m:r>
                      </m:e>
                      <m:sup>
                        <m:r>
                          <a:rPr lang="fr-FR" sz="2000" b="0" i="1" smtClean="0">
                            <a:solidFill>
                              <a:prstClr val="black"/>
                            </a:solidFill>
                            <a:latin typeface="Cambria Math" panose="02040503050406030204" pitchFamily="18" charset="0"/>
                          </a:rPr>
                          <m:t>𝑊</m:t>
                        </m:r>
                      </m:sup>
                    </m:sSup>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𝑞</m:t>
                        </m:r>
                      </m:e>
                      <m:sup>
                        <m:r>
                          <a:rPr lang="fr-FR" sz="2000" i="1">
                            <a:solidFill>
                              <a:prstClr val="black"/>
                            </a:solidFill>
                            <a:latin typeface="Cambria Math" panose="02040503050406030204" pitchFamily="18" charset="0"/>
                          </a:rPr>
                          <m:t>𝑊</m:t>
                        </m:r>
                      </m:sup>
                    </m:sSup>
                    <m:r>
                      <a:rPr lang="fr-FR" sz="2000" i="1">
                        <a:solidFill>
                          <a:prstClr val="black"/>
                        </a:solidFill>
                        <a:latin typeface="Cambria Math" panose="02040503050406030204" pitchFamily="18" charset="0"/>
                      </a:rPr>
                      <m:t> +</m:t>
                    </m:r>
                    <m:sSup>
                      <m:sSupPr>
                        <m:ctrlPr>
                          <a:rPr lang="fr-FR" sz="2000" i="1" smtClean="0">
                            <a:solidFill>
                              <a:prstClr val="black"/>
                            </a:solidFill>
                            <a:latin typeface="Cambria Math" panose="02040503050406030204" pitchFamily="18" charset="0"/>
                          </a:rPr>
                        </m:ctrlPr>
                      </m:sSupPr>
                      <m:e>
                        <m:r>
                          <a:rPr lang="fr-FR" sz="2000" i="1" smtClean="0">
                            <a:solidFill>
                              <a:prstClr val="black"/>
                            </a:solidFill>
                            <a:latin typeface="Cambria Math" panose="02040503050406030204" pitchFamily="18" charset="0"/>
                          </a:rPr>
                          <m:t>𝛼</m:t>
                        </m:r>
                      </m:e>
                      <m:sup>
                        <m:r>
                          <a:rPr lang="fr-FR" sz="2000" i="1">
                            <a:solidFill>
                              <a:prstClr val="black"/>
                            </a:solidFill>
                            <a:latin typeface="Cambria Math" panose="02040503050406030204" pitchFamily="18" charset="0"/>
                          </a:rPr>
                          <m:t>𝐹</m:t>
                        </m:r>
                      </m:sup>
                    </m:sSup>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𝑞</m:t>
                        </m:r>
                      </m:e>
                      <m:sup>
                        <m:r>
                          <a:rPr lang="fr-FR" sz="2000" i="1">
                            <a:solidFill>
                              <a:prstClr val="black"/>
                            </a:solidFill>
                            <a:latin typeface="Cambria Math" panose="02040503050406030204" pitchFamily="18" charset="0"/>
                          </a:rPr>
                          <m:t>𝐹</m:t>
                        </m:r>
                      </m:sup>
                    </m:sSup>
                    <m:r>
                      <a:rPr lang="fr-FR" sz="2000" i="1">
                        <a:solidFill>
                          <a:prstClr val="black"/>
                        </a:solidFill>
                        <a:latin typeface="Cambria Math" panose="02040503050406030204" pitchFamily="18" charset="0"/>
                      </a:rPr>
                      <m:t> − </m:t>
                    </m:r>
                    <m:f>
                      <m:fPr>
                        <m:ctrlPr>
                          <a:rPr lang="fr-FR" sz="2000" i="1" smtClean="0">
                            <a:solidFill>
                              <a:prstClr val="black"/>
                            </a:solidFill>
                            <a:latin typeface="Cambria Math" panose="02040503050406030204" pitchFamily="18" charset="0"/>
                          </a:rPr>
                        </m:ctrlPr>
                      </m:fPr>
                      <m:num>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𝛽</m:t>
                            </m:r>
                          </m:e>
                          <m:sup>
                            <m:r>
                              <a:rPr lang="fr-FR" sz="2000" i="1">
                                <a:solidFill>
                                  <a:prstClr val="black"/>
                                </a:solidFill>
                                <a:latin typeface="Cambria Math" panose="02040503050406030204" pitchFamily="18" charset="0"/>
                              </a:rPr>
                              <m:t>𝑊</m:t>
                            </m:r>
                          </m:sup>
                        </m:sSup>
                        <m:r>
                          <a:rPr lang="fr-FR" sz="2000" i="1">
                            <a:solidFill>
                              <a:prstClr val="black"/>
                            </a:solidFill>
                            <a:latin typeface="Cambria Math" panose="02040503050406030204" pitchFamily="18" charset="0"/>
                          </a:rPr>
                          <m:t> </m:t>
                        </m:r>
                        <m:sSup>
                          <m:sSupPr>
                            <m:ctrlPr>
                              <a:rPr lang="fr-FR" sz="2000" i="1">
                                <a:solidFill>
                                  <a:prstClr val="black"/>
                                </a:solidFill>
                                <a:latin typeface="Cambria Math" panose="02040503050406030204" pitchFamily="18" charset="0"/>
                              </a:rPr>
                            </m:ctrlPr>
                          </m:sSupPr>
                          <m:e>
                            <m:d>
                              <m:dPr>
                                <m:ctrlPr>
                                  <a:rPr lang="fr-FR" sz="2000" i="1">
                                    <a:solidFill>
                                      <a:prstClr val="black"/>
                                    </a:solidFill>
                                    <a:latin typeface="Cambria Math" panose="02040503050406030204" pitchFamily="18" charset="0"/>
                                  </a:rPr>
                                </m:ctrlPr>
                              </m:dPr>
                              <m:e>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𝑞</m:t>
                                    </m:r>
                                  </m:e>
                                  <m:sup>
                                    <m:r>
                                      <a:rPr lang="fr-FR" sz="2000" i="1">
                                        <a:solidFill>
                                          <a:prstClr val="black"/>
                                        </a:solidFill>
                                        <a:latin typeface="Cambria Math" panose="02040503050406030204" pitchFamily="18" charset="0"/>
                                      </a:rPr>
                                      <m:t>𝑊</m:t>
                                    </m:r>
                                  </m:sup>
                                </m:sSup>
                              </m:e>
                            </m:d>
                          </m:e>
                          <m:sup>
                            <m:r>
                              <a:rPr lang="fr-FR" sz="2000" i="1">
                                <a:solidFill>
                                  <a:prstClr val="black"/>
                                </a:solidFill>
                                <a:latin typeface="Cambria Math" panose="02040503050406030204" pitchFamily="18" charset="0"/>
                              </a:rPr>
                              <m:t>2</m:t>
                            </m:r>
                          </m:sup>
                        </m:sSup>
                        <m:r>
                          <a:rPr lang="fr-FR" sz="2000" i="1">
                            <a:solidFill>
                              <a:prstClr val="black"/>
                            </a:solidFill>
                            <a:latin typeface="Cambria Math" panose="02040503050406030204" pitchFamily="18" charset="0"/>
                          </a:rPr>
                          <m:t> + 2</m:t>
                        </m:r>
                        <m:r>
                          <a:rPr lang="fr-FR" sz="2000" i="1">
                            <a:solidFill>
                              <a:prstClr val="black"/>
                            </a:solidFill>
                            <a:latin typeface="Cambria Math" panose="02040503050406030204" pitchFamily="18" charset="0"/>
                          </a:rPr>
                          <m:t>𝛾</m:t>
                        </m:r>
                        <m:r>
                          <a:rPr lang="fr-FR" sz="2000" i="1">
                            <a:solidFill>
                              <a:prstClr val="black"/>
                            </a:solidFill>
                            <a:latin typeface="Cambria Math" panose="02040503050406030204" pitchFamily="18" charset="0"/>
                          </a:rPr>
                          <m:t> </m:t>
                        </m:r>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𝑞</m:t>
                            </m:r>
                          </m:e>
                          <m:sup>
                            <m:r>
                              <a:rPr lang="fr-FR" sz="2000" i="1">
                                <a:solidFill>
                                  <a:prstClr val="black"/>
                                </a:solidFill>
                                <a:latin typeface="Cambria Math" panose="02040503050406030204" pitchFamily="18" charset="0"/>
                              </a:rPr>
                              <m:t>𝑊</m:t>
                            </m:r>
                          </m:sup>
                        </m:sSup>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𝑞</m:t>
                            </m:r>
                          </m:e>
                          <m:sup>
                            <m:r>
                              <a:rPr lang="fr-FR" sz="2000" i="1">
                                <a:solidFill>
                                  <a:prstClr val="black"/>
                                </a:solidFill>
                                <a:latin typeface="Cambria Math" panose="02040503050406030204" pitchFamily="18" charset="0"/>
                              </a:rPr>
                              <m:t>𝐹</m:t>
                            </m:r>
                          </m:sup>
                        </m:sSup>
                        <m:r>
                          <a:rPr lang="fr-FR" sz="2000" i="1">
                            <a:solidFill>
                              <a:prstClr val="black"/>
                            </a:solidFill>
                            <a:latin typeface="Cambria Math" panose="02040503050406030204" pitchFamily="18" charset="0"/>
                          </a:rPr>
                          <m:t> +</m:t>
                        </m:r>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𝛽</m:t>
                            </m:r>
                          </m:e>
                          <m:sup>
                            <m:r>
                              <a:rPr lang="fr-FR" sz="2000" i="1">
                                <a:solidFill>
                                  <a:prstClr val="black"/>
                                </a:solidFill>
                                <a:latin typeface="Cambria Math" panose="02040503050406030204" pitchFamily="18" charset="0"/>
                              </a:rPr>
                              <m:t>𝐹</m:t>
                            </m:r>
                          </m:sup>
                        </m:sSup>
                        <m:sSup>
                          <m:sSupPr>
                            <m:ctrlPr>
                              <a:rPr lang="fr-FR" sz="2000" i="1">
                                <a:solidFill>
                                  <a:prstClr val="black"/>
                                </a:solidFill>
                                <a:latin typeface="Cambria Math" panose="02040503050406030204" pitchFamily="18" charset="0"/>
                              </a:rPr>
                            </m:ctrlPr>
                          </m:sSupPr>
                          <m:e>
                            <m:d>
                              <m:dPr>
                                <m:ctrlPr>
                                  <a:rPr lang="fr-FR" sz="2000" i="1">
                                    <a:solidFill>
                                      <a:prstClr val="black"/>
                                    </a:solidFill>
                                    <a:latin typeface="Cambria Math" panose="02040503050406030204" pitchFamily="18" charset="0"/>
                                  </a:rPr>
                                </m:ctrlPr>
                              </m:dPr>
                              <m:e>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𝑞</m:t>
                                    </m:r>
                                  </m:e>
                                  <m:sup>
                                    <m:r>
                                      <a:rPr lang="fr-FR" sz="2000" i="1">
                                        <a:solidFill>
                                          <a:prstClr val="black"/>
                                        </a:solidFill>
                                        <a:latin typeface="Cambria Math" panose="02040503050406030204" pitchFamily="18" charset="0"/>
                                      </a:rPr>
                                      <m:t>𝐹</m:t>
                                    </m:r>
                                  </m:sup>
                                </m:sSup>
                              </m:e>
                            </m:d>
                          </m:e>
                          <m:sup>
                            <m:r>
                              <a:rPr lang="fr-FR" sz="2000" i="1">
                                <a:solidFill>
                                  <a:prstClr val="black"/>
                                </a:solidFill>
                                <a:latin typeface="Cambria Math" panose="02040503050406030204" pitchFamily="18" charset="0"/>
                              </a:rPr>
                              <m:t>2</m:t>
                            </m:r>
                          </m:sup>
                        </m:sSup>
                      </m:num>
                      <m:den>
                        <m:r>
                          <a:rPr lang="fr-FR" sz="2000" b="0" i="1" smtClean="0">
                            <a:solidFill>
                              <a:prstClr val="black"/>
                            </a:solidFill>
                            <a:latin typeface="Cambria Math" panose="02040503050406030204" pitchFamily="18" charset="0"/>
                          </a:rPr>
                          <m:t>2</m:t>
                        </m:r>
                      </m:den>
                    </m:f>
                    <m:r>
                      <a:rPr lang="fr-FR" sz="2000" i="1">
                        <a:solidFill>
                          <a:prstClr val="black"/>
                        </a:solidFill>
                        <a:latin typeface="Cambria Math" panose="02040503050406030204" pitchFamily="18" charset="0"/>
                      </a:rPr>
                      <m:t>− </m:t>
                    </m:r>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𝑝</m:t>
                        </m:r>
                      </m:e>
                      <m:sup>
                        <m:r>
                          <a:rPr lang="fr-FR" sz="2000" i="1">
                            <a:solidFill>
                              <a:prstClr val="black"/>
                            </a:solidFill>
                            <a:latin typeface="Cambria Math" panose="02040503050406030204" pitchFamily="18" charset="0"/>
                          </a:rPr>
                          <m:t>𝑊</m:t>
                        </m:r>
                      </m:sup>
                    </m:sSup>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𝑞</m:t>
                        </m:r>
                      </m:e>
                      <m:sup>
                        <m:r>
                          <a:rPr lang="fr-FR" sz="2000" i="1">
                            <a:solidFill>
                              <a:prstClr val="black"/>
                            </a:solidFill>
                            <a:latin typeface="Cambria Math" panose="02040503050406030204" pitchFamily="18" charset="0"/>
                          </a:rPr>
                          <m:t>𝑊</m:t>
                        </m:r>
                      </m:sup>
                    </m:sSup>
                    <m:r>
                      <a:rPr lang="fr-FR" sz="2000" i="1">
                        <a:solidFill>
                          <a:prstClr val="black"/>
                        </a:solidFill>
                        <a:latin typeface="Cambria Math" panose="02040503050406030204" pitchFamily="18" charset="0"/>
                      </a:rPr>
                      <m:t> − </m:t>
                    </m:r>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𝑝</m:t>
                        </m:r>
                      </m:e>
                      <m:sup>
                        <m:r>
                          <a:rPr lang="fr-FR" sz="2000" i="1">
                            <a:solidFill>
                              <a:prstClr val="black"/>
                            </a:solidFill>
                            <a:latin typeface="Cambria Math" panose="02040503050406030204" pitchFamily="18" charset="0"/>
                          </a:rPr>
                          <m:t>𝐹</m:t>
                        </m:r>
                      </m:sup>
                    </m:sSup>
                    <m:sSup>
                      <m:sSupPr>
                        <m:ctrlPr>
                          <a:rPr lang="fr-FR" sz="2000" i="1">
                            <a:solidFill>
                              <a:prstClr val="black"/>
                            </a:solidFill>
                            <a:latin typeface="Cambria Math" panose="02040503050406030204" pitchFamily="18" charset="0"/>
                          </a:rPr>
                        </m:ctrlPr>
                      </m:sSupPr>
                      <m:e>
                        <m:r>
                          <a:rPr lang="fr-FR" sz="2000" i="1">
                            <a:solidFill>
                              <a:prstClr val="black"/>
                            </a:solidFill>
                            <a:latin typeface="Cambria Math" panose="02040503050406030204" pitchFamily="18" charset="0"/>
                          </a:rPr>
                          <m:t>𝑞</m:t>
                        </m:r>
                      </m:e>
                      <m:sup>
                        <m:r>
                          <a:rPr lang="fr-FR" sz="2000" i="1">
                            <a:solidFill>
                              <a:prstClr val="black"/>
                            </a:solidFill>
                            <a:latin typeface="Cambria Math" panose="02040503050406030204" pitchFamily="18" charset="0"/>
                          </a:rPr>
                          <m:t>𝐹</m:t>
                        </m:r>
                      </m:sup>
                    </m:sSup>
                  </m:oMath>
                </a14:m>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r>
                  <a:rPr lang="fr-FR" sz="2000" dirty="0"/>
                  <a:t>With </a:t>
                </a:r>
                <a14:m>
                  <m:oMath xmlns:m="http://schemas.openxmlformats.org/officeDocument/2006/math">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𝛼</m:t>
                    </m:r>
                  </m:oMath>
                </a14:m>
                <a:r>
                  <a:rPr lang="fr-FR" sz="2000" dirty="0"/>
                  <a:t> the </a:t>
                </a:r>
                <a:r>
                  <a:rPr lang="fr-FR" sz="2000" dirty="0" err="1"/>
                  <a:t>reserve</a:t>
                </a:r>
                <a:r>
                  <a:rPr lang="fr-FR" sz="2000" dirty="0"/>
                  <a:t> </a:t>
                </a:r>
                <a:r>
                  <a:rPr lang="fr-FR" sz="2000" dirty="0" err="1"/>
                  <a:t>price</a:t>
                </a:r>
                <a:r>
                  <a:rPr lang="fr-FR" sz="2000" dirty="0"/>
                  <a:t> for </a:t>
                </a:r>
                <a:r>
                  <a:rPr lang="fr-FR" sz="2000" dirty="0" err="1"/>
                  <a:t>each</a:t>
                </a:r>
                <a:r>
                  <a:rPr lang="fr-FR" sz="2000" dirty="0"/>
                  <a:t> good, </a:t>
                </a:r>
                <a14:m>
                  <m:oMath xmlns:m="http://schemas.openxmlformats.org/officeDocument/2006/math">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𝛽</m:t>
                    </m:r>
                  </m:oMath>
                </a14:m>
                <a:r>
                  <a:rPr lang="fr-FR" sz="2000" dirty="0"/>
                  <a:t> </a:t>
                </a:r>
                <a:r>
                  <a:rPr lang="fr-FR" sz="2000" dirty="0" err="1"/>
                  <a:t>measuring</a:t>
                </a:r>
                <a:r>
                  <a:rPr lang="fr-FR" sz="2000" dirty="0"/>
                  <a:t> the </a:t>
                </a:r>
                <a:r>
                  <a:rPr lang="fr-FR" sz="2000" dirty="0" err="1"/>
                  <a:t>decreasing</a:t>
                </a:r>
                <a:r>
                  <a:rPr lang="fr-FR" sz="2000" dirty="0"/>
                  <a:t> direct marginal utility and </a:t>
                </a:r>
                <a14:m>
                  <m:oMath xmlns:m="http://schemas.openxmlformats.org/officeDocument/2006/math">
                    <m:r>
                      <a:rPr lang="fr-FR" sz="2000" b="0" i="1" smtClean="0">
                        <a:latin typeface="Cambria Math" panose="02040503050406030204" pitchFamily="18" charset="0"/>
                        <a:ea typeface="Roboto Condensed" panose="02000000000000000000" pitchFamily="2" charset="0"/>
                        <a:cs typeface="Roboto Condensed" panose="02000000000000000000" pitchFamily="2" charset="0"/>
                      </a:rPr>
                      <m:t>𝛾</m:t>
                    </m:r>
                  </m:oMath>
                </a14:m>
                <a:r>
                  <a:rPr lang="fr-FR" sz="2000" dirty="0"/>
                  <a:t> the </a:t>
                </a:r>
                <a:r>
                  <a:rPr lang="fr-FR" sz="2000" dirty="0" err="1"/>
                  <a:t>substitutability</a:t>
                </a:r>
                <a:r>
                  <a:rPr lang="fr-FR" sz="2000" dirty="0"/>
                  <a:t> </a:t>
                </a:r>
                <a:r>
                  <a:rPr lang="fr-FR" sz="2000" dirty="0" err="1"/>
                  <a:t>between</a:t>
                </a:r>
                <a:r>
                  <a:rPr lang="fr-FR" sz="2000" dirty="0"/>
                  <a:t> </a:t>
                </a:r>
                <a:r>
                  <a:rPr lang="fr-FR" sz="2000" dirty="0" err="1"/>
                  <a:t>goods</a:t>
                </a:r>
                <a:endParaRPr lang="fr-FR" sz="2000" dirty="0"/>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p:txBody>
          </p:sp>
        </mc:Choice>
        <mc:Fallback xmlns="">
          <p:sp>
            <p:nvSpPr>
              <p:cNvPr id="6" name="Espace réservé du contenu 5">
                <a:extLst>
                  <a:ext uri="{FF2B5EF4-FFF2-40B4-BE49-F238E27FC236}">
                    <a16:creationId xmlns:a16="http://schemas.microsoft.com/office/drawing/2014/main" id="{F0F5D192-F04F-F3B1-D09D-3CC4C60B3803}"/>
                  </a:ext>
                </a:extLst>
              </p:cNvPr>
              <p:cNvSpPr>
                <a:spLocks noGrp="1" noRot="1" noChangeAspect="1" noMove="1" noResize="1" noEditPoints="1" noAdjustHandles="1" noChangeArrowheads="1" noChangeShapeType="1" noTextEdit="1"/>
              </p:cNvSpPr>
              <p:nvPr>
                <p:ph idx="1"/>
              </p:nvPr>
            </p:nvSpPr>
            <p:spPr>
              <a:xfrm>
                <a:off x="731838" y="944880"/>
                <a:ext cx="10621962" cy="5232083"/>
              </a:xfrm>
              <a:blipFill>
                <a:blip r:embed="rId2"/>
                <a:stretch>
                  <a:fillRect l="-631" t="-1632" b="-1748"/>
                </a:stretch>
              </a:blipFill>
            </p:spPr>
            <p:txBody>
              <a:bodyPr/>
              <a:lstStyle/>
              <a:p>
                <a:r>
                  <a:rPr lang="fr-FR">
                    <a:noFill/>
                  </a:rPr>
                  <a:t> </a:t>
                </a:r>
              </a:p>
            </p:txBody>
          </p:sp>
        </mc:Fallback>
      </mc:AlternateContent>
    </p:spTree>
    <p:extLst>
      <p:ext uri="{BB962C8B-B14F-4D97-AF65-F5344CB8AC3E}">
        <p14:creationId xmlns:p14="http://schemas.microsoft.com/office/powerpoint/2010/main" val="950756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81CB5-5EFA-94D0-6FBE-58BD3E43652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660E757-1213-DCEC-9B9F-5EC9D5BAD2B3}"/>
              </a:ext>
            </a:extLst>
          </p:cNvPr>
          <p:cNvSpPr>
            <a:spLocks noGrp="1"/>
          </p:cNvSpPr>
          <p:nvPr>
            <p:ph type="title"/>
          </p:nvPr>
        </p:nvSpPr>
        <p:spPr>
          <a:xfrm>
            <a:off x="736600" y="365125"/>
            <a:ext cx="10515600" cy="579755"/>
          </a:xfrm>
        </p:spPr>
        <p:txBody>
          <a:bodyPr>
            <a:noAutofit/>
          </a:bodyPr>
          <a:lstStyle/>
          <a:p>
            <a:r>
              <a:rPr lang="fr-FR" sz="2400" dirty="0"/>
              <a:t>Aquaculture and </a:t>
            </a:r>
            <a:r>
              <a:rPr lang="fr-FR" sz="2400" dirty="0" err="1"/>
              <a:t>imperfect</a:t>
            </a:r>
            <a:r>
              <a:rPr lang="fr-FR" sz="2400" dirty="0"/>
              <a:t> </a:t>
            </a:r>
            <a:r>
              <a:rPr lang="fr-FR" sz="2400" dirty="0" err="1"/>
              <a:t>substitutability</a:t>
            </a:r>
            <a:r>
              <a:rPr lang="fr-FR" sz="2400" dirty="0"/>
              <a:t> (2)</a:t>
            </a:r>
          </a:p>
        </p:txBody>
      </p:sp>
      <p:sp>
        <p:nvSpPr>
          <p:cNvPr id="4" name="Espace réservé de la date 3">
            <a:extLst>
              <a:ext uri="{FF2B5EF4-FFF2-40B4-BE49-F238E27FC236}">
                <a16:creationId xmlns:a16="http://schemas.microsoft.com/office/drawing/2014/main" id="{9C274629-617D-14A9-043D-455D8A07D873}"/>
              </a:ext>
            </a:extLst>
          </p:cNvPr>
          <p:cNvSpPr>
            <a:spLocks noGrp="1"/>
          </p:cNvSpPr>
          <p:nvPr>
            <p:ph type="dt" sz="half" idx="10"/>
          </p:nvPr>
        </p:nvSpPr>
        <p:spPr/>
        <p:txBody>
          <a:bodyPr/>
          <a:lstStyle/>
          <a:p>
            <a:r>
              <a:rPr lang="fr-FR"/>
              <a:t>Simon Jean – PhD Defense</a:t>
            </a:r>
            <a:endParaRPr lang="fr-FR" dirty="0"/>
          </a:p>
        </p:txBody>
      </p:sp>
      <mc:AlternateContent xmlns:mc="http://schemas.openxmlformats.org/markup-compatibility/2006" xmlns:a14="http://schemas.microsoft.com/office/drawing/2010/main">
        <mc:Choice Requires="a14">
          <p:sp>
            <p:nvSpPr>
              <p:cNvPr id="6" name="Espace réservé du contenu 5">
                <a:extLst>
                  <a:ext uri="{FF2B5EF4-FFF2-40B4-BE49-F238E27FC236}">
                    <a16:creationId xmlns:a16="http://schemas.microsoft.com/office/drawing/2014/main" id="{2D41C4E9-812D-2754-B255-AD9C36C501DD}"/>
                  </a:ext>
                </a:extLst>
              </p:cNvPr>
              <p:cNvSpPr>
                <a:spLocks noGrp="1"/>
              </p:cNvSpPr>
              <p:nvPr>
                <p:ph idx="1"/>
              </p:nvPr>
            </p:nvSpPr>
            <p:spPr>
              <a:xfrm>
                <a:off x="731838" y="1422400"/>
                <a:ext cx="10621962" cy="3375025"/>
              </a:xfrm>
            </p:spPr>
            <p:txBody>
              <a:bodyPr>
                <a:normAutofit/>
              </a:bodyPr>
              <a:lstStyle/>
              <a:p>
                <a:pPr marL="0" indent="0">
                  <a:buNone/>
                </a:pPr>
                <a:r>
                  <a:rPr lang="fr-FR" sz="2000" dirty="0">
                    <a:latin typeface="Roboto Condensed" panose="02000000000000000000" pitchFamily="2" charset="0"/>
                    <a:ea typeface="Roboto Condensed" panose="02000000000000000000" pitchFamily="2" charset="0"/>
                    <a:cs typeface="Roboto Condensed" panose="02000000000000000000" pitchFamily="2" charset="0"/>
                  </a:rPr>
                  <a:t>Demand</a:t>
                </a:r>
              </a:p>
              <a:p>
                <a:pPr marL="0" indent="0">
                  <a:buNone/>
                </a:pPr>
                <a:r>
                  <a:rPr lang="fr-FR" sz="2000" dirty="0"/>
                  <a:t>From utility </a:t>
                </a:r>
                <a:r>
                  <a:rPr lang="fr-FR" sz="2000" dirty="0" err="1"/>
                  <a:t>maximization</a:t>
                </a:r>
                <a:r>
                  <a:rPr lang="fr-FR" sz="2000" dirty="0"/>
                  <a:t>, inverse demand function </a:t>
                </a:r>
                <a:r>
                  <a:rPr lang="fr-FR" sz="2000" dirty="0" err="1"/>
                  <a:t>emerge</a:t>
                </a:r>
                <a:r>
                  <a:rPr lang="fr-FR" sz="2000" dirty="0"/>
                  <a:t> :</a:t>
                </a:r>
              </a:p>
              <a:p>
                <a:pPr marL="0" indent="0">
                  <a:buNone/>
                </a:pPr>
                <a14:m>
                  <m:oMathPara xmlns:m="http://schemas.openxmlformats.org/officeDocument/2006/math">
                    <m:oMathParaPr>
                      <m:jc m:val="centerGroup"/>
                    </m:oMathParaPr>
                    <m:oMath xmlns:m="http://schemas.openxmlformats.org/officeDocument/2006/math">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𝑝</m:t>
                          </m:r>
                        </m:e>
                        <m:sup>
                          <m:r>
                            <a:rPr lang="fr-FR" sz="2000" b="0" i="1" smtClean="0">
                              <a:latin typeface="Cambria Math" panose="02040503050406030204" pitchFamily="18" charset="0"/>
                            </a:rPr>
                            <m:t>𝑊</m:t>
                          </m:r>
                        </m:sup>
                      </m:sSup>
                      <m:r>
                        <a:rPr lang="fr-FR" sz="2000" b="0" i="1" smtClean="0">
                          <a:latin typeface="Cambria Math" panose="02040503050406030204" pitchFamily="18" charset="0"/>
                        </a:rPr>
                        <m:t>=</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𝛼</m:t>
                          </m:r>
                        </m:e>
                        <m:sup>
                          <m:r>
                            <a:rPr lang="fr-FR" sz="2000" b="0" i="1" smtClean="0">
                              <a:latin typeface="Cambria Math" panose="02040503050406030204" pitchFamily="18" charset="0"/>
                            </a:rPr>
                            <m:t>𝑊</m:t>
                          </m:r>
                        </m:sup>
                      </m:sSup>
                      <m:r>
                        <a:rPr lang="fr-FR" sz="2000" b="0" i="1" smtClean="0">
                          <a:latin typeface="Cambria Math" panose="02040503050406030204" pitchFamily="18" charset="0"/>
                        </a:rPr>
                        <m:t>−</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𝛽</m:t>
                          </m:r>
                        </m:e>
                        <m:sup>
                          <m:r>
                            <a:rPr lang="fr-FR" sz="2000" b="0" i="1" smtClean="0">
                              <a:latin typeface="Cambria Math" panose="02040503050406030204" pitchFamily="18" charset="0"/>
                            </a:rPr>
                            <m:t>𝑊</m:t>
                          </m:r>
                        </m:sup>
                      </m:sSup>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𝑞</m:t>
                          </m:r>
                        </m:e>
                        <m:sup>
                          <m:r>
                            <a:rPr lang="fr-FR" sz="2000" b="0" i="1" smtClean="0">
                              <a:latin typeface="Cambria Math" panose="02040503050406030204" pitchFamily="18" charset="0"/>
                            </a:rPr>
                            <m:t>𝑊</m:t>
                          </m:r>
                        </m:sup>
                      </m:sSup>
                      <m:r>
                        <a:rPr lang="fr-FR" sz="2000" b="0" i="1" smtClean="0">
                          <a:latin typeface="Cambria Math" panose="02040503050406030204" pitchFamily="18" charset="0"/>
                        </a:rPr>
                        <m:t>−</m:t>
                      </m:r>
                      <m:r>
                        <a:rPr lang="fr-FR" sz="2000" b="0" i="1" smtClean="0">
                          <a:latin typeface="Cambria Math" panose="02040503050406030204" pitchFamily="18" charset="0"/>
                        </a:rPr>
                        <m:t>𝛾</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𝑞</m:t>
                          </m:r>
                        </m:e>
                        <m:sup>
                          <m:r>
                            <a:rPr lang="fr-FR" sz="2000" b="0" i="1" smtClean="0">
                              <a:latin typeface="Cambria Math" panose="02040503050406030204" pitchFamily="18" charset="0"/>
                            </a:rPr>
                            <m:t>𝐹</m:t>
                          </m:r>
                        </m:sup>
                      </m:sSup>
                    </m:oMath>
                  </m:oMathPara>
                </a14:m>
                <a:endParaRPr lang="fr-FR" sz="2000" dirty="0"/>
              </a:p>
              <a:p>
                <a:pPr marL="0" indent="0">
                  <a:buNone/>
                </a:pPr>
                <a14:m>
                  <m:oMathPara xmlns:m="http://schemas.openxmlformats.org/officeDocument/2006/math">
                    <m:oMathParaPr>
                      <m:jc m:val="centerGroup"/>
                    </m:oMathParaPr>
                    <m:oMath xmlns:m="http://schemas.openxmlformats.org/officeDocument/2006/math">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𝑝</m:t>
                          </m:r>
                        </m:e>
                        <m:sup>
                          <m:r>
                            <a:rPr lang="fr-FR" sz="2000" b="0" i="1" smtClean="0">
                              <a:latin typeface="Cambria Math" panose="02040503050406030204" pitchFamily="18" charset="0"/>
                            </a:rPr>
                            <m:t>𝐹</m:t>
                          </m:r>
                        </m:sup>
                      </m:sSup>
                      <m:r>
                        <a:rPr lang="fr-FR" sz="2000" b="0" i="1" smtClean="0">
                          <a:latin typeface="Cambria Math" panose="02040503050406030204" pitchFamily="18" charset="0"/>
                        </a:rPr>
                        <m:t>=</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𝛼</m:t>
                          </m:r>
                        </m:e>
                        <m:sup>
                          <m:r>
                            <a:rPr lang="fr-FR" sz="2000" b="0" i="1" smtClean="0">
                              <a:latin typeface="Cambria Math" panose="02040503050406030204" pitchFamily="18" charset="0"/>
                            </a:rPr>
                            <m:t>𝐹</m:t>
                          </m:r>
                        </m:sup>
                      </m:sSup>
                      <m:r>
                        <a:rPr lang="fr-FR" sz="2000" b="0" i="1" smtClean="0">
                          <a:latin typeface="Cambria Math" panose="02040503050406030204" pitchFamily="18" charset="0"/>
                        </a:rPr>
                        <m:t>−</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𝛽</m:t>
                          </m:r>
                        </m:e>
                        <m:sup>
                          <m:r>
                            <a:rPr lang="fr-FR" sz="2000" b="0" i="1" smtClean="0">
                              <a:latin typeface="Cambria Math" panose="02040503050406030204" pitchFamily="18" charset="0"/>
                            </a:rPr>
                            <m:t>𝐹</m:t>
                          </m:r>
                        </m:sup>
                      </m:sSup>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𝑞</m:t>
                          </m:r>
                        </m:e>
                        <m:sup>
                          <m:r>
                            <a:rPr lang="fr-FR" sz="2000" b="0" i="1" smtClean="0">
                              <a:latin typeface="Cambria Math" panose="02040503050406030204" pitchFamily="18" charset="0"/>
                            </a:rPr>
                            <m:t>𝐹</m:t>
                          </m:r>
                        </m:sup>
                      </m:sSup>
                      <m:r>
                        <a:rPr lang="fr-FR" sz="2000" b="0" i="1" smtClean="0">
                          <a:latin typeface="Cambria Math" panose="02040503050406030204" pitchFamily="18" charset="0"/>
                        </a:rPr>
                        <m:t>−</m:t>
                      </m:r>
                      <m:r>
                        <a:rPr lang="fr-FR" sz="2000" b="0" i="1" smtClean="0">
                          <a:latin typeface="Cambria Math" panose="02040503050406030204" pitchFamily="18" charset="0"/>
                        </a:rPr>
                        <m:t>𝛾</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𝑞</m:t>
                          </m:r>
                        </m:e>
                        <m:sup>
                          <m:r>
                            <a:rPr lang="fr-FR" sz="2000" b="0" i="1" smtClean="0">
                              <a:latin typeface="Cambria Math" panose="02040503050406030204" pitchFamily="18" charset="0"/>
                            </a:rPr>
                            <m:t>𝑊</m:t>
                          </m:r>
                        </m:sup>
                      </m:sSup>
                    </m:oMath>
                  </m:oMathPara>
                </a14:m>
                <a:endParaRPr lang="fr-FR" sz="2000" dirty="0"/>
              </a:p>
              <a:p>
                <a:pPr marL="0" indent="0">
                  <a:buNone/>
                </a:pPr>
                <a:r>
                  <a:rPr lang="fr-FR" sz="2000" dirty="0" err="1"/>
                  <a:t>We</a:t>
                </a:r>
                <a:r>
                  <a:rPr lang="fr-FR" sz="2000" dirty="0"/>
                  <a:t> assume </a:t>
                </a:r>
                <a:r>
                  <a:rPr lang="fr-FR" sz="2000" dirty="0" err="1"/>
                  <a:t>goods</a:t>
                </a:r>
                <a:r>
                  <a:rPr lang="fr-FR" sz="2000" dirty="0"/>
                  <a:t> are substitutes, </a:t>
                </a:r>
                <a:r>
                  <a:rPr lang="fr-FR" sz="2000" dirty="0" err="1"/>
                  <a:t>so</a:t>
                </a:r>
                <a:r>
                  <a:rPr lang="fr-FR" sz="2000" dirty="0"/>
                  <a:t> </a:t>
                </a:r>
                <a14:m>
                  <m:oMath xmlns:m="http://schemas.openxmlformats.org/officeDocument/2006/math">
                    <m:r>
                      <a:rPr lang="fr-FR" sz="2000" b="0" i="1" smtClean="0">
                        <a:latin typeface="Cambria Math" panose="02040503050406030204" pitchFamily="18" charset="0"/>
                      </a:rPr>
                      <m:t>𝛾</m:t>
                    </m:r>
                    <m:r>
                      <a:rPr lang="fr-FR" sz="2000" b="0" i="1" smtClean="0">
                        <a:latin typeface="Cambria Math" panose="02040503050406030204" pitchFamily="18" charset="0"/>
                      </a:rPr>
                      <m:t>&gt;0</m:t>
                    </m:r>
                    <m:r>
                      <a:rPr lang="fr-FR" sz="2000" b="0" i="0" smtClean="0">
                        <a:latin typeface="Cambria Math" panose="02040503050406030204" pitchFamily="18" charset="0"/>
                      </a:rPr>
                      <m:t>: </m:t>
                    </m:r>
                  </m:oMath>
                </a14:m>
                <a:endParaRPr lang="fr-FR" sz="2000" b="0" dirty="0"/>
              </a:p>
              <a:p>
                <a:pPr>
                  <a:buFontTx/>
                  <a:buChar char="-"/>
                </a:pPr>
                <a:r>
                  <a:rPr lang="fr-FR" sz="2000" dirty="0"/>
                  <a:t>When the </a:t>
                </a:r>
                <a:r>
                  <a:rPr lang="fr-FR" sz="2000" dirty="0" err="1"/>
                  <a:t>reserve</a:t>
                </a:r>
                <a:r>
                  <a:rPr lang="fr-FR" sz="2000" dirty="0"/>
                  <a:t> </a:t>
                </a:r>
                <a:r>
                  <a:rPr lang="fr-FR" sz="2000" dirty="0" err="1"/>
                  <a:t>prices</a:t>
                </a:r>
                <a:r>
                  <a:rPr lang="fr-FR" sz="2000" dirty="0"/>
                  <a:t> are </a:t>
                </a:r>
                <a:r>
                  <a:rPr lang="fr-FR" sz="2000" dirty="0" err="1"/>
                  <a:t>identical</a:t>
                </a:r>
                <a:r>
                  <a:rPr lang="fr-FR" sz="2000" dirty="0"/>
                  <a:t>, and the </a:t>
                </a:r>
                <a:r>
                  <a:rPr lang="fr-FR" sz="2000" dirty="0" err="1"/>
                  <a:t>own</a:t>
                </a:r>
                <a:r>
                  <a:rPr lang="fr-FR" sz="2000" dirty="0"/>
                  <a:t> demand </a:t>
                </a:r>
                <a:r>
                  <a:rPr lang="fr-FR" sz="2000" dirty="0" err="1"/>
                  <a:t>effects</a:t>
                </a:r>
                <a:r>
                  <a:rPr lang="fr-FR" sz="2000" dirty="0"/>
                  <a:t> are </a:t>
                </a:r>
                <a:r>
                  <a:rPr lang="fr-FR" sz="2000" dirty="0" err="1"/>
                  <a:t>identical</a:t>
                </a:r>
                <a:r>
                  <a:rPr lang="fr-FR" sz="2000" dirty="0"/>
                  <a:t> and </a:t>
                </a:r>
                <a:r>
                  <a:rPr lang="fr-FR" sz="2000" dirty="0" err="1"/>
                  <a:t>equal</a:t>
                </a:r>
                <a:r>
                  <a:rPr lang="fr-FR" sz="2000" dirty="0"/>
                  <a:t> the cross demand effect (</a:t>
                </a:r>
                <a14:m>
                  <m:oMath xmlns:m="http://schemas.openxmlformats.org/officeDocument/2006/math">
                    <m:r>
                      <a:rPr lang="fr-FR" sz="2000" b="0" i="1" smtClean="0">
                        <a:latin typeface="Cambria Math" panose="02040503050406030204" pitchFamily="18" charset="0"/>
                      </a:rPr>
                      <m:t>𝛾</m:t>
                    </m:r>
                    <m:r>
                      <a:rPr lang="fr-FR" sz="2000" b="0" i="1" smtClean="0">
                        <a:latin typeface="Cambria Math" panose="02040503050406030204" pitchFamily="18" charset="0"/>
                      </a:rPr>
                      <m:t>=</m:t>
                    </m:r>
                    <m:r>
                      <a:rPr lang="fr-FR" sz="2000" b="0" i="1" smtClean="0">
                        <a:latin typeface="Cambria Math" panose="02040503050406030204" pitchFamily="18" charset="0"/>
                      </a:rPr>
                      <m:t>𝛽</m:t>
                    </m:r>
                  </m:oMath>
                </a14:m>
                <a:r>
                  <a:rPr lang="fr-FR" sz="2000" dirty="0"/>
                  <a:t>), </a:t>
                </a:r>
                <a:r>
                  <a:rPr lang="fr-FR" sz="2000" dirty="0" err="1"/>
                  <a:t>goods</a:t>
                </a:r>
                <a:r>
                  <a:rPr lang="fr-FR" sz="2000" dirty="0"/>
                  <a:t> are perfect substitutes. </a:t>
                </a:r>
              </a:p>
              <a:p>
                <a:pPr>
                  <a:buFontTx/>
                  <a:buChar char="-"/>
                </a:pPr>
                <a:r>
                  <a:rPr lang="fr-FR" sz="2000" dirty="0"/>
                  <a:t>When the </a:t>
                </a:r>
                <a:r>
                  <a:rPr lang="fr-FR" sz="2000" dirty="0" err="1"/>
                  <a:t>reserve</a:t>
                </a:r>
                <a:r>
                  <a:rPr lang="fr-FR" sz="2000" dirty="0"/>
                  <a:t> </a:t>
                </a:r>
                <a:r>
                  <a:rPr lang="fr-FR" sz="2000" dirty="0" err="1"/>
                  <a:t>prices</a:t>
                </a:r>
                <a:r>
                  <a:rPr lang="fr-FR" sz="2000" dirty="0"/>
                  <a:t> are </a:t>
                </a:r>
                <a:r>
                  <a:rPr lang="fr-FR" sz="2000" dirty="0" err="1"/>
                  <a:t>identical</a:t>
                </a:r>
                <a:r>
                  <a:rPr lang="fr-FR" sz="2000" dirty="0"/>
                  <a:t> but </a:t>
                </a:r>
                <a:r>
                  <a:rPr lang="fr-FR" sz="2000" dirty="0" err="1"/>
                  <a:t>identical</a:t>
                </a:r>
                <a:r>
                  <a:rPr lang="fr-FR" sz="2000" dirty="0"/>
                  <a:t> and cross demand </a:t>
                </a:r>
                <a:r>
                  <a:rPr lang="fr-FR" sz="2000" dirty="0" err="1"/>
                  <a:t>effects</a:t>
                </a:r>
                <a:r>
                  <a:rPr lang="fr-FR" sz="2000" dirty="0"/>
                  <a:t> </a:t>
                </a:r>
                <a:r>
                  <a:rPr lang="fr-FR" sz="2000" dirty="0" err="1"/>
                  <a:t>differ</a:t>
                </a:r>
                <a:r>
                  <a:rPr lang="fr-FR" sz="2000" dirty="0"/>
                  <a:t>, the </a:t>
                </a:r>
                <a:r>
                  <a:rPr lang="fr-FR" sz="2000" dirty="0" err="1"/>
                  <a:t>degree</a:t>
                </a:r>
                <a:r>
                  <a:rPr lang="fr-FR" sz="2000" dirty="0"/>
                  <a:t> of </a:t>
                </a:r>
                <a:r>
                  <a:rPr lang="fr-FR" sz="2000" dirty="0" err="1"/>
                  <a:t>product</a:t>
                </a:r>
                <a:r>
                  <a:rPr lang="fr-FR" sz="2000" dirty="0"/>
                  <a:t> </a:t>
                </a:r>
                <a:r>
                  <a:rPr lang="fr-FR" sz="2000" dirty="0" err="1"/>
                  <a:t>differentiation</a:t>
                </a:r>
                <a:r>
                  <a:rPr lang="fr-FR" sz="2000" dirty="0"/>
                  <a:t> </a:t>
                </a:r>
                <a:r>
                  <a:rPr lang="fr-FR" sz="2000" dirty="0" err="1"/>
                  <a:t>is</a:t>
                </a:r>
                <a:r>
                  <a:rPr lang="fr-FR" sz="2000" dirty="0"/>
                  <a:t> </a:t>
                </a:r>
                <a14:m>
                  <m:oMath xmlns:m="http://schemas.openxmlformats.org/officeDocument/2006/math">
                    <m:f>
                      <m:fPr>
                        <m:ctrlPr>
                          <a:rPr lang="fr-FR" sz="2000" b="0" i="1" smtClean="0">
                            <a:latin typeface="Cambria Math" panose="02040503050406030204" pitchFamily="18" charset="0"/>
                          </a:rPr>
                        </m:ctrlPr>
                      </m:fPr>
                      <m:num>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𝛾</m:t>
                            </m:r>
                          </m:e>
                          <m:sup>
                            <m:r>
                              <a:rPr lang="fr-FR" sz="2000" b="0" i="1" smtClean="0">
                                <a:latin typeface="Cambria Math" panose="02040503050406030204" pitchFamily="18" charset="0"/>
                              </a:rPr>
                              <m:t>2</m:t>
                            </m:r>
                          </m:sup>
                        </m:sSup>
                      </m:num>
                      <m:den>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𝛽</m:t>
                            </m:r>
                          </m:e>
                          <m:sup>
                            <m:r>
                              <a:rPr lang="fr-FR" sz="2000" b="0" i="1" smtClean="0">
                                <a:latin typeface="Cambria Math" panose="02040503050406030204" pitchFamily="18" charset="0"/>
                              </a:rPr>
                              <m:t>𝑊</m:t>
                            </m:r>
                          </m:sup>
                        </m:sSup>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𝛽</m:t>
                            </m:r>
                          </m:e>
                          <m:sup>
                            <m:r>
                              <a:rPr lang="fr-FR" sz="2000" b="0" i="1" smtClean="0">
                                <a:latin typeface="Cambria Math" panose="02040503050406030204" pitchFamily="18" charset="0"/>
                              </a:rPr>
                              <m:t>𝐹</m:t>
                            </m:r>
                          </m:sup>
                        </m:sSup>
                      </m:den>
                    </m:f>
                  </m:oMath>
                </a14:m>
                <a:endParaRPr lang="fr-FR" sz="2000" dirty="0"/>
              </a:p>
              <a:p>
                <a:pPr marL="0" indent="0">
                  <a:buNone/>
                </a:pPr>
                <a:endParaRPr lang="fr-FR" sz="2000" dirty="0"/>
              </a:p>
              <a:p>
                <a:pPr>
                  <a:buFontTx/>
                  <a:buChar char="-"/>
                </a:pPr>
                <a:endParaRPr lang="fr-FR" sz="2000" dirty="0"/>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p:txBody>
          </p:sp>
        </mc:Choice>
        <mc:Fallback xmlns="">
          <p:sp>
            <p:nvSpPr>
              <p:cNvPr id="6" name="Espace réservé du contenu 5">
                <a:extLst>
                  <a:ext uri="{FF2B5EF4-FFF2-40B4-BE49-F238E27FC236}">
                    <a16:creationId xmlns:a16="http://schemas.microsoft.com/office/drawing/2014/main" id="{2D41C4E9-812D-2754-B255-AD9C36C501DD}"/>
                  </a:ext>
                </a:extLst>
              </p:cNvPr>
              <p:cNvSpPr>
                <a:spLocks noGrp="1" noRot="1" noChangeAspect="1" noMove="1" noResize="1" noEditPoints="1" noAdjustHandles="1" noChangeArrowheads="1" noChangeShapeType="1" noTextEdit="1"/>
              </p:cNvSpPr>
              <p:nvPr>
                <p:ph idx="1"/>
              </p:nvPr>
            </p:nvSpPr>
            <p:spPr>
              <a:xfrm>
                <a:off x="731838" y="1422400"/>
                <a:ext cx="10621962" cy="3375025"/>
              </a:xfrm>
              <a:blipFill>
                <a:blip r:embed="rId2"/>
                <a:stretch>
                  <a:fillRect l="-631" t="-1625"/>
                </a:stretch>
              </a:blipFill>
            </p:spPr>
            <p:txBody>
              <a:bodyPr/>
              <a:lstStyle/>
              <a:p>
                <a:r>
                  <a:rPr lang="fr-FR">
                    <a:noFill/>
                  </a:rPr>
                  <a:t> </a:t>
                </a:r>
              </a:p>
            </p:txBody>
          </p:sp>
        </mc:Fallback>
      </mc:AlternateContent>
    </p:spTree>
    <p:extLst>
      <p:ext uri="{BB962C8B-B14F-4D97-AF65-F5344CB8AC3E}">
        <p14:creationId xmlns:p14="http://schemas.microsoft.com/office/powerpoint/2010/main" val="3807170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22A4E-0590-661C-56B5-09B2FFC2E4F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A480CC8-2728-59AB-FC97-5B7A41339B2A}"/>
              </a:ext>
            </a:extLst>
          </p:cNvPr>
          <p:cNvSpPr>
            <a:spLocks noGrp="1"/>
          </p:cNvSpPr>
          <p:nvPr>
            <p:ph type="title"/>
          </p:nvPr>
        </p:nvSpPr>
        <p:spPr>
          <a:xfrm>
            <a:off x="736600" y="365125"/>
            <a:ext cx="10515600" cy="579755"/>
          </a:xfrm>
        </p:spPr>
        <p:txBody>
          <a:bodyPr>
            <a:noAutofit/>
          </a:bodyPr>
          <a:lstStyle/>
          <a:p>
            <a:r>
              <a:rPr lang="fr-FR" sz="2400" dirty="0" err="1"/>
              <a:t>Imperfect</a:t>
            </a:r>
            <a:r>
              <a:rPr lang="fr-FR" sz="2400" dirty="0"/>
              <a:t> </a:t>
            </a:r>
            <a:r>
              <a:rPr lang="fr-FR" sz="2400" dirty="0" err="1"/>
              <a:t>competition</a:t>
            </a:r>
            <a:r>
              <a:rPr lang="fr-FR" sz="2400" dirty="0"/>
              <a:t> – Cournot </a:t>
            </a:r>
            <a:r>
              <a:rPr lang="fr-FR" sz="2400" dirty="0" err="1"/>
              <a:t>competition</a:t>
            </a:r>
            <a:r>
              <a:rPr lang="fr-FR" sz="2400" dirty="0"/>
              <a:t> </a:t>
            </a:r>
          </a:p>
        </p:txBody>
      </p:sp>
      <p:sp>
        <p:nvSpPr>
          <p:cNvPr id="4" name="Espace réservé de la date 3">
            <a:extLst>
              <a:ext uri="{FF2B5EF4-FFF2-40B4-BE49-F238E27FC236}">
                <a16:creationId xmlns:a16="http://schemas.microsoft.com/office/drawing/2014/main" id="{AE5C3A23-78DC-5B79-CE77-A3663C32E6D5}"/>
              </a:ext>
            </a:extLst>
          </p:cNvPr>
          <p:cNvSpPr>
            <a:spLocks noGrp="1"/>
          </p:cNvSpPr>
          <p:nvPr>
            <p:ph type="dt" sz="half" idx="10"/>
          </p:nvPr>
        </p:nvSpPr>
        <p:spPr/>
        <p:txBody>
          <a:bodyPr/>
          <a:lstStyle/>
          <a:p>
            <a:r>
              <a:rPr lang="fr-FR"/>
              <a:t>Simon Jean – PhD Defense</a:t>
            </a:r>
            <a:endParaRPr lang="fr-FR" dirty="0"/>
          </a:p>
        </p:txBody>
      </p:sp>
      <mc:AlternateContent xmlns:mc="http://schemas.openxmlformats.org/markup-compatibility/2006" xmlns:a14="http://schemas.microsoft.com/office/drawing/2010/main">
        <mc:Choice Requires="a14">
          <p:sp>
            <p:nvSpPr>
              <p:cNvPr id="6" name="Espace réservé du contenu 5">
                <a:extLst>
                  <a:ext uri="{FF2B5EF4-FFF2-40B4-BE49-F238E27FC236}">
                    <a16:creationId xmlns:a16="http://schemas.microsoft.com/office/drawing/2014/main" id="{AA08BB22-B73A-C814-25EC-C192927B6652}"/>
                  </a:ext>
                </a:extLst>
              </p:cNvPr>
              <p:cNvSpPr>
                <a:spLocks noGrp="1"/>
              </p:cNvSpPr>
              <p:nvPr>
                <p:ph idx="1"/>
              </p:nvPr>
            </p:nvSpPr>
            <p:spPr>
              <a:xfrm>
                <a:off x="731837" y="1158240"/>
                <a:ext cx="10728325" cy="5042535"/>
              </a:xfrm>
            </p:spPr>
            <p:txBody>
              <a:bodyPr>
                <a:normAutofit/>
              </a:bodyPr>
              <a:lstStyle/>
              <a:p>
                <a:pPr marL="0" indent="0">
                  <a:buNone/>
                </a:pPr>
                <a:r>
                  <a:rPr lang="fr-FR" sz="2000" dirty="0">
                    <a:latin typeface="Roboto Condensed" panose="02000000000000000000" pitchFamily="2" charset="0"/>
                    <a:ea typeface="Roboto Condensed" panose="02000000000000000000" pitchFamily="2" charset="0"/>
                    <a:cs typeface="Roboto Condensed" panose="02000000000000000000" pitchFamily="2" charset="0"/>
                  </a:rPr>
                  <a:t>Cournot model</a:t>
                </a:r>
              </a:p>
              <a:p>
                <a:pPr marL="0" indent="0">
                  <a:buNone/>
                </a:pPr>
                <a:r>
                  <a:rPr lang="fr-FR" sz="2000" dirty="0"/>
                  <a:t>The profit of both </a:t>
                </a:r>
                <a:r>
                  <a:rPr lang="fr-FR" sz="2000" dirty="0" err="1"/>
                  <a:t>firms</a:t>
                </a:r>
                <a:r>
                  <a:rPr lang="fr-FR" sz="2000" dirty="0"/>
                  <a:t> can </a:t>
                </a:r>
                <a:r>
                  <a:rPr lang="fr-FR" sz="2000" dirty="0" err="1"/>
                  <a:t>be</a:t>
                </a:r>
                <a:r>
                  <a:rPr lang="fr-FR" sz="2000" dirty="0"/>
                  <a:t> </a:t>
                </a:r>
                <a:r>
                  <a:rPr lang="fr-FR" sz="2000" dirty="0" err="1"/>
                  <a:t>written</a:t>
                </a:r>
                <a:r>
                  <a:rPr lang="fr-FR" sz="2000" dirty="0"/>
                  <a:t> as : </a:t>
                </a:r>
                <a:br>
                  <a:rPr lang="fr-FR" sz="2000" dirty="0"/>
                </a:br>
                <a:endParaRPr lang="fr-FR" sz="2000" dirty="0"/>
              </a:p>
              <a:p>
                <a:pPr marL="0" indent="0">
                  <a:buNone/>
                </a:pPr>
                <a14:m>
                  <m:oMathPara xmlns:m="http://schemas.openxmlformats.org/officeDocument/2006/math">
                    <m:oMathParaPr>
                      <m:jc m:val="centerGroup"/>
                    </m:oMathParaPr>
                    <m:oMath xmlns:m="http://schemas.openxmlformats.org/officeDocument/2006/math">
                      <m:sSup>
                        <m:sSupPr>
                          <m:ctrlPr>
                            <a:rPr lang="fr-FR" sz="2000" b="0" i="1" smtClean="0">
                              <a:latin typeface="Cambria Math" panose="02040503050406030204" pitchFamily="18" charset="0"/>
                            </a:rPr>
                          </m:ctrlPr>
                        </m:sSupPr>
                        <m:e>
                          <m:r>
                            <m:rPr>
                              <m:sty m:val="p"/>
                            </m:rPr>
                            <a:rPr lang="fr-FR" sz="2000" b="0" i="0" smtClean="0">
                              <a:latin typeface="Cambria Math" panose="02040503050406030204" pitchFamily="18" charset="0"/>
                            </a:rPr>
                            <m:t>Π</m:t>
                          </m:r>
                        </m:e>
                        <m:sup>
                          <m:r>
                            <a:rPr lang="fr-FR" sz="2000" b="0" i="1" smtClean="0">
                              <a:latin typeface="Cambria Math" panose="02040503050406030204" pitchFamily="18" charset="0"/>
                            </a:rPr>
                            <m:t>𝐹</m:t>
                          </m:r>
                        </m:sup>
                      </m:sSup>
                      <m:r>
                        <a:rPr lang="fr-FR" sz="2000" b="0" i="1" smtClean="0">
                          <a:latin typeface="Cambria Math" panose="02040503050406030204" pitchFamily="18" charset="0"/>
                        </a:rPr>
                        <m:t>=</m:t>
                      </m:r>
                      <m:d>
                        <m:dPr>
                          <m:ctrlPr>
                            <a:rPr lang="fr-FR" sz="2000" b="0" i="1" smtClean="0">
                              <a:latin typeface="Cambria Math" panose="02040503050406030204" pitchFamily="18" charset="0"/>
                            </a:rPr>
                          </m:ctrlPr>
                        </m:dPr>
                        <m:e>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𝛼</m:t>
                              </m:r>
                            </m:e>
                            <m:sup>
                              <m:r>
                                <a:rPr lang="fr-FR" sz="2000" b="0" i="1" smtClean="0">
                                  <a:latin typeface="Cambria Math" panose="02040503050406030204" pitchFamily="18" charset="0"/>
                                </a:rPr>
                                <m:t>𝐹</m:t>
                              </m:r>
                            </m:sup>
                          </m:sSup>
                          <m:r>
                            <a:rPr lang="fr-FR" sz="2000" b="0" i="1" smtClean="0">
                              <a:latin typeface="Cambria Math" panose="02040503050406030204" pitchFamily="18" charset="0"/>
                            </a:rPr>
                            <m:t>−</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𝛽</m:t>
                              </m:r>
                            </m:e>
                            <m:sup>
                              <m:r>
                                <a:rPr lang="fr-FR" sz="2000" b="0" i="1" smtClean="0">
                                  <a:latin typeface="Cambria Math" panose="02040503050406030204" pitchFamily="18" charset="0"/>
                                </a:rPr>
                                <m:t>𝐹</m:t>
                              </m:r>
                            </m:sup>
                          </m:sSup>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𝑞</m:t>
                              </m:r>
                            </m:e>
                            <m:sup>
                              <m:r>
                                <a:rPr lang="fr-FR" sz="2000" b="0" i="1" smtClean="0">
                                  <a:latin typeface="Cambria Math" panose="02040503050406030204" pitchFamily="18" charset="0"/>
                                </a:rPr>
                                <m:t>𝐹</m:t>
                              </m:r>
                            </m:sup>
                          </m:sSup>
                          <m:r>
                            <a:rPr lang="fr-FR" sz="2000" b="0" i="1" smtClean="0">
                              <a:latin typeface="Cambria Math" panose="02040503050406030204" pitchFamily="18" charset="0"/>
                            </a:rPr>
                            <m:t>−</m:t>
                          </m:r>
                          <m:r>
                            <a:rPr lang="fr-FR" sz="2000" b="0" i="1" smtClean="0">
                              <a:latin typeface="Cambria Math" panose="02040503050406030204" pitchFamily="18" charset="0"/>
                            </a:rPr>
                            <m:t>𝛾</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𝑞</m:t>
                              </m:r>
                            </m:e>
                            <m:sup>
                              <m:r>
                                <a:rPr lang="fr-FR" sz="2000" b="0" i="1" smtClean="0">
                                  <a:latin typeface="Cambria Math" panose="02040503050406030204" pitchFamily="18" charset="0"/>
                                </a:rPr>
                                <m:t>𝑊</m:t>
                              </m:r>
                            </m:sup>
                          </m:sSup>
                          <m:r>
                            <a:rPr lang="fr-FR" sz="2000" b="0" i="1" smtClean="0">
                              <a:latin typeface="Cambria Math" panose="02040503050406030204" pitchFamily="18" charset="0"/>
                            </a:rPr>
                            <m:t>−</m:t>
                          </m:r>
                          <m:r>
                            <a:rPr lang="fr-FR" sz="2000" b="0" i="1" smtClean="0">
                              <a:latin typeface="Cambria Math" panose="02040503050406030204" pitchFamily="18" charset="0"/>
                            </a:rPr>
                            <m:t>𝑣</m:t>
                          </m:r>
                        </m:e>
                      </m:d>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𝑞</m:t>
                          </m:r>
                        </m:e>
                        <m:sup>
                          <m:r>
                            <a:rPr lang="fr-FR" sz="2000" b="0" i="1" smtClean="0">
                              <a:latin typeface="Cambria Math" panose="02040503050406030204" pitchFamily="18" charset="0"/>
                            </a:rPr>
                            <m:t>𝐹</m:t>
                          </m:r>
                        </m:sup>
                      </m:sSup>
                    </m:oMath>
                  </m:oMathPara>
                </a14:m>
                <a:endParaRPr lang="fr-FR" sz="2000" b="0" dirty="0"/>
              </a:p>
              <a:p>
                <a:pPr marL="0" indent="0">
                  <a:buNone/>
                </a:pPr>
                <a14:m>
                  <m:oMathPara xmlns:m="http://schemas.openxmlformats.org/officeDocument/2006/math">
                    <m:oMathParaPr>
                      <m:jc m:val="centerGroup"/>
                    </m:oMathParaPr>
                    <m:oMath xmlns:m="http://schemas.openxmlformats.org/officeDocument/2006/math">
                      <m:sSup>
                        <m:sSupPr>
                          <m:ctrlPr>
                            <a:rPr lang="fr-FR" sz="2000" b="0" i="1" smtClean="0">
                              <a:latin typeface="Cambria Math" panose="02040503050406030204" pitchFamily="18" charset="0"/>
                            </a:rPr>
                          </m:ctrlPr>
                        </m:sSupPr>
                        <m:e>
                          <m:r>
                            <m:rPr>
                              <m:sty m:val="p"/>
                            </m:rPr>
                            <a:rPr lang="fr-FR" sz="2000" b="0" i="0" smtClean="0">
                              <a:latin typeface="Cambria Math" panose="02040503050406030204" pitchFamily="18" charset="0"/>
                            </a:rPr>
                            <m:t>Π</m:t>
                          </m:r>
                        </m:e>
                        <m:sup>
                          <m:r>
                            <a:rPr lang="fr-FR" sz="2000" b="0" i="1" smtClean="0">
                              <a:latin typeface="Cambria Math" panose="02040503050406030204" pitchFamily="18" charset="0"/>
                            </a:rPr>
                            <m:t>𝑊</m:t>
                          </m:r>
                        </m:sup>
                      </m:sSup>
                      <m:r>
                        <a:rPr lang="fr-FR" sz="2000" b="0" i="1" smtClean="0">
                          <a:latin typeface="Cambria Math" panose="02040503050406030204" pitchFamily="18" charset="0"/>
                        </a:rPr>
                        <m:t>=</m:t>
                      </m:r>
                      <m:d>
                        <m:dPr>
                          <m:ctrlPr>
                            <a:rPr lang="fr-FR" sz="2000" b="0" i="1" smtClean="0">
                              <a:latin typeface="Cambria Math" panose="02040503050406030204" pitchFamily="18" charset="0"/>
                            </a:rPr>
                          </m:ctrlPr>
                        </m:dPr>
                        <m:e>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𝛼</m:t>
                              </m:r>
                            </m:e>
                            <m:sup>
                              <m:r>
                                <a:rPr lang="fr-FR" sz="2000" b="0" i="1" smtClean="0">
                                  <a:latin typeface="Cambria Math" panose="02040503050406030204" pitchFamily="18" charset="0"/>
                                </a:rPr>
                                <m:t>𝑊</m:t>
                              </m:r>
                            </m:sup>
                          </m:sSup>
                          <m:r>
                            <a:rPr lang="fr-FR" sz="2000" b="0" i="1" smtClean="0">
                              <a:latin typeface="Cambria Math" panose="02040503050406030204" pitchFamily="18" charset="0"/>
                            </a:rPr>
                            <m:t>−</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𝛽</m:t>
                              </m:r>
                            </m:e>
                            <m:sup>
                              <m:r>
                                <a:rPr lang="fr-FR" sz="2000" b="0" i="1" smtClean="0">
                                  <a:latin typeface="Cambria Math" panose="02040503050406030204" pitchFamily="18" charset="0"/>
                                </a:rPr>
                                <m:t>𝑊</m:t>
                              </m:r>
                            </m:sup>
                          </m:sSup>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𝑞</m:t>
                              </m:r>
                            </m:e>
                            <m:sup>
                              <m:r>
                                <a:rPr lang="fr-FR" sz="2000" b="0" i="1" smtClean="0">
                                  <a:latin typeface="Cambria Math" panose="02040503050406030204" pitchFamily="18" charset="0"/>
                                </a:rPr>
                                <m:t>𝑊</m:t>
                              </m:r>
                            </m:sup>
                          </m:sSup>
                          <m:r>
                            <a:rPr lang="fr-FR" sz="2000" b="0" i="1" smtClean="0">
                              <a:latin typeface="Cambria Math" panose="02040503050406030204" pitchFamily="18" charset="0"/>
                            </a:rPr>
                            <m:t>−</m:t>
                          </m:r>
                          <m:r>
                            <a:rPr lang="fr-FR" sz="2000" b="0" i="1" smtClean="0">
                              <a:latin typeface="Cambria Math" panose="02040503050406030204" pitchFamily="18" charset="0"/>
                            </a:rPr>
                            <m:t>𝛾</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𝑞</m:t>
                              </m:r>
                            </m:e>
                            <m:sup>
                              <m:r>
                                <a:rPr lang="fr-FR" sz="2000" b="0" i="1" smtClean="0">
                                  <a:latin typeface="Cambria Math" panose="02040503050406030204" pitchFamily="18" charset="0"/>
                                </a:rPr>
                                <m:t>𝐹</m:t>
                              </m:r>
                            </m:sup>
                          </m:sSup>
                          <m:r>
                            <a:rPr lang="fr-FR" sz="2000" b="0" i="1" smtClean="0">
                              <a:latin typeface="Cambria Math" panose="02040503050406030204" pitchFamily="18" charset="0"/>
                            </a:rPr>
                            <m:t>−</m:t>
                          </m:r>
                          <m:r>
                            <a:rPr lang="fr-FR" sz="2000" b="0" i="1" smtClean="0">
                              <a:latin typeface="Cambria Math" panose="02040503050406030204" pitchFamily="18" charset="0"/>
                            </a:rPr>
                            <m:t>𝑠</m:t>
                          </m:r>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𝑥</m:t>
                              </m:r>
                            </m:e>
                          </m:d>
                          <m:r>
                            <a:rPr lang="fr-FR" sz="2000" b="0" i="1" smtClean="0">
                              <a:latin typeface="Cambria Math" panose="02040503050406030204" pitchFamily="18" charset="0"/>
                            </a:rPr>
                            <m:t>−</m:t>
                          </m:r>
                          <m:r>
                            <a:rPr lang="fr-FR" sz="2000" b="0" i="1" smtClean="0">
                              <a:latin typeface="Cambria Math" panose="02040503050406030204" pitchFamily="18" charset="0"/>
                            </a:rPr>
                            <m:t>𝑐</m:t>
                          </m:r>
                        </m:e>
                      </m:d>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𝑞</m:t>
                          </m:r>
                        </m:e>
                        <m:sup>
                          <m:r>
                            <a:rPr lang="fr-FR" sz="2000" b="0" i="1" smtClean="0">
                              <a:latin typeface="Cambria Math" panose="02040503050406030204" pitchFamily="18" charset="0"/>
                            </a:rPr>
                            <m:t>𝑊</m:t>
                          </m:r>
                        </m:sup>
                      </m:sSup>
                    </m:oMath>
                  </m:oMathPara>
                </a14:m>
                <a:endParaRPr lang="fr-FR" sz="2000" b="0" dirty="0"/>
              </a:p>
              <a:p>
                <a:pPr marL="0" indent="0">
                  <a:buNone/>
                </a:pPr>
                <a:r>
                  <a:rPr lang="fr-FR" sz="2000" dirty="0"/>
                  <a:t>The </a:t>
                </a:r>
                <a:r>
                  <a:rPr lang="fr-FR" sz="2000" dirty="0" err="1"/>
                  <a:t>level</a:t>
                </a:r>
                <a:r>
                  <a:rPr lang="fr-FR" sz="2000" dirty="0"/>
                  <a:t> of </a:t>
                </a:r>
                <a:r>
                  <a:rPr lang="fr-FR" sz="2000" dirty="0" err="1"/>
                  <a:t>poaching</a:t>
                </a:r>
                <a:r>
                  <a:rPr lang="fr-FR" sz="2000" dirty="0"/>
                  <a:t> </a:t>
                </a:r>
                <a:r>
                  <a:rPr lang="fr-FR" sz="2000" dirty="0" err="1"/>
                  <a:t>is</a:t>
                </a:r>
                <a:r>
                  <a:rPr lang="fr-FR" sz="2000" dirty="0"/>
                  <a:t> </a:t>
                </a:r>
                <a:r>
                  <a:rPr lang="fr-FR" sz="2000" dirty="0" err="1"/>
                  <a:t>determined</a:t>
                </a:r>
                <a:r>
                  <a:rPr lang="fr-FR" sz="2000" dirty="0"/>
                  <a:t> in 2 </a:t>
                </a:r>
                <a:r>
                  <a:rPr lang="fr-FR" sz="2000" dirty="0" err="1"/>
                  <a:t>steps</a:t>
                </a:r>
                <a:r>
                  <a:rPr lang="fr-FR" sz="2000" dirty="0"/>
                  <a:t> : </a:t>
                </a:r>
              </a:p>
              <a:p>
                <a:pPr>
                  <a:buFontTx/>
                  <a:buChar char="-"/>
                </a:pPr>
                <a:r>
                  <a:rPr lang="fr-FR" sz="2000" dirty="0" err="1"/>
                  <a:t>Solving</a:t>
                </a:r>
                <a:r>
                  <a:rPr lang="fr-FR" sz="2000" dirty="0"/>
                  <a:t> for the Cournot Nash equilibrium yields optimal </a:t>
                </a:r>
                <a:r>
                  <a:rPr lang="fr-FR" sz="2000" dirty="0" err="1"/>
                  <a:t>farmed</a:t>
                </a:r>
                <a:r>
                  <a:rPr lang="fr-FR" sz="2000" dirty="0"/>
                  <a:t> and </a:t>
                </a:r>
                <a:r>
                  <a:rPr lang="fr-FR" sz="2000" dirty="0" err="1"/>
                  <a:t>poached</a:t>
                </a:r>
                <a:r>
                  <a:rPr lang="fr-FR" sz="2000" dirty="0"/>
                  <a:t> </a:t>
                </a:r>
                <a:r>
                  <a:rPr lang="fr-FR" sz="2000" dirty="0" err="1"/>
                  <a:t>quantities</a:t>
                </a:r>
                <a:endParaRPr lang="fr-FR" sz="2000" dirty="0"/>
              </a:p>
              <a:p>
                <a:pPr>
                  <a:buFontTx/>
                  <a:buChar char="-"/>
                </a:pPr>
                <a:r>
                  <a:rPr lang="fr-FR" sz="2000" dirty="0"/>
                  <a:t>The first stage market </a:t>
                </a:r>
                <a:r>
                  <a:rPr lang="fr-FR" sz="2000" dirty="0" err="1"/>
                  <a:t>clears</a:t>
                </a:r>
                <a:r>
                  <a:rPr lang="fr-FR" sz="2000" dirty="0"/>
                  <a:t> </a:t>
                </a:r>
                <a:r>
                  <a:rPr lang="fr-FR" sz="2000" dirty="0" err="1"/>
                  <a:t>such</a:t>
                </a:r>
                <a:r>
                  <a:rPr lang="fr-FR" sz="2000" dirty="0"/>
                  <a:t> </a:t>
                </a:r>
                <a:r>
                  <a:rPr lang="fr-FR" sz="2000" dirty="0" err="1"/>
                  <a:t>that</a:t>
                </a:r>
                <a:r>
                  <a:rPr lang="fr-FR" sz="2000" dirty="0"/>
                  <a:t> </a:t>
                </a:r>
                <a:r>
                  <a:rPr lang="fr-FR" sz="2000" i="1" dirty="0"/>
                  <a:t>s</a:t>
                </a:r>
                <a:r>
                  <a:rPr lang="fr-FR" sz="2000" dirty="0"/>
                  <a:t> balances the </a:t>
                </a:r>
                <a:r>
                  <a:rPr lang="fr-FR" sz="2000" dirty="0" err="1"/>
                  <a:t>poached</a:t>
                </a:r>
                <a:r>
                  <a:rPr lang="fr-FR" sz="2000" dirty="0"/>
                  <a:t> </a:t>
                </a:r>
                <a:r>
                  <a:rPr lang="fr-FR" sz="2000" dirty="0" err="1"/>
                  <a:t>product</a:t>
                </a:r>
                <a:r>
                  <a:rPr lang="fr-FR" sz="2000" dirty="0"/>
                  <a:t> and the </a:t>
                </a:r>
                <a:r>
                  <a:rPr lang="fr-FR" sz="2000" dirty="0" err="1"/>
                  <a:t>product</a:t>
                </a:r>
                <a:r>
                  <a:rPr lang="fr-FR" sz="2000" dirty="0"/>
                  <a:t> </a:t>
                </a:r>
                <a:r>
                  <a:rPr lang="fr-FR" sz="2000" dirty="0" err="1"/>
                  <a:t>supplied</a:t>
                </a:r>
                <a:r>
                  <a:rPr lang="fr-FR" sz="2000" dirty="0"/>
                  <a:t> by the cartel</a:t>
                </a:r>
              </a:p>
              <a:p>
                <a:pPr marL="0" indent="0">
                  <a:buNone/>
                </a:pPr>
                <a:r>
                  <a:rPr lang="fr-FR" sz="2000" dirty="0"/>
                  <a:t>Equilibrium </a:t>
                </a:r>
                <a:r>
                  <a:rPr lang="fr-FR" sz="2000" dirty="0" err="1"/>
                  <a:t>poaching</a:t>
                </a:r>
                <a:r>
                  <a:rPr lang="fr-FR" sz="2000" dirty="0"/>
                  <a:t> </a:t>
                </a:r>
                <a:r>
                  <a:rPr lang="fr-FR" sz="2000" dirty="0" err="1"/>
                  <a:t>is</a:t>
                </a:r>
                <a:r>
                  <a:rPr lang="fr-FR" sz="2000" dirty="0"/>
                  <a:t> : </a:t>
                </a:r>
              </a:p>
              <a:p>
                <a:pPr marL="0" indent="0">
                  <a:buNone/>
                </a:pPr>
                <a:endParaRPr lang="fr-FR" sz="2000" dirty="0"/>
              </a:p>
              <a:p>
                <a:pPr marL="0" indent="0">
                  <a:buNone/>
                </a:pPr>
                <a14:m>
                  <m:oMathPara xmlns:m="http://schemas.openxmlformats.org/officeDocument/2006/math">
                    <m:oMathParaPr>
                      <m:jc m:val="centerGroup"/>
                    </m:oMathParaPr>
                    <m:oMath xmlns:m="http://schemas.openxmlformats.org/officeDocument/2006/math">
                      <m:sSup>
                        <m:sSupPr>
                          <m:ctrlPr>
                            <a:rPr lang="fr-FR" sz="2000" i="1">
                              <a:latin typeface="Cambria Math" panose="02040503050406030204" pitchFamily="18" charset="0"/>
                            </a:rPr>
                          </m:ctrlPr>
                        </m:sSupPr>
                        <m:e>
                          <m:r>
                            <a:rPr lang="fr-FR" sz="2000" i="1">
                              <a:latin typeface="Cambria Math" panose="02040503050406030204" pitchFamily="18" charset="0"/>
                            </a:rPr>
                            <m:t>𝑞</m:t>
                          </m:r>
                        </m:e>
                        <m:sup>
                          <m:r>
                            <a:rPr lang="fr-FR" sz="2000" i="1">
                              <a:latin typeface="Cambria Math" panose="02040503050406030204" pitchFamily="18" charset="0"/>
                            </a:rPr>
                            <m:t>𝑊</m:t>
                          </m:r>
                        </m:sup>
                      </m:sSup>
                      <m:sSub>
                        <m:sSubPr>
                          <m:ctrlPr>
                            <a:rPr lang="fr-FR" sz="2000" i="1">
                              <a:latin typeface="Cambria Math" panose="02040503050406030204" pitchFamily="18" charset="0"/>
                            </a:rPr>
                          </m:ctrlPr>
                        </m:sSubPr>
                        <m:e>
                          <m:r>
                            <a:rPr lang="fr-FR" sz="2000" i="1">
                              <a:latin typeface="Cambria Math" panose="02040503050406030204" pitchFamily="18" charset="0"/>
                            </a:rPr>
                            <m:t>∗</m:t>
                          </m:r>
                        </m:e>
                        <m:sub>
                          <m:r>
                            <a:rPr lang="fr-FR" sz="2000" i="1">
                              <a:latin typeface="Cambria Math" panose="02040503050406030204" pitchFamily="18" charset="0"/>
                            </a:rPr>
                            <m:t>𝐶</m:t>
                          </m:r>
                        </m:sub>
                      </m:sSub>
                      <m:r>
                        <a:rPr lang="fr-FR" sz="2000" i="1">
                          <a:latin typeface="Cambria Math" panose="02040503050406030204" pitchFamily="18" charset="0"/>
                        </a:rPr>
                        <m:t>(</m:t>
                      </m:r>
                      <m:r>
                        <a:rPr lang="fr-FR" sz="2000" i="1">
                          <a:latin typeface="Cambria Math" panose="02040503050406030204" pitchFamily="18" charset="0"/>
                        </a:rPr>
                        <m:t>𝑥</m:t>
                      </m:r>
                      <m:r>
                        <a:rPr lang="fr-FR" sz="2000" i="1">
                          <a:latin typeface="Cambria Math" panose="02040503050406030204" pitchFamily="18" charset="0"/>
                        </a:rPr>
                        <m:t>)=</m:t>
                      </m:r>
                      <m:f>
                        <m:fPr>
                          <m:ctrlPr>
                            <a:rPr lang="fr-FR" sz="2000" i="1" smtClean="0">
                              <a:latin typeface="Cambria Math" panose="02040503050406030204" pitchFamily="18" charset="0"/>
                            </a:rPr>
                          </m:ctrlPr>
                        </m:fPr>
                        <m:num>
                          <m:sSup>
                            <m:sSupPr>
                              <m:ctrlPr>
                                <a:rPr lang="fr-FR" sz="2000" i="1">
                                  <a:latin typeface="Cambria Math" panose="02040503050406030204" pitchFamily="18" charset="0"/>
                                </a:rPr>
                              </m:ctrlPr>
                            </m:sSupPr>
                            <m:e>
                              <m:r>
                                <a:rPr lang="fr-FR" sz="2000" i="1">
                                  <a:latin typeface="Cambria Math" panose="02040503050406030204" pitchFamily="18" charset="0"/>
                                </a:rPr>
                                <m:t>𝜎</m:t>
                              </m:r>
                            </m:e>
                            <m:sup>
                              <m:r>
                                <a:rPr lang="fr-FR" sz="2000" i="1">
                                  <a:latin typeface="Cambria Math" panose="02040503050406030204" pitchFamily="18" charset="0"/>
                                </a:rPr>
                                <m:t>2</m:t>
                              </m:r>
                            </m:sup>
                          </m:sSup>
                          <m:sSup>
                            <m:sSupPr>
                              <m:ctrlPr>
                                <a:rPr lang="fr-FR" sz="2000" i="1">
                                  <a:latin typeface="Cambria Math" panose="02040503050406030204" pitchFamily="18" charset="0"/>
                                </a:rPr>
                              </m:ctrlPr>
                            </m:sSupPr>
                            <m:e>
                              <m:r>
                                <a:rPr lang="fr-FR" sz="2000" i="1">
                                  <a:latin typeface="Cambria Math" panose="02040503050406030204" pitchFamily="18" charset="0"/>
                                </a:rPr>
                                <m:t>𝑥</m:t>
                              </m:r>
                            </m:e>
                            <m:sup>
                              <m:r>
                                <a:rPr lang="fr-FR" sz="2000" i="1">
                                  <a:latin typeface="Cambria Math" panose="02040503050406030204" pitchFamily="18" charset="0"/>
                                </a:rPr>
                                <m:t>2</m:t>
                              </m:r>
                            </m:sup>
                          </m:sSup>
                          <m:r>
                            <a:rPr lang="fr-FR" sz="2000" i="1">
                              <a:latin typeface="Cambria Math" panose="02040503050406030204" pitchFamily="18" charset="0"/>
                            </a:rPr>
                            <m:t>(2</m:t>
                          </m:r>
                          <m:sSup>
                            <m:sSupPr>
                              <m:ctrlPr>
                                <a:rPr lang="fr-FR" sz="2000" i="1">
                                  <a:latin typeface="Cambria Math" panose="02040503050406030204" pitchFamily="18" charset="0"/>
                                </a:rPr>
                              </m:ctrlPr>
                            </m:sSupPr>
                            <m:e>
                              <m:r>
                                <a:rPr lang="fr-FR" sz="2000" i="1">
                                  <a:latin typeface="Cambria Math" panose="02040503050406030204" pitchFamily="18" charset="0"/>
                                </a:rPr>
                                <m:t>𝛽</m:t>
                              </m:r>
                            </m:e>
                            <m:sup>
                              <m:r>
                                <a:rPr lang="fr-FR" sz="2000" i="1">
                                  <a:latin typeface="Cambria Math" panose="02040503050406030204" pitchFamily="18" charset="0"/>
                                </a:rPr>
                                <m:t>𝐹</m:t>
                              </m:r>
                            </m:sup>
                          </m:sSup>
                          <m:r>
                            <a:rPr lang="fr-FR" sz="2000" i="1">
                              <a:latin typeface="Cambria Math" panose="02040503050406030204" pitchFamily="18" charset="0"/>
                            </a:rPr>
                            <m:t>(</m:t>
                          </m:r>
                          <m:sSup>
                            <m:sSupPr>
                              <m:ctrlPr>
                                <a:rPr lang="fr-FR" sz="2000" i="1">
                                  <a:latin typeface="Cambria Math" panose="02040503050406030204" pitchFamily="18" charset="0"/>
                                </a:rPr>
                              </m:ctrlPr>
                            </m:sSupPr>
                            <m:e>
                              <m:r>
                                <a:rPr lang="fr-FR" sz="2000" i="1">
                                  <a:latin typeface="Cambria Math" panose="02040503050406030204" pitchFamily="18" charset="0"/>
                                </a:rPr>
                                <m:t>𝛼</m:t>
                              </m:r>
                            </m:e>
                            <m:sup>
                              <m:r>
                                <a:rPr lang="fr-FR" sz="2000" i="1">
                                  <a:latin typeface="Cambria Math" panose="02040503050406030204" pitchFamily="18" charset="0"/>
                                </a:rPr>
                                <m:t>𝑊</m:t>
                              </m:r>
                            </m:sup>
                          </m:sSup>
                          <m:r>
                            <a:rPr lang="fr-FR" sz="2000" i="1">
                              <a:latin typeface="Cambria Math" panose="02040503050406030204" pitchFamily="18" charset="0"/>
                            </a:rPr>
                            <m:t>−</m:t>
                          </m:r>
                          <m:r>
                            <a:rPr lang="fr-FR" sz="2000" i="1">
                              <a:latin typeface="Cambria Math" panose="02040503050406030204" pitchFamily="18" charset="0"/>
                            </a:rPr>
                            <m:t>𝑐</m:t>
                          </m:r>
                          <m:r>
                            <a:rPr lang="fr-FR" sz="2000" i="1">
                              <a:latin typeface="Cambria Math" panose="02040503050406030204" pitchFamily="18" charset="0"/>
                            </a:rPr>
                            <m:t>) − </m:t>
                          </m:r>
                          <m:r>
                            <a:rPr lang="fr-FR" sz="2000" i="1">
                              <a:latin typeface="Cambria Math" panose="02040503050406030204" pitchFamily="18" charset="0"/>
                            </a:rPr>
                            <m:t>𝛾</m:t>
                          </m:r>
                          <m:r>
                            <a:rPr lang="fr-FR" sz="2000" i="1">
                              <a:latin typeface="Cambria Math" panose="02040503050406030204" pitchFamily="18" charset="0"/>
                            </a:rPr>
                            <m:t>(</m:t>
                          </m:r>
                          <m:sSup>
                            <m:sSupPr>
                              <m:ctrlPr>
                                <a:rPr lang="fr-FR" sz="2000" i="1">
                                  <a:latin typeface="Cambria Math" panose="02040503050406030204" pitchFamily="18" charset="0"/>
                                </a:rPr>
                              </m:ctrlPr>
                            </m:sSupPr>
                            <m:e>
                              <m:r>
                                <a:rPr lang="fr-FR" sz="2000" i="1">
                                  <a:latin typeface="Cambria Math" panose="02040503050406030204" pitchFamily="18" charset="0"/>
                                </a:rPr>
                                <m:t>𝛼</m:t>
                              </m:r>
                            </m:e>
                            <m:sup>
                              <m:r>
                                <a:rPr lang="fr-FR" sz="2000" i="1">
                                  <a:latin typeface="Cambria Math" panose="02040503050406030204" pitchFamily="18" charset="0"/>
                                </a:rPr>
                                <m:t>𝐹</m:t>
                              </m:r>
                            </m:sup>
                          </m:sSup>
                          <m:r>
                            <a:rPr lang="fr-FR" sz="2000" i="1">
                              <a:latin typeface="Cambria Math" panose="02040503050406030204" pitchFamily="18" charset="0"/>
                            </a:rPr>
                            <m:t> − </m:t>
                          </m:r>
                          <m:r>
                            <a:rPr lang="fr-FR" sz="2000" i="1">
                              <a:latin typeface="Cambria Math" panose="02040503050406030204" pitchFamily="18" charset="0"/>
                            </a:rPr>
                            <m:t>𝑣</m:t>
                          </m:r>
                          <m:r>
                            <a:rPr lang="fr-FR" sz="2000" i="1">
                              <a:latin typeface="Cambria Math" panose="02040503050406030204" pitchFamily="18" charset="0"/>
                            </a:rPr>
                            <m:t>)) − 2</m:t>
                          </m:r>
                          <m:sSup>
                            <m:sSupPr>
                              <m:ctrlPr>
                                <a:rPr lang="fr-FR" sz="2000" i="1">
                                  <a:latin typeface="Cambria Math" panose="02040503050406030204" pitchFamily="18" charset="0"/>
                                </a:rPr>
                              </m:ctrlPr>
                            </m:sSupPr>
                            <m:e>
                              <m:r>
                                <a:rPr lang="fr-FR" sz="2000" i="1">
                                  <a:latin typeface="Cambria Math" panose="02040503050406030204" pitchFamily="18" charset="0"/>
                                </a:rPr>
                                <m:t>𝛽</m:t>
                              </m:r>
                            </m:e>
                            <m:sup>
                              <m:r>
                                <a:rPr lang="fr-FR" sz="2000" i="1">
                                  <a:latin typeface="Cambria Math" panose="02040503050406030204" pitchFamily="18" charset="0"/>
                                </a:rPr>
                                <m:t>𝐹</m:t>
                              </m:r>
                            </m:sup>
                          </m:sSup>
                          <m:sSub>
                            <m:sSubPr>
                              <m:ctrlPr>
                                <a:rPr lang="fr-FR" sz="2000" i="1">
                                  <a:latin typeface="Cambria Math" panose="02040503050406030204" pitchFamily="18" charset="0"/>
                                </a:rPr>
                              </m:ctrlPr>
                            </m:sSubPr>
                            <m:e>
                              <m:r>
                                <a:rPr lang="fr-FR" sz="2000" i="1">
                                  <a:latin typeface="Cambria Math" panose="02040503050406030204" pitchFamily="18" charset="0"/>
                                </a:rPr>
                                <m:t>𝑊</m:t>
                              </m:r>
                            </m:e>
                            <m:sub>
                              <m:r>
                                <a:rPr lang="fr-FR" sz="2000" i="1">
                                  <a:latin typeface="Cambria Math" panose="02040503050406030204" pitchFamily="18" charset="0"/>
                                </a:rPr>
                                <m:t>1</m:t>
                              </m:r>
                            </m:sub>
                          </m:sSub>
                          <m:r>
                            <a:rPr lang="fr-FR" sz="2000" i="1">
                              <a:latin typeface="Cambria Math" panose="02040503050406030204" pitchFamily="18" charset="0"/>
                            </a:rPr>
                            <m:t>𝜎</m:t>
                          </m:r>
                          <m:r>
                            <a:rPr lang="fr-FR" sz="2000" i="1">
                              <a:latin typeface="Cambria Math" panose="02040503050406030204" pitchFamily="18" charset="0"/>
                            </a:rPr>
                            <m:t>𝑥</m:t>
                          </m:r>
                        </m:num>
                        <m:den>
                          <m:r>
                            <a:rPr lang="fr-FR" sz="2000" i="1">
                              <a:latin typeface="Cambria Math" panose="02040503050406030204" pitchFamily="18" charset="0"/>
                            </a:rPr>
                            <m:t>4 </m:t>
                          </m:r>
                          <m:sSub>
                            <m:sSubPr>
                              <m:ctrlPr>
                                <a:rPr lang="fr-FR" sz="2000" i="1">
                                  <a:latin typeface="Cambria Math" panose="02040503050406030204" pitchFamily="18" charset="0"/>
                                </a:rPr>
                              </m:ctrlPr>
                            </m:sSubPr>
                            <m:e>
                              <m:r>
                                <a:rPr lang="fr-FR" sz="2000" i="1">
                                  <a:latin typeface="Cambria Math" panose="02040503050406030204" pitchFamily="18" charset="0"/>
                                </a:rPr>
                                <m:t>𝑊</m:t>
                              </m:r>
                            </m:e>
                            <m:sub>
                              <m:r>
                                <a:rPr lang="fr-FR" sz="2000" i="1">
                                  <a:latin typeface="Cambria Math" panose="02040503050406030204" pitchFamily="18" charset="0"/>
                                </a:rPr>
                                <m:t>2</m:t>
                              </m:r>
                            </m:sub>
                          </m:sSub>
                          <m:r>
                            <a:rPr lang="fr-FR" sz="2000" i="1">
                              <a:latin typeface="Cambria Math" panose="02040503050406030204" pitchFamily="18" charset="0"/>
                            </a:rPr>
                            <m:t> </m:t>
                          </m:r>
                          <m:sSup>
                            <m:sSupPr>
                              <m:ctrlPr>
                                <a:rPr lang="fr-FR" sz="2000" i="1">
                                  <a:latin typeface="Cambria Math" panose="02040503050406030204" pitchFamily="18" charset="0"/>
                                </a:rPr>
                              </m:ctrlPr>
                            </m:sSupPr>
                            <m:e>
                              <m:r>
                                <a:rPr lang="fr-FR" sz="2000" i="1">
                                  <a:latin typeface="Cambria Math" panose="02040503050406030204" pitchFamily="18" charset="0"/>
                                </a:rPr>
                                <m:t>𝛽</m:t>
                              </m:r>
                            </m:e>
                            <m:sup>
                              <m:r>
                                <a:rPr lang="fr-FR" sz="2000" i="1">
                                  <a:latin typeface="Cambria Math" panose="02040503050406030204" pitchFamily="18" charset="0"/>
                                </a:rPr>
                                <m:t>𝐹</m:t>
                              </m:r>
                            </m:sup>
                          </m:sSup>
                          <m:r>
                            <a:rPr lang="fr-FR" sz="2000" i="1">
                              <a:latin typeface="Cambria Math" panose="02040503050406030204" pitchFamily="18" charset="0"/>
                            </a:rPr>
                            <m:t> +</m:t>
                          </m:r>
                          <m:sSup>
                            <m:sSupPr>
                              <m:ctrlPr>
                                <a:rPr lang="fr-FR" sz="2000" i="1">
                                  <a:latin typeface="Cambria Math" panose="02040503050406030204" pitchFamily="18" charset="0"/>
                                </a:rPr>
                              </m:ctrlPr>
                            </m:sSupPr>
                            <m:e>
                              <m:r>
                                <a:rPr lang="fr-FR" sz="2000" i="1">
                                  <a:latin typeface="Cambria Math" panose="02040503050406030204" pitchFamily="18" charset="0"/>
                                </a:rPr>
                                <m:t>𝜎</m:t>
                              </m:r>
                            </m:e>
                            <m:sup>
                              <m:r>
                                <a:rPr lang="fr-FR" sz="2000" i="1">
                                  <a:latin typeface="Cambria Math" panose="02040503050406030204" pitchFamily="18" charset="0"/>
                                </a:rPr>
                                <m:t>2</m:t>
                              </m:r>
                            </m:sup>
                          </m:sSup>
                          <m:r>
                            <a:rPr lang="fr-FR" sz="2000" i="1">
                              <a:latin typeface="Cambria Math" panose="02040503050406030204" pitchFamily="18" charset="0"/>
                            </a:rPr>
                            <m:t> </m:t>
                          </m:r>
                          <m:sSup>
                            <m:sSupPr>
                              <m:ctrlPr>
                                <a:rPr lang="fr-FR" sz="2000" i="1">
                                  <a:latin typeface="Cambria Math" panose="02040503050406030204" pitchFamily="18" charset="0"/>
                                </a:rPr>
                              </m:ctrlPr>
                            </m:sSupPr>
                            <m:e>
                              <m:r>
                                <a:rPr lang="fr-FR" sz="2000" i="1">
                                  <a:latin typeface="Cambria Math" panose="02040503050406030204" pitchFamily="18" charset="0"/>
                                </a:rPr>
                                <m:t>𝑥</m:t>
                              </m:r>
                            </m:e>
                            <m:sup>
                              <m:r>
                                <a:rPr lang="fr-FR" sz="2000" i="1">
                                  <a:latin typeface="Cambria Math" panose="02040503050406030204" pitchFamily="18" charset="0"/>
                                </a:rPr>
                                <m:t>2</m:t>
                              </m:r>
                            </m:sup>
                          </m:sSup>
                          <m:r>
                            <a:rPr lang="fr-FR" sz="2000" i="1">
                              <a:latin typeface="Cambria Math" panose="02040503050406030204" pitchFamily="18" charset="0"/>
                            </a:rPr>
                            <m:t>(4</m:t>
                          </m:r>
                          <m:sSup>
                            <m:sSupPr>
                              <m:ctrlPr>
                                <a:rPr lang="fr-FR" sz="2000" i="1">
                                  <a:latin typeface="Cambria Math" panose="02040503050406030204" pitchFamily="18" charset="0"/>
                                </a:rPr>
                              </m:ctrlPr>
                            </m:sSupPr>
                            <m:e>
                              <m:r>
                                <a:rPr lang="fr-FR" sz="2000" i="1">
                                  <a:latin typeface="Cambria Math" panose="02040503050406030204" pitchFamily="18" charset="0"/>
                                </a:rPr>
                                <m:t>𝛽</m:t>
                              </m:r>
                            </m:e>
                            <m:sup>
                              <m:r>
                                <a:rPr lang="fr-FR" sz="2000" i="1">
                                  <a:latin typeface="Cambria Math" panose="02040503050406030204" pitchFamily="18" charset="0"/>
                                </a:rPr>
                                <m:t>𝑊</m:t>
                              </m:r>
                            </m:sup>
                          </m:sSup>
                          <m:r>
                            <a:rPr lang="fr-FR" sz="2000" i="1">
                              <a:latin typeface="Cambria Math" panose="02040503050406030204" pitchFamily="18" charset="0"/>
                            </a:rPr>
                            <m:t> </m:t>
                          </m:r>
                          <m:sSup>
                            <m:sSupPr>
                              <m:ctrlPr>
                                <a:rPr lang="fr-FR" sz="2000" i="1">
                                  <a:latin typeface="Cambria Math" panose="02040503050406030204" pitchFamily="18" charset="0"/>
                                </a:rPr>
                              </m:ctrlPr>
                            </m:sSupPr>
                            <m:e>
                              <m:r>
                                <a:rPr lang="fr-FR" sz="2000" i="1">
                                  <a:latin typeface="Cambria Math" panose="02040503050406030204" pitchFamily="18" charset="0"/>
                                </a:rPr>
                                <m:t>𝛽</m:t>
                              </m:r>
                            </m:e>
                            <m:sup>
                              <m:r>
                                <a:rPr lang="fr-FR" sz="2000" i="1">
                                  <a:latin typeface="Cambria Math" panose="02040503050406030204" pitchFamily="18" charset="0"/>
                                </a:rPr>
                                <m:t>𝐹</m:t>
                              </m:r>
                            </m:sup>
                          </m:sSup>
                          <m:r>
                            <a:rPr lang="fr-FR" sz="2000" i="1">
                              <a:latin typeface="Cambria Math" panose="02040503050406030204" pitchFamily="18" charset="0"/>
                            </a:rPr>
                            <m:t> − </m:t>
                          </m:r>
                          <m:sSup>
                            <m:sSupPr>
                              <m:ctrlPr>
                                <a:rPr lang="fr-FR" sz="2000" i="1">
                                  <a:latin typeface="Cambria Math" panose="02040503050406030204" pitchFamily="18" charset="0"/>
                                </a:rPr>
                              </m:ctrlPr>
                            </m:sSupPr>
                            <m:e>
                              <m:r>
                                <a:rPr lang="fr-FR" sz="2000" i="1">
                                  <a:latin typeface="Cambria Math" panose="02040503050406030204" pitchFamily="18" charset="0"/>
                                </a:rPr>
                                <m:t>𝛾</m:t>
                              </m:r>
                            </m:e>
                            <m:sup>
                              <m:r>
                                <a:rPr lang="fr-FR" sz="2000" i="1">
                                  <a:latin typeface="Cambria Math" panose="02040503050406030204" pitchFamily="18" charset="0"/>
                                </a:rPr>
                                <m:t>2</m:t>
                              </m:r>
                            </m:sup>
                          </m:sSup>
                          <m:r>
                            <a:rPr lang="fr-FR" sz="2000" i="1">
                              <a:latin typeface="Cambria Math" panose="02040503050406030204" pitchFamily="18" charset="0"/>
                            </a:rPr>
                            <m:t>)</m:t>
                          </m:r>
                        </m:den>
                      </m:f>
                    </m:oMath>
                  </m:oMathPara>
                </a14:m>
                <a:endParaRPr lang="fr-FR" sz="2000" dirty="0"/>
              </a:p>
              <a:p>
                <a:pPr marL="0" indent="0">
                  <a:buNone/>
                </a:pPr>
                <a:endParaRPr lang="fr-FR" sz="2000" b="0" dirty="0"/>
              </a:p>
              <a:p>
                <a:pPr marL="0" indent="0">
                  <a:buNone/>
                </a:pPr>
                <a:endParaRPr lang="fr-FR" sz="2000" b="0" dirty="0"/>
              </a:p>
              <a:p>
                <a:pPr marL="0" indent="0">
                  <a:buNone/>
                </a:pPr>
                <a:endParaRPr lang="fr-FR" sz="2000" dirty="0"/>
              </a:p>
              <a:p>
                <a:pPr>
                  <a:buFontTx/>
                  <a:buChar char="-"/>
                </a:pPr>
                <a:endParaRPr lang="fr-FR" sz="2000" dirty="0"/>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p:txBody>
          </p:sp>
        </mc:Choice>
        <mc:Fallback xmlns="">
          <p:sp>
            <p:nvSpPr>
              <p:cNvPr id="6" name="Espace réservé du contenu 5">
                <a:extLst>
                  <a:ext uri="{FF2B5EF4-FFF2-40B4-BE49-F238E27FC236}">
                    <a16:creationId xmlns:a16="http://schemas.microsoft.com/office/drawing/2014/main" id="{AA08BB22-B73A-C814-25EC-C192927B6652}"/>
                  </a:ext>
                </a:extLst>
              </p:cNvPr>
              <p:cNvSpPr>
                <a:spLocks noGrp="1" noRot="1" noChangeAspect="1" noMove="1" noResize="1" noEditPoints="1" noAdjustHandles="1" noChangeArrowheads="1" noChangeShapeType="1" noTextEdit="1"/>
              </p:cNvSpPr>
              <p:nvPr>
                <p:ph idx="1"/>
              </p:nvPr>
            </p:nvSpPr>
            <p:spPr>
              <a:xfrm>
                <a:off x="731837" y="1158240"/>
                <a:ext cx="10728325" cy="5042535"/>
              </a:xfrm>
              <a:blipFill>
                <a:blip r:embed="rId2"/>
                <a:stretch>
                  <a:fillRect l="-625" t="-1088"/>
                </a:stretch>
              </a:blipFill>
            </p:spPr>
            <p:txBody>
              <a:bodyPr/>
              <a:lstStyle/>
              <a:p>
                <a:r>
                  <a:rPr lang="fr-FR">
                    <a:noFill/>
                  </a:rPr>
                  <a:t> </a:t>
                </a:r>
              </a:p>
            </p:txBody>
          </p:sp>
        </mc:Fallback>
      </mc:AlternateContent>
    </p:spTree>
    <p:extLst>
      <p:ext uri="{BB962C8B-B14F-4D97-AF65-F5344CB8AC3E}">
        <p14:creationId xmlns:p14="http://schemas.microsoft.com/office/powerpoint/2010/main" val="2914475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99503-A371-D850-6219-A463A50042A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0F3F00E-CFB1-9A09-A293-B66430CD9DA9}"/>
              </a:ext>
            </a:extLst>
          </p:cNvPr>
          <p:cNvSpPr>
            <a:spLocks noGrp="1"/>
          </p:cNvSpPr>
          <p:nvPr>
            <p:ph type="title"/>
          </p:nvPr>
        </p:nvSpPr>
        <p:spPr>
          <a:xfrm>
            <a:off x="736600" y="365125"/>
            <a:ext cx="10515600" cy="579755"/>
          </a:xfrm>
        </p:spPr>
        <p:txBody>
          <a:bodyPr>
            <a:noAutofit/>
          </a:bodyPr>
          <a:lstStyle/>
          <a:p>
            <a:r>
              <a:rPr lang="fr-FR" sz="2400" dirty="0" err="1"/>
              <a:t>Imperfect</a:t>
            </a:r>
            <a:r>
              <a:rPr lang="fr-FR" sz="2400" dirty="0"/>
              <a:t> </a:t>
            </a:r>
            <a:r>
              <a:rPr lang="fr-FR" sz="2400" dirty="0" err="1"/>
              <a:t>competition</a:t>
            </a:r>
            <a:r>
              <a:rPr lang="fr-FR" sz="2400" dirty="0"/>
              <a:t> – Cournot </a:t>
            </a:r>
            <a:r>
              <a:rPr lang="fr-FR" sz="2400" dirty="0" err="1"/>
              <a:t>competition</a:t>
            </a:r>
            <a:r>
              <a:rPr lang="fr-FR" sz="2400" dirty="0"/>
              <a:t> </a:t>
            </a:r>
          </a:p>
        </p:txBody>
      </p:sp>
      <p:sp>
        <p:nvSpPr>
          <p:cNvPr id="4" name="Espace réservé de la date 3">
            <a:extLst>
              <a:ext uri="{FF2B5EF4-FFF2-40B4-BE49-F238E27FC236}">
                <a16:creationId xmlns:a16="http://schemas.microsoft.com/office/drawing/2014/main" id="{52065993-20BB-7AB2-420C-2FF33F93A0F1}"/>
              </a:ext>
            </a:extLst>
          </p:cNvPr>
          <p:cNvSpPr>
            <a:spLocks noGrp="1"/>
          </p:cNvSpPr>
          <p:nvPr>
            <p:ph type="dt" sz="half" idx="10"/>
          </p:nvPr>
        </p:nvSpPr>
        <p:spPr/>
        <p:txBody>
          <a:bodyPr/>
          <a:lstStyle/>
          <a:p>
            <a:r>
              <a:rPr lang="fr-FR"/>
              <a:t>Simon Jean – PhD Defense</a:t>
            </a:r>
            <a:endParaRPr lang="fr-FR" dirty="0"/>
          </a:p>
        </p:txBody>
      </p:sp>
      <p:sp>
        <p:nvSpPr>
          <p:cNvPr id="6" name="Espace réservé du contenu 5">
            <a:extLst>
              <a:ext uri="{FF2B5EF4-FFF2-40B4-BE49-F238E27FC236}">
                <a16:creationId xmlns:a16="http://schemas.microsoft.com/office/drawing/2014/main" id="{3DBBFF90-86D2-AD7E-0827-34A2D48B5152}"/>
              </a:ext>
            </a:extLst>
          </p:cNvPr>
          <p:cNvSpPr>
            <a:spLocks noGrp="1"/>
          </p:cNvSpPr>
          <p:nvPr>
            <p:ph idx="1"/>
          </p:nvPr>
        </p:nvSpPr>
        <p:spPr>
          <a:xfrm>
            <a:off x="731837" y="1158240"/>
            <a:ext cx="10728325" cy="5042535"/>
          </a:xfrm>
        </p:spPr>
        <p:txBody>
          <a:bodyPr>
            <a:normAutofit lnSpcReduction="10000"/>
          </a:bodyPr>
          <a:lstStyle/>
          <a:p>
            <a:pPr marL="0" indent="0">
              <a:buNone/>
            </a:pPr>
            <a:r>
              <a:rPr lang="fr-FR" sz="2000" dirty="0">
                <a:latin typeface="Roboto Condensed" panose="02000000000000000000" pitchFamily="2" charset="0"/>
                <a:ea typeface="Roboto Condensed" panose="02000000000000000000" pitchFamily="2" charset="0"/>
                <a:cs typeface="Roboto Condensed" panose="02000000000000000000" pitchFamily="2" charset="0"/>
              </a:rPr>
              <a:t>Cournot model</a:t>
            </a:r>
          </a:p>
          <a:p>
            <a:pPr marL="0" indent="0" algn="just">
              <a:buNone/>
            </a:pPr>
            <a:r>
              <a:rPr lang="fr-FR" sz="2000" b="0" dirty="0"/>
              <a:t>	</a:t>
            </a:r>
            <a:r>
              <a:rPr lang="fr-FR" sz="2000" b="0" dirty="0" err="1"/>
              <a:t>Lemma</a:t>
            </a:r>
            <a:r>
              <a:rPr lang="fr-FR" sz="2000" b="0" dirty="0"/>
              <a:t> 1: </a:t>
            </a:r>
            <a:r>
              <a:rPr lang="en-US" sz="2000" b="0" i="1" dirty="0"/>
              <a:t>Assume the market is large, i.e., the residual demand for large stock levels is large 	enough. For any given wildlife stock, poaching levels in equilibrium with captive breeding will be 	lower than those without captive breeding, if the introduction of captive-bred animal products has 	no impact on the parameters of the original inverse demand function for wild animal products</a:t>
            </a:r>
            <a:endParaRPr lang="fr-FR" sz="2000" b="0" i="1" dirty="0"/>
          </a:p>
          <a:p>
            <a:pPr marL="0" indent="0">
              <a:buNone/>
            </a:pPr>
            <a:endParaRPr lang="fr-FR" sz="2000" b="0" dirty="0"/>
          </a:p>
          <a:p>
            <a:pPr marL="0" indent="0">
              <a:buNone/>
            </a:pPr>
            <a:r>
              <a:rPr lang="fr-FR" sz="2000" dirty="0"/>
              <a:t>	Proof (intuition) : to </a:t>
            </a:r>
            <a:r>
              <a:rPr lang="fr-FR" sz="2000" dirty="0" err="1"/>
              <a:t>ensure</a:t>
            </a:r>
            <a:r>
              <a:rPr lang="fr-FR" sz="2000" dirty="0"/>
              <a:t> a </a:t>
            </a:r>
            <a:r>
              <a:rPr lang="fr-FR" sz="2000" dirty="0" err="1"/>
              <a:t>lower</a:t>
            </a:r>
            <a:r>
              <a:rPr lang="fr-FR" sz="2000" dirty="0"/>
              <a:t> </a:t>
            </a:r>
            <a:r>
              <a:rPr lang="fr-FR" sz="2000" dirty="0" err="1"/>
              <a:t>harvest</a:t>
            </a:r>
            <a:r>
              <a:rPr lang="fr-FR" sz="2000" dirty="0"/>
              <a:t>, </a:t>
            </a:r>
            <a:r>
              <a:rPr lang="fr-FR" sz="2000" dirty="0" err="1"/>
              <a:t>it</a:t>
            </a:r>
            <a:r>
              <a:rPr lang="fr-FR" sz="2000" dirty="0"/>
              <a:t> must </a:t>
            </a:r>
            <a:r>
              <a:rPr lang="fr-FR" sz="2000" dirty="0" err="1"/>
              <a:t>be</a:t>
            </a:r>
            <a:r>
              <a:rPr lang="fr-FR" sz="2000" dirty="0"/>
              <a:t> </a:t>
            </a:r>
            <a:r>
              <a:rPr lang="fr-FR" sz="2000" dirty="0" err="1"/>
              <a:t>that</a:t>
            </a:r>
            <a:r>
              <a:rPr lang="fr-FR" sz="2000" dirty="0"/>
              <a:t> farming </a:t>
            </a:r>
            <a:r>
              <a:rPr lang="fr-FR" sz="2000" dirty="0" err="1"/>
              <a:t>is</a:t>
            </a:r>
            <a:r>
              <a:rPr lang="fr-FR" sz="2000" dirty="0"/>
              <a:t> </a:t>
            </a:r>
            <a:r>
              <a:rPr lang="fr-FR" sz="2000" dirty="0" err="1"/>
              <a:t>relatively</a:t>
            </a:r>
            <a:r>
              <a:rPr lang="fr-FR" sz="2000" dirty="0"/>
              <a:t> </a:t>
            </a:r>
            <a:r>
              <a:rPr lang="fr-FR" sz="2000" dirty="0" err="1"/>
              <a:t>competitive</a:t>
            </a:r>
            <a:r>
              <a:rPr lang="fr-FR" sz="2000" dirty="0"/>
              <a:t> with 	</a:t>
            </a:r>
            <a:r>
              <a:rPr lang="fr-FR" sz="2000" dirty="0" err="1"/>
              <a:t>poaching</a:t>
            </a:r>
            <a:r>
              <a:rPr lang="fr-FR" sz="2000" dirty="0"/>
              <a:t>. </a:t>
            </a:r>
          </a:p>
          <a:p>
            <a:pPr marL="0" indent="0">
              <a:buNone/>
            </a:pPr>
            <a:r>
              <a:rPr lang="fr-FR" sz="2000" dirty="0"/>
              <a:t>	The market </a:t>
            </a:r>
            <a:r>
              <a:rPr lang="fr-FR" sz="2000" dirty="0" err="1"/>
              <a:t>needs</a:t>
            </a:r>
            <a:r>
              <a:rPr lang="fr-FR" sz="2000" dirty="0"/>
              <a:t> to </a:t>
            </a:r>
            <a:r>
              <a:rPr lang="fr-FR" sz="2000" dirty="0" err="1"/>
              <a:t>be</a:t>
            </a:r>
            <a:r>
              <a:rPr lang="fr-FR" sz="2000" dirty="0"/>
              <a:t> </a:t>
            </a:r>
            <a:r>
              <a:rPr lang="fr-FR" sz="2000" dirty="0" err="1"/>
              <a:t>truly</a:t>
            </a:r>
            <a:r>
              <a:rPr lang="fr-FR" sz="2000" dirty="0"/>
              <a:t> </a:t>
            </a:r>
            <a:r>
              <a:rPr lang="fr-FR" sz="2000" dirty="0" err="1"/>
              <a:t>duopolistic</a:t>
            </a:r>
            <a:r>
              <a:rPr lang="fr-FR" sz="2000" dirty="0"/>
              <a:t> :</a:t>
            </a:r>
          </a:p>
          <a:p>
            <a:pPr marL="0" indent="0">
              <a:buNone/>
            </a:pPr>
            <a:r>
              <a:rPr lang="fr-FR" sz="2000" dirty="0"/>
              <a:t>	- the unit </a:t>
            </a:r>
            <a:r>
              <a:rPr lang="fr-FR" sz="2000" dirty="0" err="1"/>
              <a:t>cost</a:t>
            </a:r>
            <a:r>
              <a:rPr lang="fr-FR" sz="2000" dirty="0"/>
              <a:t> of farming must not </a:t>
            </a:r>
            <a:r>
              <a:rPr lang="fr-FR" sz="2000" dirty="0" err="1"/>
              <a:t>exceed</a:t>
            </a:r>
            <a:r>
              <a:rPr lang="fr-FR" sz="2000" dirty="0"/>
              <a:t> the choke </a:t>
            </a:r>
            <a:r>
              <a:rPr lang="fr-FR" sz="2000" dirty="0" err="1"/>
              <a:t>price</a:t>
            </a:r>
            <a:endParaRPr lang="fr-FR" sz="2000" dirty="0"/>
          </a:p>
          <a:p>
            <a:pPr marL="0" indent="0">
              <a:buNone/>
            </a:pPr>
            <a:r>
              <a:rPr lang="fr-FR" sz="2000" dirty="0"/>
              <a:t>	- If </a:t>
            </a:r>
            <a:r>
              <a:rPr lang="en-US" sz="2000" dirty="0"/>
              <a:t>poachers could not manage the stock such that they depress demand so much as to kick their	 competitor out of the market</a:t>
            </a:r>
          </a:p>
          <a:p>
            <a:pPr marL="0" indent="0">
              <a:buNone/>
            </a:pPr>
            <a:r>
              <a:rPr lang="en-US" sz="2000" dirty="0"/>
              <a:t>	Cournot competition unambiguously leads to lower poaching levels than a monopoly does</a:t>
            </a:r>
            <a:endParaRPr lang="fr-FR" sz="2000" dirty="0"/>
          </a:p>
          <a:p>
            <a:pPr marL="0" indent="0">
              <a:buNone/>
            </a:pPr>
            <a:endParaRPr lang="fr-FR" sz="2000" dirty="0"/>
          </a:p>
          <a:p>
            <a:pPr marL="0" indent="0">
              <a:buNone/>
            </a:pPr>
            <a:r>
              <a:rPr lang="fr-FR" sz="2000" dirty="0"/>
              <a:t>	This </a:t>
            </a:r>
            <a:r>
              <a:rPr lang="fr-FR" sz="2000" dirty="0" err="1"/>
              <a:t>is</a:t>
            </a:r>
            <a:r>
              <a:rPr lang="fr-FR" sz="2000" dirty="0"/>
              <a:t> true in </a:t>
            </a:r>
            <a:r>
              <a:rPr lang="fr-FR" sz="2000" dirty="0" err="1"/>
              <a:t>our</a:t>
            </a:r>
            <a:r>
              <a:rPr lang="fr-FR" sz="2000" dirty="0"/>
              <a:t> </a:t>
            </a:r>
            <a:r>
              <a:rPr lang="fr-FR" sz="2000" dirty="0" err="1"/>
              <a:t>empirical</a:t>
            </a:r>
            <a:r>
              <a:rPr lang="fr-FR" sz="2000" dirty="0"/>
              <a:t> </a:t>
            </a:r>
            <a:r>
              <a:rPr lang="fr-FR" sz="2000" dirty="0" err="1"/>
              <a:t>set-up</a:t>
            </a:r>
            <a:r>
              <a:rPr lang="fr-FR" sz="2000" dirty="0"/>
              <a:t>.</a:t>
            </a:r>
            <a:endParaRPr lang="fr-FR" sz="600" dirty="0"/>
          </a:p>
          <a:p>
            <a:pPr marL="0" indent="0">
              <a:buNone/>
            </a:pPr>
            <a:endParaRPr lang="fr-FR" sz="2000" b="0" dirty="0"/>
          </a:p>
          <a:p>
            <a:pPr marL="0" indent="0">
              <a:buNone/>
            </a:pPr>
            <a:endParaRPr lang="fr-FR" sz="2000" dirty="0"/>
          </a:p>
          <a:p>
            <a:pPr>
              <a:buFontTx/>
              <a:buChar char="-"/>
            </a:pPr>
            <a:endParaRPr lang="fr-FR" sz="2000" dirty="0"/>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9540799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09A0D-4711-561D-E43A-6336B5A0669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A3EA8E2-6254-189B-E1A8-58019FAC54DE}"/>
              </a:ext>
            </a:extLst>
          </p:cNvPr>
          <p:cNvSpPr>
            <a:spLocks noGrp="1"/>
          </p:cNvSpPr>
          <p:nvPr>
            <p:ph type="title"/>
          </p:nvPr>
        </p:nvSpPr>
        <p:spPr>
          <a:xfrm>
            <a:off x="736600" y="365125"/>
            <a:ext cx="10515600" cy="579755"/>
          </a:xfrm>
        </p:spPr>
        <p:txBody>
          <a:bodyPr>
            <a:noAutofit/>
          </a:bodyPr>
          <a:lstStyle/>
          <a:p>
            <a:r>
              <a:rPr lang="fr-FR" sz="2400" dirty="0" err="1"/>
              <a:t>Imperfect</a:t>
            </a:r>
            <a:r>
              <a:rPr lang="fr-FR" sz="2400" dirty="0"/>
              <a:t> </a:t>
            </a:r>
            <a:r>
              <a:rPr lang="fr-FR" sz="2400" dirty="0" err="1"/>
              <a:t>competition</a:t>
            </a:r>
            <a:r>
              <a:rPr lang="fr-FR" sz="2400" dirty="0"/>
              <a:t> – Bertrand </a:t>
            </a:r>
            <a:r>
              <a:rPr lang="fr-FR" sz="2400" dirty="0" err="1"/>
              <a:t>competition</a:t>
            </a:r>
            <a:r>
              <a:rPr lang="fr-FR" sz="2400" dirty="0"/>
              <a:t> </a:t>
            </a:r>
          </a:p>
        </p:txBody>
      </p:sp>
      <p:sp>
        <p:nvSpPr>
          <p:cNvPr id="4" name="Espace réservé de la date 3">
            <a:extLst>
              <a:ext uri="{FF2B5EF4-FFF2-40B4-BE49-F238E27FC236}">
                <a16:creationId xmlns:a16="http://schemas.microsoft.com/office/drawing/2014/main" id="{EDA2BB94-C3E5-4618-3FA4-F6295564A204}"/>
              </a:ext>
            </a:extLst>
          </p:cNvPr>
          <p:cNvSpPr>
            <a:spLocks noGrp="1"/>
          </p:cNvSpPr>
          <p:nvPr>
            <p:ph type="dt" sz="half" idx="10"/>
          </p:nvPr>
        </p:nvSpPr>
        <p:spPr/>
        <p:txBody>
          <a:bodyPr/>
          <a:lstStyle/>
          <a:p>
            <a:r>
              <a:rPr lang="fr-FR"/>
              <a:t>Simon Jean – PhD Defense</a:t>
            </a:r>
            <a:endParaRPr lang="fr-FR" dirty="0"/>
          </a:p>
        </p:txBody>
      </p:sp>
      <mc:AlternateContent xmlns:mc="http://schemas.openxmlformats.org/markup-compatibility/2006" xmlns:a14="http://schemas.microsoft.com/office/drawing/2010/main">
        <mc:Choice Requires="a14">
          <p:sp>
            <p:nvSpPr>
              <p:cNvPr id="6" name="Espace réservé du contenu 5">
                <a:extLst>
                  <a:ext uri="{FF2B5EF4-FFF2-40B4-BE49-F238E27FC236}">
                    <a16:creationId xmlns:a16="http://schemas.microsoft.com/office/drawing/2014/main" id="{4DBECE9A-996B-5721-66B4-959495D3CB24}"/>
                  </a:ext>
                </a:extLst>
              </p:cNvPr>
              <p:cNvSpPr>
                <a:spLocks noGrp="1"/>
              </p:cNvSpPr>
              <p:nvPr>
                <p:ph idx="1"/>
              </p:nvPr>
            </p:nvSpPr>
            <p:spPr>
              <a:xfrm>
                <a:off x="731837" y="1158240"/>
                <a:ext cx="10728325" cy="5042535"/>
              </a:xfrm>
            </p:spPr>
            <p:txBody>
              <a:bodyPr>
                <a:normAutofit/>
              </a:bodyPr>
              <a:lstStyle/>
              <a:p>
                <a:pPr marL="0" indent="0">
                  <a:buNone/>
                </a:pPr>
                <a:r>
                  <a:rPr lang="fr-FR" sz="2000" dirty="0">
                    <a:latin typeface="Roboto Condensed" panose="02000000000000000000" pitchFamily="2" charset="0"/>
                    <a:ea typeface="Roboto Condensed" panose="02000000000000000000" pitchFamily="2" charset="0"/>
                    <a:cs typeface="Roboto Condensed" panose="02000000000000000000" pitchFamily="2" charset="0"/>
                  </a:rPr>
                  <a:t>Bertrand model</a:t>
                </a:r>
              </a:p>
              <a:p>
                <a:pPr>
                  <a:buFontTx/>
                  <a:buChar char="-"/>
                </a:pPr>
                <a:r>
                  <a:rPr lang="fr-FR" sz="2000" dirty="0"/>
                  <a:t>Use </a:t>
                </a:r>
                <a:r>
                  <a:rPr lang="fr-FR" sz="2000" dirty="0" err="1"/>
                  <a:t>actual</a:t>
                </a:r>
                <a:r>
                  <a:rPr lang="fr-FR" sz="2000" dirty="0"/>
                  <a:t> demand </a:t>
                </a:r>
                <a:r>
                  <a:rPr lang="fr-FR" sz="2000" dirty="0" err="1"/>
                  <a:t>functions</a:t>
                </a:r>
                <a:r>
                  <a:rPr lang="fr-FR" sz="2000" dirty="0"/>
                  <a:t> by </a:t>
                </a:r>
                <a:r>
                  <a:rPr lang="fr-FR" sz="2000" dirty="0" err="1"/>
                  <a:t>inverting</a:t>
                </a:r>
                <a:r>
                  <a:rPr lang="fr-FR" sz="2000" dirty="0"/>
                  <a:t> the system of inverse demand </a:t>
                </a:r>
                <a:r>
                  <a:rPr lang="fr-FR" sz="2000" dirty="0" err="1"/>
                  <a:t>functions</a:t>
                </a:r>
                <a:r>
                  <a:rPr lang="fr-FR" sz="2000" dirty="0"/>
                  <a:t> with </a:t>
                </a:r>
                <a:r>
                  <a:rPr lang="fr-FR" sz="2000" i="1" dirty="0"/>
                  <a:t>a, b, e</a:t>
                </a:r>
                <a:endParaRPr lang="fr-FR" sz="2000" dirty="0"/>
              </a:p>
              <a:p>
                <a:pPr>
                  <a:buFontTx/>
                  <a:buChar char="-"/>
                </a:pPr>
                <a:r>
                  <a:rPr lang="fr-FR" sz="2000" b="0" dirty="0" err="1"/>
                  <a:t>Determine</a:t>
                </a:r>
                <a:r>
                  <a:rPr lang="fr-FR" sz="2000" b="0" dirty="0"/>
                  <a:t> the Nash equilibrium for </a:t>
                </a:r>
                <a:r>
                  <a:rPr lang="fr-FR" sz="2000" b="0" dirty="0" err="1"/>
                  <a:t>imperfectly</a:t>
                </a:r>
                <a:r>
                  <a:rPr lang="fr-FR" sz="2000" b="0" dirty="0"/>
                  <a:t> </a:t>
                </a:r>
                <a:r>
                  <a:rPr lang="fr-FR" sz="2000" b="0" dirty="0" err="1"/>
                  <a:t>substitutable</a:t>
                </a:r>
                <a:r>
                  <a:rPr lang="fr-FR" sz="2000" b="0" dirty="0"/>
                  <a:t> </a:t>
                </a:r>
                <a:r>
                  <a:rPr lang="fr-FR" sz="2000" b="0" dirty="0" err="1"/>
                  <a:t>goods</a:t>
                </a:r>
                <a:r>
                  <a:rPr lang="fr-FR" sz="2000" b="0" dirty="0"/>
                  <a:t> in </a:t>
                </a:r>
                <a:r>
                  <a:rPr lang="fr-FR" sz="2000" b="0" dirty="0" err="1"/>
                  <a:t>price</a:t>
                </a:r>
                <a:r>
                  <a:rPr lang="fr-FR" sz="2000" b="0" dirty="0"/>
                  <a:t> </a:t>
                </a:r>
                <a:r>
                  <a:rPr lang="fr-FR" sz="2000" b="0" dirty="0" err="1"/>
                  <a:t>competition</a:t>
                </a:r>
                <a:r>
                  <a:rPr lang="fr-FR" sz="2000" b="0" dirty="0"/>
                  <a:t> </a:t>
                </a:r>
              </a:p>
              <a:p>
                <a:pPr>
                  <a:buFontTx/>
                  <a:buChar char="-"/>
                </a:pPr>
                <a:r>
                  <a:rPr lang="fr-FR" sz="2000" dirty="0"/>
                  <a:t>Find the optimal </a:t>
                </a:r>
                <a:r>
                  <a:rPr lang="fr-FR" sz="2000" dirty="0" err="1"/>
                  <a:t>poaching</a:t>
                </a:r>
                <a:r>
                  <a:rPr lang="fr-FR" sz="2000" dirty="0"/>
                  <a:t> </a:t>
                </a:r>
                <a:r>
                  <a:rPr lang="fr-FR" sz="2000" dirty="0" err="1"/>
                  <a:t>level</a:t>
                </a:r>
                <a:r>
                  <a:rPr lang="fr-FR" sz="2000" dirty="0"/>
                  <a:t>: </a:t>
                </a:r>
              </a:p>
              <a:p>
                <a:pPr marL="0" indent="0">
                  <a:buNone/>
                </a:pPr>
                <a:endParaRPr lang="fr-FR" sz="2000" dirty="0"/>
              </a:p>
              <a:p>
                <a:pPr marL="0" indent="0">
                  <a:buNone/>
                </a:pPr>
                <a14:m>
                  <m:oMathPara xmlns:m="http://schemas.openxmlformats.org/officeDocument/2006/math">
                    <m:oMathParaPr>
                      <m:jc m:val="centerGroup"/>
                    </m:oMathParaPr>
                    <m:oMath xmlns:m="http://schemas.openxmlformats.org/officeDocument/2006/math">
                      <m:sSup>
                        <m:sSupPr>
                          <m:ctrlPr>
                            <a:rPr lang="fr-FR" sz="2000" i="1">
                              <a:latin typeface="Cambria Math" panose="02040503050406030204" pitchFamily="18" charset="0"/>
                            </a:rPr>
                          </m:ctrlPr>
                        </m:sSupPr>
                        <m:e>
                          <m:r>
                            <a:rPr lang="fr-FR" sz="2000" i="1">
                              <a:latin typeface="Cambria Math" panose="02040503050406030204" pitchFamily="18" charset="0"/>
                            </a:rPr>
                            <m:t>𝑞</m:t>
                          </m:r>
                        </m:e>
                        <m:sup>
                          <m:r>
                            <a:rPr lang="fr-FR" sz="2000" i="1">
                              <a:latin typeface="Cambria Math" panose="02040503050406030204" pitchFamily="18" charset="0"/>
                            </a:rPr>
                            <m:t>𝑊</m:t>
                          </m:r>
                        </m:sup>
                      </m:sSup>
                      <m:sSub>
                        <m:sSubPr>
                          <m:ctrlPr>
                            <a:rPr lang="fr-FR" sz="2000" i="1">
                              <a:latin typeface="Cambria Math" panose="02040503050406030204" pitchFamily="18" charset="0"/>
                            </a:rPr>
                          </m:ctrlPr>
                        </m:sSubPr>
                        <m:e>
                          <m:r>
                            <a:rPr lang="fr-FR" sz="2000" i="1">
                              <a:latin typeface="Cambria Math" panose="02040503050406030204" pitchFamily="18" charset="0"/>
                            </a:rPr>
                            <m:t>∗</m:t>
                          </m:r>
                        </m:e>
                        <m:sub>
                          <m:r>
                            <a:rPr lang="fr-FR" sz="2000" i="1">
                              <a:latin typeface="Cambria Math" panose="02040503050406030204" pitchFamily="18" charset="0"/>
                            </a:rPr>
                            <m:t>𝐵</m:t>
                          </m:r>
                        </m:sub>
                      </m:sSub>
                      <m:r>
                        <a:rPr lang="fr-FR" sz="2000" i="1">
                          <a:latin typeface="Cambria Math" panose="02040503050406030204" pitchFamily="18" charset="0"/>
                        </a:rPr>
                        <m:t>(</m:t>
                      </m:r>
                      <m:r>
                        <a:rPr lang="fr-FR" sz="2000" i="1">
                          <a:latin typeface="Cambria Math" panose="02040503050406030204" pitchFamily="18" charset="0"/>
                        </a:rPr>
                        <m:t>𝑥</m:t>
                      </m:r>
                      <m:r>
                        <a:rPr lang="fr-FR" sz="2000" i="1">
                          <a:latin typeface="Cambria Math" panose="02040503050406030204" pitchFamily="18" charset="0"/>
                        </a:rPr>
                        <m:t>) =</m:t>
                      </m:r>
                      <m:f>
                        <m:fPr>
                          <m:ctrlPr>
                            <a:rPr lang="fr-FR" sz="2000" i="1" smtClean="0">
                              <a:latin typeface="Cambria Math" panose="02040503050406030204" pitchFamily="18" charset="0"/>
                            </a:rPr>
                          </m:ctrlPr>
                        </m:fPr>
                        <m:num>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𝑊</m:t>
                              </m:r>
                            </m:sup>
                          </m:sSup>
                          <m:r>
                            <a:rPr lang="fr-FR" sz="2000" i="1">
                              <a:latin typeface="Cambria Math" panose="02040503050406030204" pitchFamily="18" charset="0"/>
                            </a:rPr>
                            <m:t>[</m:t>
                          </m:r>
                          <m:sSup>
                            <m:sSupPr>
                              <m:ctrlPr>
                                <a:rPr lang="fr-FR" sz="2000" i="1">
                                  <a:latin typeface="Cambria Math" panose="02040503050406030204" pitchFamily="18" charset="0"/>
                                </a:rPr>
                              </m:ctrlPr>
                            </m:sSupPr>
                            <m:e>
                              <m:r>
                                <a:rPr lang="fr-FR" sz="2000" i="1">
                                  <a:latin typeface="Cambria Math" panose="02040503050406030204" pitchFamily="18" charset="0"/>
                                </a:rPr>
                                <m:t>𝜎</m:t>
                              </m:r>
                            </m:e>
                            <m:sup>
                              <m:r>
                                <a:rPr lang="fr-FR" sz="2000" i="1">
                                  <a:latin typeface="Cambria Math" panose="02040503050406030204" pitchFamily="18" charset="0"/>
                                </a:rPr>
                                <m:t>2</m:t>
                              </m:r>
                            </m:sup>
                          </m:sSup>
                          <m:sSup>
                            <m:sSupPr>
                              <m:ctrlPr>
                                <a:rPr lang="fr-FR" sz="2000" i="1">
                                  <a:latin typeface="Cambria Math" panose="02040503050406030204" pitchFamily="18" charset="0"/>
                                </a:rPr>
                              </m:ctrlPr>
                            </m:sSupPr>
                            <m:e>
                              <m:r>
                                <a:rPr lang="fr-FR" sz="2000" i="1">
                                  <a:latin typeface="Cambria Math" panose="02040503050406030204" pitchFamily="18" charset="0"/>
                                </a:rPr>
                                <m:t>𝑥</m:t>
                              </m:r>
                            </m:e>
                            <m:sup>
                              <m:r>
                                <a:rPr lang="fr-FR" sz="2000" i="1">
                                  <a:latin typeface="Cambria Math" panose="02040503050406030204" pitchFamily="18" charset="0"/>
                                </a:rPr>
                                <m:t>2</m:t>
                              </m:r>
                            </m:sup>
                          </m:sSup>
                          <m:r>
                            <a:rPr lang="fr-FR" sz="2000" i="1">
                              <a:latin typeface="Cambria Math" panose="02040503050406030204" pitchFamily="18" charset="0"/>
                            </a:rPr>
                            <m:t> (</m:t>
                          </m:r>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𝐹</m:t>
                              </m:r>
                            </m:sup>
                          </m:sSup>
                          <m:r>
                            <a:rPr lang="fr-FR" sz="2000" i="1">
                              <a:latin typeface="Cambria Math" panose="02040503050406030204" pitchFamily="18" charset="0"/>
                            </a:rPr>
                            <m:t> (2</m:t>
                          </m:r>
                          <m:sSup>
                            <m:sSupPr>
                              <m:ctrlPr>
                                <a:rPr lang="fr-FR" sz="2000" i="1">
                                  <a:latin typeface="Cambria Math" panose="02040503050406030204" pitchFamily="18" charset="0"/>
                                </a:rPr>
                              </m:ctrlPr>
                            </m:sSupPr>
                            <m:e>
                              <m:r>
                                <a:rPr lang="fr-FR" sz="2000" i="1">
                                  <a:latin typeface="Cambria Math" panose="02040503050406030204" pitchFamily="18" charset="0"/>
                                </a:rPr>
                                <m:t>𝑎</m:t>
                              </m:r>
                            </m:e>
                            <m:sup>
                              <m:r>
                                <a:rPr lang="fr-FR" sz="2000" i="1">
                                  <a:latin typeface="Cambria Math" panose="02040503050406030204" pitchFamily="18" charset="0"/>
                                </a:rPr>
                                <m:t>𝑊</m:t>
                              </m:r>
                            </m:sup>
                          </m:sSup>
                          <m:r>
                            <a:rPr lang="fr-FR" sz="2000" i="1">
                              <a:latin typeface="Cambria Math" panose="02040503050406030204" pitchFamily="18" charset="0"/>
                            </a:rPr>
                            <m:t> + </m:t>
                          </m:r>
                          <m:r>
                            <a:rPr lang="fr-FR" sz="2000" i="1">
                              <a:latin typeface="Cambria Math" panose="02040503050406030204" pitchFamily="18" charset="0"/>
                            </a:rPr>
                            <m:t>𝑒𝑣</m:t>
                          </m:r>
                          <m:r>
                            <a:rPr lang="fr-FR" sz="2000" i="1">
                              <a:latin typeface="Cambria Math" panose="02040503050406030204" pitchFamily="18" charset="0"/>
                            </a:rPr>
                            <m:t>) + </m:t>
                          </m:r>
                          <m:r>
                            <a:rPr lang="fr-FR" sz="2000" i="1">
                              <a:latin typeface="Cambria Math" panose="02040503050406030204" pitchFamily="18" charset="0"/>
                            </a:rPr>
                            <m:t>𝑒</m:t>
                          </m:r>
                          <m:sSup>
                            <m:sSupPr>
                              <m:ctrlPr>
                                <a:rPr lang="fr-FR" sz="2000" i="1">
                                  <a:latin typeface="Cambria Math" panose="02040503050406030204" pitchFamily="18" charset="0"/>
                                </a:rPr>
                              </m:ctrlPr>
                            </m:sSupPr>
                            <m:e>
                              <m:r>
                                <a:rPr lang="fr-FR" sz="2000" i="1">
                                  <a:latin typeface="Cambria Math" panose="02040503050406030204" pitchFamily="18" charset="0"/>
                                </a:rPr>
                                <m:t>𝑎</m:t>
                              </m:r>
                            </m:e>
                            <m:sup>
                              <m:r>
                                <a:rPr lang="fr-FR" sz="2000" i="1">
                                  <a:latin typeface="Cambria Math" panose="02040503050406030204" pitchFamily="18" charset="0"/>
                                </a:rPr>
                                <m:t>𝐹</m:t>
                              </m:r>
                            </m:sup>
                          </m:sSup>
                          <m:r>
                            <a:rPr lang="fr-FR" sz="2000" i="1">
                              <a:latin typeface="Cambria Math" panose="02040503050406030204" pitchFamily="18" charset="0"/>
                            </a:rPr>
                            <m:t> + </m:t>
                          </m:r>
                          <m:r>
                            <a:rPr lang="fr-FR" sz="2000" i="1">
                              <a:latin typeface="Cambria Math" panose="02040503050406030204" pitchFamily="18" charset="0"/>
                            </a:rPr>
                            <m:t>𝑐</m:t>
                          </m:r>
                          <m:d>
                            <m:dPr>
                              <m:ctrlPr>
                                <a:rPr lang="fr-FR" sz="2000" i="1">
                                  <a:latin typeface="Cambria Math" panose="02040503050406030204" pitchFamily="18" charset="0"/>
                                </a:rPr>
                              </m:ctrlPr>
                            </m:dPr>
                            <m:e>
                              <m:sSup>
                                <m:sSupPr>
                                  <m:ctrlPr>
                                    <a:rPr lang="fr-FR" sz="2000" i="1">
                                      <a:latin typeface="Cambria Math" panose="02040503050406030204" pitchFamily="18" charset="0"/>
                                    </a:rPr>
                                  </m:ctrlPr>
                                </m:sSupPr>
                                <m:e>
                                  <m:r>
                                    <a:rPr lang="fr-FR" sz="2000" i="1">
                                      <a:latin typeface="Cambria Math" panose="02040503050406030204" pitchFamily="18" charset="0"/>
                                    </a:rPr>
                                    <m:t>𝑒</m:t>
                                  </m:r>
                                </m:e>
                                <m:sup>
                                  <m:r>
                                    <a:rPr lang="fr-FR" sz="2000" i="1">
                                      <a:latin typeface="Cambria Math" panose="02040503050406030204" pitchFamily="18" charset="0"/>
                                    </a:rPr>
                                    <m:t>2</m:t>
                                  </m:r>
                                </m:sup>
                              </m:sSup>
                              <m:r>
                                <a:rPr lang="fr-FR" sz="2000" i="1">
                                  <a:latin typeface="Cambria Math" panose="02040503050406030204" pitchFamily="18" charset="0"/>
                                </a:rPr>
                                <m:t> − 2</m:t>
                              </m:r>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𝑊</m:t>
                                  </m:r>
                                </m:sup>
                              </m:sSup>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𝐹</m:t>
                                  </m:r>
                                </m:sup>
                              </m:sSup>
                            </m:e>
                          </m:d>
                          <m:r>
                            <a:rPr lang="fr-FR" sz="2000" i="1">
                              <a:latin typeface="Cambria Math" panose="02040503050406030204" pitchFamily="18" charset="0"/>
                            </a:rPr>
                            <m:t>) − </m:t>
                          </m:r>
                          <m:sSub>
                            <m:sSubPr>
                              <m:ctrlPr>
                                <a:rPr lang="fr-FR" sz="2000" i="1">
                                  <a:latin typeface="Cambria Math" panose="02040503050406030204" pitchFamily="18" charset="0"/>
                                </a:rPr>
                              </m:ctrlPr>
                            </m:sSubPr>
                            <m:e>
                              <m:r>
                                <a:rPr lang="fr-FR" sz="2000" i="1">
                                  <a:latin typeface="Cambria Math" panose="02040503050406030204" pitchFamily="18" charset="0"/>
                                </a:rPr>
                                <m:t>𝑊</m:t>
                              </m:r>
                            </m:e>
                            <m:sub>
                              <m:r>
                                <a:rPr lang="fr-FR" sz="2000" i="1">
                                  <a:latin typeface="Cambria Math" panose="02040503050406030204" pitchFamily="18" charset="0"/>
                                </a:rPr>
                                <m:t>1</m:t>
                              </m:r>
                            </m:sub>
                          </m:sSub>
                          <m:r>
                            <a:rPr lang="fr-FR" sz="2000" i="1">
                              <a:latin typeface="Cambria Math" panose="02040503050406030204" pitchFamily="18" charset="0"/>
                            </a:rPr>
                            <m:t> </m:t>
                          </m:r>
                          <m:r>
                            <a:rPr lang="fr-FR" sz="2000" i="1">
                              <a:latin typeface="Cambria Math" panose="02040503050406030204" pitchFamily="18" charset="0"/>
                            </a:rPr>
                            <m:t>𝜎</m:t>
                          </m:r>
                          <m:r>
                            <a:rPr lang="fr-FR" sz="2000" i="1">
                              <a:latin typeface="Cambria Math" panose="02040503050406030204" pitchFamily="18" charset="0"/>
                            </a:rPr>
                            <m:t>𝑥</m:t>
                          </m:r>
                          <m:r>
                            <a:rPr lang="fr-FR" sz="2000" i="1">
                              <a:latin typeface="Cambria Math" panose="02040503050406030204" pitchFamily="18" charset="0"/>
                            </a:rPr>
                            <m:t>(2</m:t>
                          </m:r>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𝐹</m:t>
                              </m:r>
                            </m:sup>
                          </m:sSup>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𝑊</m:t>
                              </m:r>
                            </m:sup>
                          </m:sSup>
                          <m:r>
                            <a:rPr lang="fr-FR" sz="2000" i="1">
                              <a:latin typeface="Cambria Math" panose="02040503050406030204" pitchFamily="18" charset="0"/>
                            </a:rPr>
                            <m:t> − </m:t>
                          </m:r>
                          <m:sSup>
                            <m:sSupPr>
                              <m:ctrlPr>
                                <a:rPr lang="fr-FR" sz="2000" i="1">
                                  <a:latin typeface="Cambria Math" panose="02040503050406030204" pitchFamily="18" charset="0"/>
                                </a:rPr>
                              </m:ctrlPr>
                            </m:sSupPr>
                            <m:e>
                              <m:r>
                                <a:rPr lang="fr-FR" sz="2000" i="1">
                                  <a:latin typeface="Cambria Math" panose="02040503050406030204" pitchFamily="18" charset="0"/>
                                </a:rPr>
                                <m:t>𝑒</m:t>
                              </m:r>
                            </m:e>
                            <m:sup>
                              <m:r>
                                <a:rPr lang="fr-FR" sz="2000" i="1">
                                  <a:latin typeface="Cambria Math" panose="02040503050406030204" pitchFamily="18" charset="0"/>
                                </a:rPr>
                                <m:t>2</m:t>
                              </m:r>
                            </m:sup>
                          </m:sSup>
                          <m:r>
                            <a:rPr lang="fr-FR" sz="2000" i="1">
                              <a:latin typeface="Cambria Math" panose="02040503050406030204" pitchFamily="18" charset="0"/>
                            </a:rPr>
                            <m:t>)]</m:t>
                          </m:r>
                        </m:num>
                        <m:den>
                          <m:r>
                            <a:rPr lang="fr-FR" sz="2000" i="1">
                              <a:latin typeface="Cambria Math" panose="02040503050406030204" pitchFamily="18" charset="0"/>
                            </a:rPr>
                            <m:t>2</m:t>
                          </m:r>
                          <m:sSub>
                            <m:sSubPr>
                              <m:ctrlPr>
                                <a:rPr lang="fr-FR" sz="2000" i="1">
                                  <a:latin typeface="Cambria Math" panose="02040503050406030204" pitchFamily="18" charset="0"/>
                                </a:rPr>
                              </m:ctrlPr>
                            </m:sSubPr>
                            <m:e>
                              <m:r>
                                <a:rPr lang="fr-FR" sz="2000" i="1">
                                  <a:latin typeface="Cambria Math" panose="02040503050406030204" pitchFamily="18" charset="0"/>
                                </a:rPr>
                                <m:t>𝑊</m:t>
                              </m:r>
                            </m:e>
                            <m:sub>
                              <m:r>
                                <a:rPr lang="fr-FR" sz="2000" i="1">
                                  <a:latin typeface="Cambria Math" panose="02040503050406030204" pitchFamily="18" charset="0"/>
                                </a:rPr>
                                <m:t>2</m:t>
                              </m:r>
                            </m:sub>
                          </m:sSub>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𝑊</m:t>
                              </m:r>
                            </m:sup>
                          </m:sSup>
                          <m:r>
                            <a:rPr lang="fr-FR" sz="2000" i="1">
                              <a:latin typeface="Cambria Math" panose="02040503050406030204" pitchFamily="18" charset="0"/>
                            </a:rPr>
                            <m:t>(2</m:t>
                          </m:r>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𝑊</m:t>
                              </m:r>
                            </m:sup>
                          </m:sSup>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𝐹</m:t>
                              </m:r>
                            </m:sup>
                          </m:sSup>
                          <m:r>
                            <a:rPr lang="fr-FR" sz="2000" i="1">
                              <a:latin typeface="Cambria Math" panose="02040503050406030204" pitchFamily="18" charset="0"/>
                            </a:rPr>
                            <m:t> − </m:t>
                          </m:r>
                          <m:sSup>
                            <m:sSupPr>
                              <m:ctrlPr>
                                <a:rPr lang="fr-FR" sz="2000" i="1">
                                  <a:latin typeface="Cambria Math" panose="02040503050406030204" pitchFamily="18" charset="0"/>
                                </a:rPr>
                              </m:ctrlPr>
                            </m:sSupPr>
                            <m:e>
                              <m:r>
                                <a:rPr lang="fr-FR" sz="2000" i="1">
                                  <a:latin typeface="Cambria Math" panose="02040503050406030204" pitchFamily="18" charset="0"/>
                                </a:rPr>
                                <m:t>𝑒</m:t>
                              </m:r>
                            </m:e>
                            <m:sup>
                              <m:r>
                                <a:rPr lang="fr-FR" sz="2000" i="1">
                                  <a:latin typeface="Cambria Math" panose="02040503050406030204" pitchFamily="18" charset="0"/>
                                </a:rPr>
                                <m:t>2</m:t>
                              </m:r>
                            </m:sup>
                          </m:sSup>
                          <m:r>
                            <a:rPr lang="fr-FR" sz="2000" i="1">
                              <a:latin typeface="Cambria Math" panose="02040503050406030204" pitchFamily="18" charset="0"/>
                            </a:rPr>
                            <m:t>) + </m:t>
                          </m:r>
                          <m:d>
                            <m:dPr>
                              <m:ctrlPr>
                                <a:rPr lang="fr-FR" sz="2000" i="1">
                                  <a:latin typeface="Cambria Math" panose="02040503050406030204" pitchFamily="18" charset="0"/>
                                </a:rPr>
                              </m:ctrlPr>
                            </m:dPr>
                            <m:e>
                              <m:r>
                                <a:rPr lang="fr-FR" sz="2000" i="1">
                                  <a:latin typeface="Cambria Math" panose="02040503050406030204" pitchFamily="18" charset="0"/>
                                </a:rPr>
                                <m:t>4</m:t>
                              </m:r>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𝐹</m:t>
                                  </m:r>
                                </m:sup>
                              </m:sSup>
                              <m:sSup>
                                <m:sSupPr>
                                  <m:ctrlPr>
                                    <a:rPr lang="fr-FR" sz="2000" i="1">
                                      <a:latin typeface="Cambria Math" panose="02040503050406030204" pitchFamily="18" charset="0"/>
                                    </a:rPr>
                                  </m:ctrlPr>
                                </m:sSupPr>
                                <m:e>
                                  <m:r>
                                    <a:rPr lang="fr-FR" sz="2000" i="1">
                                      <a:latin typeface="Cambria Math" panose="02040503050406030204" pitchFamily="18" charset="0"/>
                                    </a:rPr>
                                    <m:t>𝑏</m:t>
                                  </m:r>
                                </m:e>
                                <m:sup>
                                  <m:r>
                                    <a:rPr lang="fr-FR" sz="2000" i="1">
                                      <a:latin typeface="Cambria Math" panose="02040503050406030204" pitchFamily="18" charset="0"/>
                                    </a:rPr>
                                    <m:t>𝑊</m:t>
                                  </m:r>
                                </m:sup>
                              </m:sSup>
                              <m:r>
                                <a:rPr lang="fr-FR" sz="2000" i="1">
                                  <a:latin typeface="Cambria Math" panose="02040503050406030204" pitchFamily="18" charset="0"/>
                                </a:rPr>
                                <m:t> − </m:t>
                              </m:r>
                              <m:sSup>
                                <m:sSupPr>
                                  <m:ctrlPr>
                                    <a:rPr lang="fr-FR" sz="2000" i="1">
                                      <a:latin typeface="Cambria Math" panose="02040503050406030204" pitchFamily="18" charset="0"/>
                                    </a:rPr>
                                  </m:ctrlPr>
                                </m:sSupPr>
                                <m:e>
                                  <m:r>
                                    <a:rPr lang="fr-FR" sz="2000" i="1">
                                      <a:latin typeface="Cambria Math" panose="02040503050406030204" pitchFamily="18" charset="0"/>
                                    </a:rPr>
                                    <m:t>𝑒</m:t>
                                  </m:r>
                                </m:e>
                                <m:sup>
                                  <m:r>
                                    <a:rPr lang="fr-FR" sz="2000" i="1">
                                      <a:latin typeface="Cambria Math" panose="02040503050406030204" pitchFamily="18" charset="0"/>
                                    </a:rPr>
                                    <m:t>2</m:t>
                                  </m:r>
                                </m:sup>
                              </m:sSup>
                            </m:e>
                          </m:d>
                          <m:sSup>
                            <m:sSupPr>
                              <m:ctrlPr>
                                <a:rPr lang="fr-FR" sz="2000" i="1">
                                  <a:latin typeface="Cambria Math" panose="02040503050406030204" pitchFamily="18" charset="0"/>
                                </a:rPr>
                              </m:ctrlPr>
                            </m:sSupPr>
                            <m:e>
                              <m:r>
                                <a:rPr lang="fr-FR" sz="2000" i="1">
                                  <a:latin typeface="Cambria Math" panose="02040503050406030204" pitchFamily="18" charset="0"/>
                                </a:rPr>
                                <m:t>𝜎</m:t>
                              </m:r>
                            </m:e>
                            <m:sup>
                              <m:r>
                                <a:rPr lang="fr-FR" sz="2000" i="1">
                                  <a:latin typeface="Cambria Math" panose="02040503050406030204" pitchFamily="18" charset="0"/>
                                </a:rPr>
                                <m:t>2</m:t>
                              </m:r>
                            </m:sup>
                          </m:sSup>
                          <m:sSup>
                            <m:sSupPr>
                              <m:ctrlPr>
                                <a:rPr lang="fr-FR" sz="2000" i="1">
                                  <a:latin typeface="Cambria Math" panose="02040503050406030204" pitchFamily="18" charset="0"/>
                                </a:rPr>
                              </m:ctrlPr>
                            </m:sSupPr>
                            <m:e>
                              <m:r>
                                <a:rPr lang="fr-FR" sz="2000" i="1">
                                  <a:latin typeface="Cambria Math" panose="02040503050406030204" pitchFamily="18" charset="0"/>
                                </a:rPr>
                                <m:t>𝑥</m:t>
                              </m:r>
                            </m:e>
                            <m:sup>
                              <m:r>
                                <a:rPr lang="fr-FR" sz="2000" i="1">
                                  <a:latin typeface="Cambria Math" panose="02040503050406030204" pitchFamily="18" charset="0"/>
                                </a:rPr>
                                <m:t>2</m:t>
                              </m:r>
                            </m:sup>
                          </m:sSup>
                          <m:r>
                            <a:rPr lang="fr-FR" sz="2000" i="1">
                              <a:latin typeface="Cambria Math" panose="02040503050406030204" pitchFamily="18" charset="0"/>
                            </a:rPr>
                            <m:t>}</m:t>
                          </m:r>
                        </m:den>
                      </m:f>
                    </m:oMath>
                  </m:oMathPara>
                </a14:m>
                <a:endParaRPr lang="fr-FR" sz="2000" dirty="0"/>
              </a:p>
              <a:p>
                <a:pPr>
                  <a:buFontTx/>
                  <a:buChar char="-"/>
                </a:pPr>
                <a:endParaRPr lang="fr-FR" sz="2000" dirty="0"/>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000" dirty="0"/>
              </a:p>
              <a:p>
                <a:pPr marL="0" indent="0">
                  <a:buNone/>
                </a:pP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p:txBody>
          </p:sp>
        </mc:Choice>
        <mc:Fallback xmlns="">
          <p:sp>
            <p:nvSpPr>
              <p:cNvPr id="6" name="Espace réservé du contenu 5">
                <a:extLst>
                  <a:ext uri="{FF2B5EF4-FFF2-40B4-BE49-F238E27FC236}">
                    <a16:creationId xmlns:a16="http://schemas.microsoft.com/office/drawing/2014/main" id="{4DBECE9A-996B-5721-66B4-959495D3CB24}"/>
                  </a:ext>
                </a:extLst>
              </p:cNvPr>
              <p:cNvSpPr>
                <a:spLocks noGrp="1" noRot="1" noChangeAspect="1" noMove="1" noResize="1" noEditPoints="1" noAdjustHandles="1" noChangeArrowheads="1" noChangeShapeType="1" noTextEdit="1"/>
              </p:cNvSpPr>
              <p:nvPr>
                <p:ph idx="1"/>
              </p:nvPr>
            </p:nvSpPr>
            <p:spPr>
              <a:xfrm>
                <a:off x="731837" y="1158240"/>
                <a:ext cx="10728325" cy="5042535"/>
              </a:xfrm>
              <a:blipFill>
                <a:blip r:embed="rId2"/>
                <a:stretch>
                  <a:fillRect l="-625" t="-1088"/>
                </a:stretch>
              </a:blipFill>
            </p:spPr>
            <p:txBody>
              <a:bodyPr/>
              <a:lstStyle/>
              <a:p>
                <a:r>
                  <a:rPr lang="fr-FR">
                    <a:noFill/>
                  </a:rPr>
                  <a:t> </a:t>
                </a:r>
              </a:p>
            </p:txBody>
          </p:sp>
        </mc:Fallback>
      </mc:AlternateContent>
    </p:spTree>
    <p:extLst>
      <p:ext uri="{BB962C8B-B14F-4D97-AF65-F5344CB8AC3E}">
        <p14:creationId xmlns:p14="http://schemas.microsoft.com/office/powerpoint/2010/main" val="4267595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A20C8-5E87-BD3D-F1BC-B8E538C928C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0EDF2C6-E0CB-3111-9DF9-10F5E545156C}"/>
              </a:ext>
            </a:extLst>
          </p:cNvPr>
          <p:cNvSpPr>
            <a:spLocks noGrp="1"/>
          </p:cNvSpPr>
          <p:nvPr>
            <p:ph type="title"/>
          </p:nvPr>
        </p:nvSpPr>
        <p:spPr>
          <a:xfrm>
            <a:off x="736600" y="365125"/>
            <a:ext cx="10515600" cy="579755"/>
          </a:xfrm>
        </p:spPr>
        <p:txBody>
          <a:bodyPr>
            <a:noAutofit/>
          </a:bodyPr>
          <a:lstStyle/>
          <a:p>
            <a:r>
              <a:rPr lang="fr-FR" sz="2400" dirty="0" err="1"/>
              <a:t>Imperfect</a:t>
            </a:r>
            <a:r>
              <a:rPr lang="fr-FR" sz="2400" dirty="0"/>
              <a:t> </a:t>
            </a:r>
            <a:r>
              <a:rPr lang="fr-FR" sz="2400" dirty="0" err="1"/>
              <a:t>competition</a:t>
            </a:r>
            <a:r>
              <a:rPr lang="fr-FR" sz="2400" dirty="0"/>
              <a:t> – Bertrand </a:t>
            </a:r>
            <a:r>
              <a:rPr lang="fr-FR" sz="2400" dirty="0" err="1"/>
              <a:t>competition</a:t>
            </a:r>
            <a:r>
              <a:rPr lang="fr-FR" sz="2400" dirty="0"/>
              <a:t> (2) </a:t>
            </a:r>
          </a:p>
        </p:txBody>
      </p:sp>
      <p:sp>
        <p:nvSpPr>
          <p:cNvPr id="4" name="Espace réservé de la date 3">
            <a:extLst>
              <a:ext uri="{FF2B5EF4-FFF2-40B4-BE49-F238E27FC236}">
                <a16:creationId xmlns:a16="http://schemas.microsoft.com/office/drawing/2014/main" id="{D5E7036F-AC80-D505-6981-66C4F071E758}"/>
              </a:ext>
            </a:extLst>
          </p:cNvPr>
          <p:cNvSpPr>
            <a:spLocks noGrp="1"/>
          </p:cNvSpPr>
          <p:nvPr>
            <p:ph type="dt" sz="half" idx="10"/>
          </p:nvPr>
        </p:nvSpPr>
        <p:spPr/>
        <p:txBody>
          <a:bodyPr/>
          <a:lstStyle/>
          <a:p>
            <a:r>
              <a:rPr lang="fr-FR"/>
              <a:t>Simon Jean – PhD Defense</a:t>
            </a:r>
            <a:endParaRPr lang="fr-FR" dirty="0"/>
          </a:p>
        </p:txBody>
      </p:sp>
      <p:sp>
        <p:nvSpPr>
          <p:cNvPr id="6" name="Espace réservé du contenu 5">
            <a:extLst>
              <a:ext uri="{FF2B5EF4-FFF2-40B4-BE49-F238E27FC236}">
                <a16:creationId xmlns:a16="http://schemas.microsoft.com/office/drawing/2014/main" id="{B6D7E95B-A5F9-6714-98CE-AD843C5E7A76}"/>
              </a:ext>
            </a:extLst>
          </p:cNvPr>
          <p:cNvSpPr>
            <a:spLocks noGrp="1"/>
          </p:cNvSpPr>
          <p:nvPr>
            <p:ph idx="1"/>
          </p:nvPr>
        </p:nvSpPr>
        <p:spPr>
          <a:xfrm>
            <a:off x="731837" y="1158240"/>
            <a:ext cx="10728325" cy="5042535"/>
          </a:xfrm>
        </p:spPr>
        <p:txBody>
          <a:bodyPr>
            <a:normAutofit/>
          </a:bodyPr>
          <a:lstStyle/>
          <a:p>
            <a:pPr marL="0" indent="0">
              <a:buNone/>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Bertrand model</a:t>
            </a:r>
          </a:p>
          <a:p>
            <a:pPr marL="457200" lvl="1" indent="0">
              <a:buNone/>
            </a:pPr>
            <a:r>
              <a:rPr lang="fr-FR" dirty="0" err="1"/>
              <a:t>Lemma</a:t>
            </a:r>
            <a:r>
              <a:rPr lang="fr-FR" dirty="0"/>
              <a:t> 2 : </a:t>
            </a:r>
            <a:r>
              <a:rPr lang="en-US" dirty="0"/>
              <a:t>with Bertrand competition, if the introduction of captive-bred products has no impact on the parameters of the demand function for wild animal products, poaching levels  with captive breeding are ambiguous. The driver of the equilibrium is the cost ratio between aquaculture and the illegal poaching sector, </a:t>
            </a:r>
            <a:r>
              <a:rPr lang="en-US" dirty="0" err="1"/>
              <a:t>i.e</a:t>
            </a:r>
            <a:r>
              <a:rPr lang="en-US" dirty="0"/>
              <a:t> </a:t>
            </a:r>
            <a:r>
              <a:rPr lang="en-US" i="1" dirty="0"/>
              <a:t>v</a:t>
            </a:r>
            <a:r>
              <a:rPr lang="en-US" dirty="0"/>
              <a:t> and </a:t>
            </a:r>
            <a:r>
              <a:rPr lang="en-US" i="1" dirty="0"/>
              <a:t>c + s(x)</a:t>
            </a:r>
            <a:r>
              <a:rPr lang="en-US" dirty="0"/>
              <a:t>:</a:t>
            </a:r>
            <a:br>
              <a:rPr lang="en-US" dirty="0"/>
            </a:br>
            <a:endParaRPr lang="en-US" dirty="0"/>
          </a:p>
          <a:p>
            <a:pPr lvl="1">
              <a:buFontTx/>
              <a:buChar char="-"/>
            </a:pPr>
            <a:r>
              <a:rPr lang="en-US" dirty="0"/>
              <a:t>For relatively low ratio values (</a:t>
            </a:r>
            <a:r>
              <a:rPr lang="en-US" dirty="0" err="1"/>
              <a:t>i.e</a:t>
            </a:r>
            <a:r>
              <a:rPr lang="en-US" dirty="0"/>
              <a:t>, </a:t>
            </a:r>
            <a:r>
              <a:rPr lang="en-US" i="1" dirty="0"/>
              <a:t>c + s(x) &gt;&gt; v</a:t>
            </a:r>
            <a:r>
              <a:rPr lang="en-US" dirty="0"/>
              <a:t>), poaching is unambiguously lower than without captive breeding for any given wildlife stock</a:t>
            </a:r>
            <a:br>
              <a:rPr lang="en-US" dirty="0"/>
            </a:br>
            <a:br>
              <a:rPr lang="en-US" dirty="0"/>
            </a:br>
            <a:r>
              <a:rPr lang="en-US" i="1" dirty="0"/>
              <a:t>Intuition : if farming can vastly undercut the cartel, while being profitable, even if the products are imperfectly substitutable, this reduces poaching as the residual demand is low. </a:t>
            </a:r>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154919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646D"/>
        </a:solidFill>
        <a:effectLst/>
      </p:bgPr>
    </p:bg>
    <p:spTree>
      <p:nvGrpSpPr>
        <p:cNvPr id="1" name="">
          <a:extLst>
            <a:ext uri="{FF2B5EF4-FFF2-40B4-BE49-F238E27FC236}">
              <a16:creationId xmlns:a16="http://schemas.microsoft.com/office/drawing/2014/main" id="{2E186F45-D044-13A7-FB99-6D1151F850C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594C8F2-41E2-BF93-1DF0-5E033D24B7E9}"/>
              </a:ext>
            </a:extLst>
          </p:cNvPr>
          <p:cNvSpPr>
            <a:spLocks noGrp="1"/>
          </p:cNvSpPr>
          <p:nvPr>
            <p:ph idx="1"/>
          </p:nvPr>
        </p:nvSpPr>
        <p:spPr>
          <a:xfrm>
            <a:off x="731838" y="1690688"/>
            <a:ext cx="5935662" cy="4486274"/>
          </a:xfrm>
        </p:spPr>
        <p:txBody>
          <a:bodyPr>
            <a:normAutofit fontScale="77500" lnSpcReduction="20000"/>
          </a:bodyPr>
          <a:lstStyle/>
          <a:p>
            <a:pPr marL="0" indent="0">
              <a:buNone/>
            </a:pP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 review of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bioeconomic</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modeling on land</a:t>
            </a:r>
            <a:b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br>
            <a:r>
              <a:rPr lang="fr-FR"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Systematic</a:t>
            </a:r>
            <a:r>
              <a:rPr lang="fr-FR"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methodological</a:t>
            </a:r>
            <a:r>
              <a:rPr lang="fr-FR"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and narrative analysis</a:t>
            </a:r>
          </a:p>
          <a:p>
            <a:pPr marL="0" indent="0">
              <a:buNone/>
            </a:pPr>
            <a:endParaRPr lang="fr-FR" i="1" dirty="0">
              <a:solidFill>
                <a:schemeClr val="bg1"/>
              </a:solidFill>
            </a:endParaRPr>
          </a:p>
          <a:p>
            <a:pPr marL="0" indent="0">
              <a:buNone/>
            </a:pPr>
            <a:r>
              <a:rPr lang="fr-FR" sz="2600" dirty="0">
                <a:solidFill>
                  <a:schemeClr val="bg1">
                    <a:alpha val="60000"/>
                  </a:schemeClr>
                </a:solidFill>
              </a:rPr>
              <a:t>How to manage spatial </a:t>
            </a:r>
            <a:r>
              <a:rPr lang="fr-FR" sz="2600" dirty="0" err="1">
                <a:solidFill>
                  <a:schemeClr val="bg1">
                    <a:alpha val="60000"/>
                  </a:schemeClr>
                </a:solidFill>
              </a:rPr>
              <a:t>wildfire</a:t>
            </a:r>
            <a:r>
              <a:rPr lang="fr-FR" sz="2600" dirty="0">
                <a:solidFill>
                  <a:schemeClr val="bg1">
                    <a:alpha val="60000"/>
                  </a:schemeClr>
                </a:solidFill>
              </a:rPr>
              <a:t> </a:t>
            </a:r>
            <a:r>
              <a:rPr lang="fr-FR" sz="2600" dirty="0" err="1">
                <a:solidFill>
                  <a:schemeClr val="bg1">
                    <a:alpha val="60000"/>
                  </a:schemeClr>
                </a:solidFill>
              </a:rPr>
              <a:t>risks</a:t>
            </a:r>
            <a:r>
              <a:rPr lang="fr-FR" sz="2600" dirty="0">
                <a:solidFill>
                  <a:schemeClr val="bg1">
                    <a:alpha val="60000"/>
                  </a:schemeClr>
                </a:solidFill>
              </a:rPr>
              <a:t> </a:t>
            </a:r>
            <a:r>
              <a:rPr lang="fr-FR" sz="2600" dirty="0" err="1">
                <a:solidFill>
                  <a:schemeClr val="bg1">
                    <a:alpha val="60000"/>
                  </a:schemeClr>
                </a:solidFill>
              </a:rPr>
              <a:t>while</a:t>
            </a:r>
            <a:r>
              <a:rPr lang="fr-FR" sz="2600" dirty="0">
                <a:solidFill>
                  <a:schemeClr val="bg1">
                    <a:alpha val="60000"/>
                  </a:schemeClr>
                </a:solidFill>
              </a:rPr>
              <a:t> </a:t>
            </a:r>
            <a:r>
              <a:rPr lang="fr-FR" sz="2600" dirty="0" err="1">
                <a:solidFill>
                  <a:schemeClr val="bg1">
                    <a:alpha val="60000"/>
                  </a:schemeClr>
                </a:solidFill>
              </a:rPr>
              <a:t>safeguarding</a:t>
            </a:r>
            <a:r>
              <a:rPr lang="fr-FR" sz="2600" dirty="0">
                <a:solidFill>
                  <a:schemeClr val="bg1">
                    <a:alpha val="60000"/>
                  </a:schemeClr>
                </a:solidFill>
              </a:rPr>
              <a:t> </a:t>
            </a:r>
            <a:r>
              <a:rPr lang="fr-FR" sz="2600" dirty="0" err="1">
                <a:solidFill>
                  <a:schemeClr val="bg1">
                    <a:alpha val="60000"/>
                  </a:schemeClr>
                </a:solidFill>
              </a:rPr>
              <a:t>biodiversity</a:t>
            </a:r>
            <a:r>
              <a:rPr lang="fr-FR" sz="2600" dirty="0">
                <a:solidFill>
                  <a:schemeClr val="bg1">
                    <a:alpha val="60000"/>
                  </a:schemeClr>
                </a:solidFill>
              </a:rPr>
              <a:t> habitat? </a:t>
            </a:r>
            <a:br>
              <a:rPr lang="fr-FR" sz="2600" dirty="0">
                <a:solidFill>
                  <a:schemeClr val="bg1">
                    <a:alpha val="60000"/>
                  </a:schemeClr>
                </a:solidFill>
              </a:rPr>
            </a:br>
            <a:r>
              <a:rPr lang="fr-FR" sz="2600" i="1" dirty="0">
                <a:solidFill>
                  <a:schemeClr val="bg1">
                    <a:alpha val="60000"/>
                  </a:schemeClr>
                </a:solidFill>
              </a:rPr>
              <a:t>A graph </a:t>
            </a:r>
            <a:r>
              <a:rPr lang="fr-FR" sz="2600" i="1" dirty="0" err="1">
                <a:solidFill>
                  <a:schemeClr val="bg1">
                    <a:alpha val="60000"/>
                  </a:schemeClr>
                </a:solidFill>
              </a:rPr>
              <a:t>theoretical</a:t>
            </a:r>
            <a:r>
              <a:rPr lang="fr-FR" sz="2600" i="1" dirty="0">
                <a:solidFill>
                  <a:schemeClr val="bg1">
                    <a:alpha val="60000"/>
                  </a:schemeClr>
                </a:solidFill>
              </a:rPr>
              <a:t> </a:t>
            </a:r>
            <a:r>
              <a:rPr lang="fr-FR" sz="2600" i="1" dirty="0" err="1">
                <a:solidFill>
                  <a:schemeClr val="bg1">
                    <a:alpha val="60000"/>
                  </a:schemeClr>
                </a:solidFill>
              </a:rPr>
              <a:t>approach</a:t>
            </a:r>
            <a:r>
              <a:rPr lang="fr-FR" sz="2600" i="1" dirty="0">
                <a:solidFill>
                  <a:schemeClr val="bg1">
                    <a:alpha val="60000"/>
                  </a:schemeClr>
                </a:solidFill>
              </a:rPr>
              <a:t> to multi-objective </a:t>
            </a:r>
            <a:br>
              <a:rPr lang="fr-FR" sz="2600" i="1" dirty="0">
                <a:solidFill>
                  <a:schemeClr val="bg1">
                    <a:alpha val="60000"/>
                  </a:schemeClr>
                </a:solidFill>
              </a:rPr>
            </a:br>
            <a:r>
              <a:rPr lang="fr-FR" sz="2600" i="1" dirty="0">
                <a:solidFill>
                  <a:schemeClr val="bg1">
                    <a:alpha val="60000"/>
                  </a:schemeClr>
                </a:solidFill>
              </a:rPr>
              <a:t>spatial </a:t>
            </a:r>
            <a:r>
              <a:rPr lang="fr-FR" sz="2600" i="1" dirty="0" err="1">
                <a:solidFill>
                  <a:schemeClr val="bg1">
                    <a:alpha val="60000"/>
                  </a:schemeClr>
                </a:solidFill>
              </a:rPr>
              <a:t>optimization</a:t>
            </a:r>
            <a:endParaRPr lang="fr-FR" sz="2600" i="1" dirty="0">
              <a:solidFill>
                <a:schemeClr val="bg1">
                  <a:alpha val="60000"/>
                </a:schemeClr>
              </a:solidFill>
            </a:endParaRPr>
          </a:p>
          <a:p>
            <a:pPr marL="0" indent="0">
              <a:buNone/>
            </a:pPr>
            <a:endParaRPr lang="fr-FR" sz="2600" i="1" dirty="0">
              <a:solidFill>
                <a:schemeClr val="bg1"/>
              </a:solidFill>
            </a:endParaRPr>
          </a:p>
          <a:p>
            <a:pPr marL="0" indent="0">
              <a:buNone/>
            </a:pP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Controling</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fencing</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with invasive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species</a:t>
            </a:r>
            <a:br>
              <a:rPr lang="fr-FR" sz="2600" dirty="0">
                <a:solidFill>
                  <a:schemeClr val="bg1">
                    <a:alpha val="60000"/>
                  </a:schemeClr>
                </a:solidFill>
              </a:rPr>
            </a:br>
            <a:r>
              <a:rPr lang="fr-FR" sz="2600" i="1" dirty="0" err="1">
                <a:solidFill>
                  <a:schemeClr val="bg1">
                    <a:alpha val="60000"/>
                  </a:schemeClr>
                </a:solidFill>
              </a:rPr>
              <a:t>Endogenizing</a:t>
            </a:r>
            <a:r>
              <a:rPr lang="fr-FR" sz="2600" i="1" dirty="0">
                <a:solidFill>
                  <a:schemeClr val="bg1">
                    <a:alpha val="60000"/>
                  </a:schemeClr>
                </a:solidFill>
              </a:rPr>
              <a:t> </a:t>
            </a:r>
            <a:r>
              <a:rPr lang="fr-FR" sz="2600" i="1" dirty="0" err="1">
                <a:solidFill>
                  <a:schemeClr val="bg1">
                    <a:alpha val="60000"/>
                  </a:schemeClr>
                </a:solidFill>
              </a:rPr>
              <a:t>species</a:t>
            </a:r>
            <a:r>
              <a:rPr lang="fr-FR" sz="2600" i="1" dirty="0">
                <a:solidFill>
                  <a:schemeClr val="bg1">
                    <a:alpha val="60000"/>
                  </a:schemeClr>
                </a:solidFill>
              </a:rPr>
              <a:t> </a:t>
            </a:r>
            <a:r>
              <a:rPr lang="fr-FR" sz="2600" i="1" dirty="0" err="1">
                <a:solidFill>
                  <a:schemeClr val="bg1">
                    <a:alpha val="60000"/>
                  </a:schemeClr>
                </a:solidFill>
              </a:rPr>
              <a:t>movement</a:t>
            </a:r>
            <a:r>
              <a:rPr lang="fr-FR" sz="2600" i="1" dirty="0">
                <a:solidFill>
                  <a:schemeClr val="bg1">
                    <a:alpha val="60000"/>
                  </a:schemeClr>
                </a:solidFill>
              </a:rPr>
              <a:t> at the </a:t>
            </a:r>
            <a:r>
              <a:rPr lang="fr-FR" sz="2600" i="1" dirty="0" err="1">
                <a:solidFill>
                  <a:schemeClr val="bg1">
                    <a:alpha val="60000"/>
                  </a:schemeClr>
                </a:solidFill>
              </a:rPr>
              <a:t>landscape</a:t>
            </a:r>
            <a:r>
              <a:rPr lang="fr-FR" sz="2600" i="1" dirty="0">
                <a:solidFill>
                  <a:schemeClr val="bg1">
                    <a:alpha val="60000"/>
                  </a:schemeClr>
                </a:solidFill>
              </a:rPr>
              <a:t> </a:t>
            </a:r>
            <a:br>
              <a:rPr lang="fr-FR" sz="2600" i="1" dirty="0">
                <a:solidFill>
                  <a:schemeClr val="bg1">
                    <a:alpha val="60000"/>
                  </a:schemeClr>
                </a:solidFill>
              </a:rPr>
            </a:br>
            <a:r>
              <a:rPr lang="fr-FR" sz="2600" i="1" dirty="0" err="1">
                <a:solidFill>
                  <a:schemeClr val="bg1">
                    <a:alpha val="60000"/>
                  </a:schemeClr>
                </a:solidFill>
              </a:rPr>
              <a:t>scale</a:t>
            </a:r>
            <a:endParaRPr lang="fr-FR" sz="2600" i="1" dirty="0">
              <a:solidFill>
                <a:schemeClr val="bg1">
                  <a:alpha val="60000"/>
                </a:schemeClr>
              </a:solidFill>
            </a:endParaRPr>
          </a:p>
          <a:p>
            <a:pPr marL="0" indent="0">
              <a:buNone/>
            </a:pPr>
            <a:endParaRPr lang="fr-FR" sz="2600" i="1"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0" indent="0">
              <a:buNone/>
            </a:pP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Can farming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save</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Totoaba </a:t>
            </a:r>
            <a:r>
              <a:rPr lang="fr-FR" sz="2600" i="1"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macdonaldi</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cocaine</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of the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sea</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b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600" i="1"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Market </a:t>
            </a:r>
            <a:r>
              <a:rPr lang="fr-FR" sz="2600" i="1"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strategic</a:t>
            </a:r>
            <a:r>
              <a:rPr lang="fr-FR" sz="2600" i="1"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interactions for conservation</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Espace réservé de la date 3">
            <a:extLst>
              <a:ext uri="{FF2B5EF4-FFF2-40B4-BE49-F238E27FC236}">
                <a16:creationId xmlns:a16="http://schemas.microsoft.com/office/drawing/2014/main" id="{89A9F0DD-682D-89D8-8756-F8F31008FF3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mn-ea"/>
                <a:cs typeface="+mn-cs"/>
              </a:rPr>
              <a:t>Simon Jean – PhD Defense</a:t>
            </a:r>
          </a:p>
        </p:txBody>
      </p:sp>
      <p:sp>
        <p:nvSpPr>
          <p:cNvPr id="5" name="Titre 1">
            <a:extLst>
              <a:ext uri="{FF2B5EF4-FFF2-40B4-BE49-F238E27FC236}">
                <a16:creationId xmlns:a16="http://schemas.microsoft.com/office/drawing/2014/main" id="{8CD9B53E-CE4E-7DDE-28E5-E0B152857C48}"/>
              </a:ext>
            </a:extLst>
          </p:cNvPr>
          <p:cNvSpPr>
            <a:spLocks noGrp="1"/>
          </p:cNvSpPr>
          <p:nvPr>
            <p:ph type="title"/>
          </p:nvPr>
        </p:nvSpPr>
        <p:spPr>
          <a:xfrm>
            <a:off x="838200" y="365125"/>
            <a:ext cx="10515600" cy="1325563"/>
          </a:xfrm>
        </p:spPr>
        <p:txBody>
          <a:bodyPr/>
          <a:lstStyle/>
          <a:p>
            <a:r>
              <a:rPr lang="fr-FR" dirty="0">
                <a:solidFill>
                  <a:schemeClr val="bg1"/>
                </a:solidFill>
              </a:rPr>
              <a:t>Chapter 1</a:t>
            </a:r>
          </a:p>
        </p:txBody>
      </p:sp>
    </p:spTree>
    <p:extLst>
      <p:ext uri="{BB962C8B-B14F-4D97-AF65-F5344CB8AC3E}">
        <p14:creationId xmlns:p14="http://schemas.microsoft.com/office/powerpoint/2010/main" val="30738064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6747D-21D4-6F89-FE11-F5FFAAF650E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CF7D5DC-ED18-C70D-2E1B-90E911069030}"/>
              </a:ext>
            </a:extLst>
          </p:cNvPr>
          <p:cNvSpPr>
            <a:spLocks noGrp="1"/>
          </p:cNvSpPr>
          <p:nvPr>
            <p:ph type="title"/>
          </p:nvPr>
        </p:nvSpPr>
        <p:spPr>
          <a:xfrm>
            <a:off x="736600" y="365125"/>
            <a:ext cx="10515600" cy="579755"/>
          </a:xfrm>
        </p:spPr>
        <p:txBody>
          <a:bodyPr>
            <a:noAutofit/>
          </a:bodyPr>
          <a:lstStyle/>
          <a:p>
            <a:r>
              <a:rPr lang="fr-FR" sz="2400" dirty="0" err="1"/>
              <a:t>Imperfect</a:t>
            </a:r>
            <a:r>
              <a:rPr lang="fr-FR" sz="2400" dirty="0"/>
              <a:t> </a:t>
            </a:r>
            <a:r>
              <a:rPr lang="fr-FR" sz="2400" dirty="0" err="1"/>
              <a:t>competition</a:t>
            </a:r>
            <a:r>
              <a:rPr lang="fr-FR" sz="2400" dirty="0"/>
              <a:t> – Bertrand </a:t>
            </a:r>
            <a:r>
              <a:rPr lang="fr-FR" sz="2400" dirty="0" err="1"/>
              <a:t>competition</a:t>
            </a:r>
            <a:r>
              <a:rPr lang="fr-FR" sz="2400" dirty="0"/>
              <a:t> (3) </a:t>
            </a:r>
          </a:p>
        </p:txBody>
      </p:sp>
      <p:sp>
        <p:nvSpPr>
          <p:cNvPr id="4" name="Espace réservé de la date 3">
            <a:extLst>
              <a:ext uri="{FF2B5EF4-FFF2-40B4-BE49-F238E27FC236}">
                <a16:creationId xmlns:a16="http://schemas.microsoft.com/office/drawing/2014/main" id="{0806EC78-AE45-C31A-1412-EC4BC5EC411C}"/>
              </a:ext>
            </a:extLst>
          </p:cNvPr>
          <p:cNvSpPr>
            <a:spLocks noGrp="1"/>
          </p:cNvSpPr>
          <p:nvPr>
            <p:ph type="dt" sz="half" idx="10"/>
          </p:nvPr>
        </p:nvSpPr>
        <p:spPr/>
        <p:txBody>
          <a:bodyPr/>
          <a:lstStyle/>
          <a:p>
            <a:r>
              <a:rPr lang="fr-FR"/>
              <a:t>Simon Jean – PhD Defense</a:t>
            </a:r>
            <a:endParaRPr lang="fr-FR" dirty="0"/>
          </a:p>
        </p:txBody>
      </p:sp>
      <p:sp>
        <p:nvSpPr>
          <p:cNvPr id="6" name="Espace réservé du contenu 5">
            <a:extLst>
              <a:ext uri="{FF2B5EF4-FFF2-40B4-BE49-F238E27FC236}">
                <a16:creationId xmlns:a16="http://schemas.microsoft.com/office/drawing/2014/main" id="{F4D53F2F-3D5E-5257-6B77-E5B92110D067}"/>
              </a:ext>
            </a:extLst>
          </p:cNvPr>
          <p:cNvSpPr>
            <a:spLocks noGrp="1"/>
          </p:cNvSpPr>
          <p:nvPr>
            <p:ph idx="1"/>
          </p:nvPr>
        </p:nvSpPr>
        <p:spPr>
          <a:xfrm>
            <a:off x="731837" y="1158240"/>
            <a:ext cx="10728325" cy="5042535"/>
          </a:xfrm>
        </p:spPr>
        <p:txBody>
          <a:bodyPr>
            <a:normAutofit/>
          </a:bodyPr>
          <a:lstStyle/>
          <a:p>
            <a:pPr marL="0" indent="0">
              <a:buNone/>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Bertrand model</a:t>
            </a:r>
            <a:endParaRPr lang="en-US" sz="2400" dirty="0"/>
          </a:p>
          <a:p>
            <a:pPr lvl="1">
              <a:buFontTx/>
              <a:buChar char="-"/>
            </a:pPr>
            <a:r>
              <a:rPr lang="en-US" dirty="0"/>
              <a:t>For intermediate ratio values, poaching is lower, then larger, than without captive breeding</a:t>
            </a:r>
            <a:br>
              <a:rPr lang="en-US" dirty="0"/>
            </a:br>
            <a:br>
              <a:rPr lang="en-US" dirty="0"/>
            </a:br>
            <a:r>
              <a:rPr lang="en-US" i="1" dirty="0"/>
              <a:t>Intuition: at low stock levels, the price of poached product is large, making it less competitive, and reducing the potential harvest. At larger population levels, the cost of fishing is lower, while the farming cost may remain large, thus providing an opportunity to increase poaching and engaging in a price war</a:t>
            </a:r>
          </a:p>
          <a:p>
            <a:pPr lvl="1">
              <a:buFontTx/>
              <a:buChar char="-"/>
            </a:pPr>
            <a:br>
              <a:rPr lang="en-US" dirty="0"/>
            </a:br>
            <a:r>
              <a:rPr lang="en-US" dirty="0"/>
              <a:t>For large values of unit farming costs, poaching is unambiguously larger than without captive breeding for any wildlife stocks</a:t>
            </a:r>
            <a:br>
              <a:rPr lang="en-US" dirty="0"/>
            </a:br>
            <a:br>
              <a:rPr lang="en-US" dirty="0"/>
            </a:br>
            <a:r>
              <a:rPr lang="en-US" i="1" dirty="0"/>
              <a:t>Intuition : if farming is very costly, the cartel can increase poaching and undercut the farming sector, thus causing more harvest at any stock level. </a:t>
            </a:r>
            <a:endParaRPr lang="fr-FR" dirty="0"/>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2701007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5646D">
            <a:alpha val="70000"/>
          </a:srgbClr>
        </a:solidFill>
        <a:effectLst/>
      </p:bgPr>
    </p:bg>
    <p:spTree>
      <p:nvGrpSpPr>
        <p:cNvPr id="1" name="">
          <a:extLst>
            <a:ext uri="{FF2B5EF4-FFF2-40B4-BE49-F238E27FC236}">
              <a16:creationId xmlns:a16="http://schemas.microsoft.com/office/drawing/2014/main" id="{5A013186-700F-FEE7-B93F-5936E24D485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5EBF636-D2F6-673A-045A-E134246E5BCD}"/>
              </a:ext>
            </a:extLst>
          </p:cNvPr>
          <p:cNvSpPr>
            <a:spLocks noGrp="1"/>
          </p:cNvSpPr>
          <p:nvPr>
            <p:ph type="title"/>
          </p:nvPr>
        </p:nvSpPr>
        <p:spPr>
          <a:xfrm>
            <a:off x="695325" y="1709738"/>
            <a:ext cx="106521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Model extensions</a:t>
            </a:r>
          </a:p>
        </p:txBody>
      </p:sp>
      <p:sp>
        <p:nvSpPr>
          <p:cNvPr id="3" name="Espace réservé du texte 2">
            <a:extLst>
              <a:ext uri="{FF2B5EF4-FFF2-40B4-BE49-F238E27FC236}">
                <a16:creationId xmlns:a16="http://schemas.microsoft.com/office/drawing/2014/main" id="{43B9A4CD-3466-7DBD-3C7D-64B916D6E5E6}"/>
              </a:ext>
            </a:extLst>
          </p:cNvPr>
          <p:cNvSpPr>
            <a:spLocks noGrp="1"/>
          </p:cNvSpPr>
          <p:nvPr>
            <p:ph type="body" idx="1"/>
          </p:nvPr>
        </p:nvSpPr>
        <p:spPr/>
        <p:txBody>
          <a:bodyPr>
            <a:normAutofit/>
          </a:bodyPr>
          <a:lstStyle/>
          <a:p>
            <a:pPr marL="0" indent="0">
              <a:buNone/>
            </a:pP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list</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4"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5" name="Connecteur droit 4">
            <a:extLst>
              <a:ext uri="{FF2B5EF4-FFF2-40B4-BE49-F238E27FC236}">
                <a16:creationId xmlns:a16="http://schemas.microsoft.com/office/drawing/2014/main" id="{25D4A17C-055A-D84B-1E49-7761CB57DC8C}"/>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6" name="Espace réservé de la date 3">
            <a:extLst>
              <a:ext uri="{FF2B5EF4-FFF2-40B4-BE49-F238E27FC236}">
                <a16:creationId xmlns:a16="http://schemas.microsoft.com/office/drawing/2014/main" id="{E5E08B33-113E-B641-D8D4-6D9E38851F2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spTree>
    <p:extLst>
      <p:ext uri="{BB962C8B-B14F-4D97-AF65-F5344CB8AC3E}">
        <p14:creationId xmlns:p14="http://schemas.microsoft.com/office/powerpoint/2010/main" val="24417206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A6A99-9927-3046-FAF0-FDB33767FE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6138DA4-15EF-1020-7A50-37569F40583E}"/>
              </a:ext>
            </a:extLst>
          </p:cNvPr>
          <p:cNvSpPr>
            <a:spLocks noGrp="1"/>
          </p:cNvSpPr>
          <p:nvPr>
            <p:ph type="title"/>
          </p:nvPr>
        </p:nvSpPr>
        <p:spPr>
          <a:xfrm>
            <a:off x="736600" y="365125"/>
            <a:ext cx="10515600" cy="579755"/>
          </a:xfrm>
        </p:spPr>
        <p:txBody>
          <a:bodyPr>
            <a:noAutofit/>
          </a:bodyPr>
          <a:lstStyle/>
          <a:p>
            <a:r>
              <a:rPr lang="fr-FR" sz="2400" dirty="0" err="1"/>
              <a:t>Oligopoly</a:t>
            </a:r>
            <a:r>
              <a:rPr lang="fr-FR" sz="2400" dirty="0"/>
              <a:t> model : many </a:t>
            </a:r>
            <a:r>
              <a:rPr lang="fr-FR" sz="2400" dirty="0" err="1"/>
              <a:t>farmers</a:t>
            </a:r>
            <a:r>
              <a:rPr lang="fr-FR" sz="2400" dirty="0"/>
              <a:t>, many traders. </a:t>
            </a:r>
          </a:p>
        </p:txBody>
      </p:sp>
      <p:sp>
        <p:nvSpPr>
          <p:cNvPr id="4" name="Espace réservé de la date 3">
            <a:extLst>
              <a:ext uri="{FF2B5EF4-FFF2-40B4-BE49-F238E27FC236}">
                <a16:creationId xmlns:a16="http://schemas.microsoft.com/office/drawing/2014/main" id="{369E4FBE-15ED-1C0A-8014-AEBC9A09E056}"/>
              </a:ext>
            </a:extLst>
          </p:cNvPr>
          <p:cNvSpPr>
            <a:spLocks noGrp="1"/>
          </p:cNvSpPr>
          <p:nvPr>
            <p:ph type="dt" sz="half" idx="10"/>
          </p:nvPr>
        </p:nvSpPr>
        <p:spPr/>
        <p:txBody>
          <a:bodyPr/>
          <a:lstStyle/>
          <a:p>
            <a:r>
              <a:rPr lang="fr-FR"/>
              <a:t>Simon Jean – PhD Defense</a:t>
            </a:r>
            <a:endParaRPr lang="fr-FR" dirty="0"/>
          </a:p>
        </p:txBody>
      </p:sp>
      <p:sp>
        <p:nvSpPr>
          <p:cNvPr id="6" name="Espace réservé du contenu 5">
            <a:extLst>
              <a:ext uri="{FF2B5EF4-FFF2-40B4-BE49-F238E27FC236}">
                <a16:creationId xmlns:a16="http://schemas.microsoft.com/office/drawing/2014/main" id="{E07E38F3-049E-97AA-9D15-127BDEB94FD5}"/>
              </a:ext>
            </a:extLst>
          </p:cNvPr>
          <p:cNvSpPr>
            <a:spLocks noGrp="1"/>
          </p:cNvSpPr>
          <p:nvPr>
            <p:ph idx="1"/>
          </p:nvPr>
        </p:nvSpPr>
        <p:spPr>
          <a:xfrm>
            <a:off x="731837" y="2468880"/>
            <a:ext cx="5364163" cy="2328545"/>
          </a:xfrm>
        </p:spPr>
        <p:txBody>
          <a:bodyPr>
            <a:normAutofit/>
          </a:bodyPr>
          <a:lstStyle/>
          <a:p>
            <a:pPr>
              <a:buFontTx/>
              <a:buChar char="-"/>
            </a:pPr>
            <a:r>
              <a:rPr lang="fr-FR" dirty="0"/>
              <a:t>Assume </a:t>
            </a:r>
            <a:r>
              <a:rPr lang="fr-FR" i="1" dirty="0"/>
              <a:t>N</a:t>
            </a:r>
            <a:r>
              <a:rPr lang="fr-FR" dirty="0"/>
              <a:t> traders, </a:t>
            </a:r>
            <a:r>
              <a:rPr lang="fr-FR" dirty="0" err="1"/>
              <a:t>identical</a:t>
            </a:r>
            <a:endParaRPr lang="fr-FR" dirty="0"/>
          </a:p>
          <a:p>
            <a:pPr>
              <a:buFontTx/>
              <a:buChar char="-"/>
            </a:pPr>
            <a:r>
              <a:rPr lang="fr-FR" dirty="0" err="1"/>
              <a:t>Increased</a:t>
            </a:r>
            <a:r>
              <a:rPr lang="fr-FR" dirty="0"/>
              <a:t> </a:t>
            </a:r>
            <a:r>
              <a:rPr lang="fr-FR" dirty="0" err="1"/>
              <a:t>competition</a:t>
            </a:r>
            <a:r>
              <a:rPr lang="fr-FR" dirty="0"/>
              <a:t> </a:t>
            </a:r>
            <a:r>
              <a:rPr lang="fr-FR" dirty="0" err="1"/>
              <a:t>results</a:t>
            </a:r>
            <a:r>
              <a:rPr lang="fr-FR" dirty="0"/>
              <a:t> in </a:t>
            </a:r>
            <a:r>
              <a:rPr lang="fr-FR" dirty="0" err="1"/>
              <a:t>increased</a:t>
            </a:r>
            <a:r>
              <a:rPr lang="fr-FR" dirty="0"/>
              <a:t> </a:t>
            </a:r>
            <a:r>
              <a:rPr lang="fr-FR" dirty="0" err="1"/>
              <a:t>poaching</a:t>
            </a:r>
            <a:r>
              <a:rPr lang="fr-FR" dirty="0"/>
              <a:t> pressure</a:t>
            </a:r>
          </a:p>
          <a:p>
            <a:pPr>
              <a:buFontTx/>
              <a:buChar char="-"/>
            </a:pPr>
            <a:r>
              <a:rPr lang="fr-FR" dirty="0" err="1"/>
              <a:t>Bolsters</a:t>
            </a:r>
            <a:r>
              <a:rPr lang="fr-FR" dirty="0"/>
              <a:t> the case for intervention</a:t>
            </a:r>
          </a:p>
          <a:p>
            <a:pPr>
              <a:buFontTx/>
              <a:buChar char="-"/>
            </a:pPr>
            <a:endParaRPr lang="fr-FR" dirty="0"/>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8" name="Image 7" descr="Une image contenant diagramme, ligne, Tracé&#10;&#10;Description générée automatiquement">
            <a:extLst>
              <a:ext uri="{FF2B5EF4-FFF2-40B4-BE49-F238E27FC236}">
                <a16:creationId xmlns:a16="http://schemas.microsoft.com/office/drawing/2014/main" id="{AC170CF8-AD60-9A20-4132-C72B6A104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7735" y="960755"/>
            <a:ext cx="4610534" cy="5532120"/>
          </a:xfrm>
          <a:prstGeom prst="rect">
            <a:avLst/>
          </a:prstGeom>
        </p:spPr>
      </p:pic>
    </p:spTree>
    <p:extLst>
      <p:ext uri="{BB962C8B-B14F-4D97-AF65-F5344CB8AC3E}">
        <p14:creationId xmlns:p14="http://schemas.microsoft.com/office/powerpoint/2010/main" val="36008938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A6BD6-6FD7-FA1F-1507-BC6C8B30AA8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7ECB741-F38F-B2B5-7FD3-0356E38425EB}"/>
              </a:ext>
            </a:extLst>
          </p:cNvPr>
          <p:cNvSpPr>
            <a:spLocks noGrp="1"/>
          </p:cNvSpPr>
          <p:nvPr>
            <p:ph type="title"/>
          </p:nvPr>
        </p:nvSpPr>
        <p:spPr>
          <a:xfrm>
            <a:off x="736600" y="365125"/>
            <a:ext cx="10515600" cy="579755"/>
          </a:xfrm>
        </p:spPr>
        <p:txBody>
          <a:bodyPr>
            <a:noAutofit/>
          </a:bodyPr>
          <a:lstStyle/>
          <a:p>
            <a:r>
              <a:rPr lang="fr-FR" sz="2400" dirty="0" err="1"/>
              <a:t>Oligopoly</a:t>
            </a:r>
            <a:r>
              <a:rPr lang="fr-FR" sz="2400" dirty="0"/>
              <a:t> model : many </a:t>
            </a:r>
            <a:r>
              <a:rPr lang="fr-FR" sz="2400" dirty="0" err="1"/>
              <a:t>farmers</a:t>
            </a:r>
            <a:r>
              <a:rPr lang="fr-FR" sz="2400" dirty="0"/>
              <a:t>, many traders. </a:t>
            </a:r>
          </a:p>
        </p:txBody>
      </p:sp>
      <p:sp>
        <p:nvSpPr>
          <p:cNvPr id="4" name="Espace réservé de la date 3">
            <a:extLst>
              <a:ext uri="{FF2B5EF4-FFF2-40B4-BE49-F238E27FC236}">
                <a16:creationId xmlns:a16="http://schemas.microsoft.com/office/drawing/2014/main" id="{A570E309-9553-1F7A-D84D-F0240C89721A}"/>
              </a:ext>
            </a:extLst>
          </p:cNvPr>
          <p:cNvSpPr>
            <a:spLocks noGrp="1"/>
          </p:cNvSpPr>
          <p:nvPr>
            <p:ph type="dt" sz="half" idx="10"/>
          </p:nvPr>
        </p:nvSpPr>
        <p:spPr/>
        <p:txBody>
          <a:bodyPr/>
          <a:lstStyle/>
          <a:p>
            <a:r>
              <a:rPr lang="fr-FR"/>
              <a:t>Simon Jean – PhD Defense</a:t>
            </a:r>
            <a:endParaRPr lang="fr-FR" dirty="0"/>
          </a:p>
        </p:txBody>
      </p:sp>
      <p:sp>
        <p:nvSpPr>
          <p:cNvPr id="6" name="Espace réservé du contenu 5">
            <a:extLst>
              <a:ext uri="{FF2B5EF4-FFF2-40B4-BE49-F238E27FC236}">
                <a16:creationId xmlns:a16="http://schemas.microsoft.com/office/drawing/2014/main" id="{B1DFDE8A-16CC-D753-C914-B5B4F4356E5F}"/>
              </a:ext>
            </a:extLst>
          </p:cNvPr>
          <p:cNvSpPr>
            <a:spLocks noGrp="1"/>
          </p:cNvSpPr>
          <p:nvPr>
            <p:ph idx="1"/>
          </p:nvPr>
        </p:nvSpPr>
        <p:spPr>
          <a:xfrm>
            <a:off x="731837" y="1158240"/>
            <a:ext cx="5364163" cy="5042535"/>
          </a:xfrm>
        </p:spPr>
        <p:txBody>
          <a:bodyPr>
            <a:normAutofit/>
          </a:bodyPr>
          <a:lstStyle/>
          <a:p>
            <a:pPr>
              <a:buFontTx/>
              <a:buChar char="-"/>
            </a:pPr>
            <a:r>
              <a:rPr lang="fr-FR" dirty="0"/>
              <a:t>Assume </a:t>
            </a:r>
            <a:r>
              <a:rPr lang="fr-FR" i="1" dirty="0"/>
              <a:t>M</a:t>
            </a:r>
            <a:r>
              <a:rPr lang="fr-FR" dirty="0"/>
              <a:t> </a:t>
            </a:r>
            <a:r>
              <a:rPr lang="fr-FR" dirty="0" err="1"/>
              <a:t>farmers</a:t>
            </a:r>
            <a:r>
              <a:rPr lang="fr-FR" dirty="0"/>
              <a:t> and </a:t>
            </a:r>
            <a:r>
              <a:rPr lang="fr-FR" i="1" dirty="0"/>
              <a:t>N</a:t>
            </a:r>
            <a:r>
              <a:rPr lang="fr-FR" dirty="0"/>
              <a:t> traders, </a:t>
            </a:r>
            <a:r>
              <a:rPr lang="fr-FR" dirty="0" err="1"/>
              <a:t>identical</a:t>
            </a:r>
            <a:endParaRPr lang="fr-FR" dirty="0"/>
          </a:p>
          <a:p>
            <a:pPr>
              <a:buFontTx/>
              <a:buChar char="-"/>
            </a:pPr>
            <a:r>
              <a:rPr lang="fr-FR" dirty="0"/>
              <a:t>Cournot: if </a:t>
            </a:r>
            <a:r>
              <a:rPr lang="fr-FR" dirty="0" err="1"/>
              <a:t>there</a:t>
            </a:r>
            <a:r>
              <a:rPr lang="fr-FR" dirty="0"/>
              <a:t> are more </a:t>
            </a:r>
            <a:r>
              <a:rPr lang="fr-FR" dirty="0" err="1"/>
              <a:t>farmers</a:t>
            </a:r>
            <a:r>
              <a:rPr lang="fr-FR" dirty="0"/>
              <a:t> </a:t>
            </a:r>
            <a:r>
              <a:rPr lang="fr-FR" dirty="0" err="1"/>
              <a:t>than</a:t>
            </a:r>
            <a:r>
              <a:rPr lang="fr-FR" dirty="0"/>
              <a:t> traders, conservation </a:t>
            </a:r>
            <a:r>
              <a:rPr lang="fr-FR" dirty="0" err="1"/>
              <a:t>benefits</a:t>
            </a:r>
            <a:endParaRPr lang="fr-FR" dirty="0"/>
          </a:p>
          <a:p>
            <a:pPr lvl="1">
              <a:buFontTx/>
              <a:buChar char="-"/>
            </a:pPr>
            <a:r>
              <a:rPr lang="fr-FR" dirty="0"/>
              <a:t>Intuition : </a:t>
            </a:r>
            <a:r>
              <a:rPr lang="fr-FR" dirty="0" err="1"/>
              <a:t>increase</a:t>
            </a:r>
            <a:r>
              <a:rPr lang="fr-FR" dirty="0"/>
              <a:t> in trader </a:t>
            </a:r>
            <a:r>
              <a:rPr lang="fr-FR" dirty="0" err="1"/>
              <a:t>competition</a:t>
            </a:r>
            <a:r>
              <a:rPr lang="fr-FR" dirty="0"/>
              <a:t> </a:t>
            </a:r>
            <a:r>
              <a:rPr lang="fr-FR" dirty="0" err="1"/>
              <a:t>increase</a:t>
            </a:r>
            <a:r>
              <a:rPr lang="fr-FR" dirty="0"/>
              <a:t> </a:t>
            </a:r>
            <a:r>
              <a:rPr lang="fr-FR" dirty="0" err="1"/>
              <a:t>aggregate</a:t>
            </a:r>
            <a:r>
              <a:rPr lang="fr-FR" dirty="0"/>
              <a:t> </a:t>
            </a:r>
            <a:r>
              <a:rPr lang="fr-FR" dirty="0" err="1"/>
              <a:t>poaching</a:t>
            </a:r>
            <a:endParaRPr lang="fr-FR" dirty="0"/>
          </a:p>
          <a:p>
            <a:pPr lvl="1">
              <a:buFontTx/>
              <a:buChar char="-"/>
            </a:pPr>
            <a:r>
              <a:rPr lang="fr-FR" dirty="0"/>
              <a:t>This </a:t>
            </a:r>
            <a:r>
              <a:rPr lang="fr-FR" dirty="0" err="1"/>
              <a:t>needs</a:t>
            </a:r>
            <a:r>
              <a:rPr lang="fr-FR" dirty="0"/>
              <a:t> to </a:t>
            </a:r>
            <a:r>
              <a:rPr lang="fr-FR" dirty="0" err="1"/>
              <a:t>be</a:t>
            </a:r>
            <a:r>
              <a:rPr lang="fr-FR" dirty="0"/>
              <a:t> </a:t>
            </a:r>
            <a:r>
              <a:rPr lang="fr-FR" dirty="0" err="1"/>
              <a:t>counteracted</a:t>
            </a:r>
            <a:r>
              <a:rPr lang="fr-FR" dirty="0"/>
              <a:t> by lots of farming </a:t>
            </a:r>
            <a:r>
              <a:rPr lang="fr-FR" dirty="0" err="1"/>
              <a:t>operations</a:t>
            </a:r>
            <a:endParaRPr lang="fr-FR" dirty="0"/>
          </a:p>
          <a:p>
            <a:pPr>
              <a:buFontTx/>
              <a:buChar char="-"/>
            </a:pPr>
            <a:r>
              <a:rPr lang="fr-FR" dirty="0"/>
              <a:t>Bertrand equilibrium : invariant to the </a:t>
            </a:r>
            <a:r>
              <a:rPr lang="fr-FR" dirty="0" err="1"/>
              <a:t>number</a:t>
            </a:r>
            <a:r>
              <a:rPr lang="fr-FR" dirty="0"/>
              <a:t> of </a:t>
            </a:r>
            <a:r>
              <a:rPr lang="fr-FR" dirty="0" err="1"/>
              <a:t>players</a:t>
            </a:r>
            <a:r>
              <a:rPr lang="fr-FR" dirty="0"/>
              <a:t>, market </a:t>
            </a:r>
            <a:r>
              <a:rPr lang="fr-FR" dirty="0" err="1"/>
              <a:t>share</a:t>
            </a:r>
            <a:r>
              <a:rPr lang="fr-FR" dirty="0"/>
              <a:t> </a:t>
            </a:r>
            <a:r>
              <a:rPr lang="fr-FR" dirty="0" err="1"/>
              <a:t>is</a:t>
            </a:r>
            <a:r>
              <a:rPr lang="fr-FR" dirty="0"/>
              <a:t> </a:t>
            </a:r>
            <a:r>
              <a:rPr lang="fr-FR" dirty="0" err="1"/>
              <a:t>just</a:t>
            </a:r>
            <a:r>
              <a:rPr lang="fr-FR" dirty="0"/>
              <a:t> </a:t>
            </a:r>
            <a:r>
              <a:rPr lang="fr-FR" dirty="0" err="1"/>
              <a:t>divided</a:t>
            </a:r>
            <a:endParaRPr lang="fr-FR" dirty="0"/>
          </a:p>
          <a:p>
            <a:pPr>
              <a:buFontTx/>
              <a:buChar char="-"/>
            </a:pPr>
            <a:endParaRPr lang="fr-FR" dirty="0"/>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5" name="Image 4" descr="Une image contenant texte, capture d’écran, nombre, diagramme&#10;&#10;Description générée automatiquement">
            <a:extLst>
              <a:ext uri="{FF2B5EF4-FFF2-40B4-BE49-F238E27FC236}">
                <a16:creationId xmlns:a16="http://schemas.microsoft.com/office/drawing/2014/main" id="{3C6845E8-79D5-1F15-05D6-FC1A097E9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745" y="976630"/>
            <a:ext cx="4597304" cy="5516245"/>
          </a:xfrm>
          <a:prstGeom prst="rect">
            <a:avLst/>
          </a:prstGeom>
        </p:spPr>
      </p:pic>
    </p:spTree>
    <p:extLst>
      <p:ext uri="{BB962C8B-B14F-4D97-AF65-F5344CB8AC3E}">
        <p14:creationId xmlns:p14="http://schemas.microsoft.com/office/powerpoint/2010/main" val="34445079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FDE20-A638-C72B-AA05-5914070F076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1A671B8-7883-286B-A105-AFB47BA30F70}"/>
              </a:ext>
            </a:extLst>
          </p:cNvPr>
          <p:cNvSpPr>
            <a:spLocks noGrp="1"/>
          </p:cNvSpPr>
          <p:nvPr>
            <p:ph type="title"/>
          </p:nvPr>
        </p:nvSpPr>
        <p:spPr>
          <a:xfrm>
            <a:off x="736600" y="365125"/>
            <a:ext cx="10515600" cy="579755"/>
          </a:xfrm>
        </p:spPr>
        <p:txBody>
          <a:bodyPr>
            <a:noAutofit/>
          </a:bodyPr>
          <a:lstStyle/>
          <a:p>
            <a:r>
              <a:rPr lang="fr-FR" sz="2400" dirty="0"/>
              <a:t>Cartel take-over</a:t>
            </a:r>
          </a:p>
        </p:txBody>
      </p:sp>
      <p:sp>
        <p:nvSpPr>
          <p:cNvPr id="4" name="Espace réservé de la date 3">
            <a:extLst>
              <a:ext uri="{FF2B5EF4-FFF2-40B4-BE49-F238E27FC236}">
                <a16:creationId xmlns:a16="http://schemas.microsoft.com/office/drawing/2014/main" id="{74EBD857-5C08-E70E-2C34-D5C8A6BE412C}"/>
              </a:ext>
            </a:extLst>
          </p:cNvPr>
          <p:cNvSpPr>
            <a:spLocks noGrp="1"/>
          </p:cNvSpPr>
          <p:nvPr>
            <p:ph type="dt" sz="half" idx="10"/>
          </p:nvPr>
        </p:nvSpPr>
        <p:spPr/>
        <p:txBody>
          <a:bodyPr/>
          <a:lstStyle/>
          <a:p>
            <a:r>
              <a:rPr lang="fr-FR"/>
              <a:t>Simon Jean – PhD Defense</a:t>
            </a:r>
            <a:endParaRPr lang="fr-FR" dirty="0"/>
          </a:p>
        </p:txBody>
      </p:sp>
      <p:sp>
        <p:nvSpPr>
          <p:cNvPr id="6" name="Espace réservé du contenu 5">
            <a:extLst>
              <a:ext uri="{FF2B5EF4-FFF2-40B4-BE49-F238E27FC236}">
                <a16:creationId xmlns:a16="http://schemas.microsoft.com/office/drawing/2014/main" id="{D202C656-4D83-4B0A-A72D-6FACD611A784}"/>
              </a:ext>
            </a:extLst>
          </p:cNvPr>
          <p:cNvSpPr>
            <a:spLocks noGrp="1"/>
          </p:cNvSpPr>
          <p:nvPr>
            <p:ph idx="1"/>
          </p:nvPr>
        </p:nvSpPr>
        <p:spPr>
          <a:xfrm>
            <a:off x="731837" y="1158240"/>
            <a:ext cx="5364163" cy="5042535"/>
          </a:xfrm>
        </p:spPr>
        <p:txBody>
          <a:bodyPr>
            <a:normAutofit lnSpcReduction="10000"/>
          </a:bodyPr>
          <a:lstStyle/>
          <a:p>
            <a:pPr>
              <a:buFontTx/>
              <a:buChar char="-"/>
            </a:pPr>
            <a:r>
              <a:rPr lang="fr-FR" dirty="0"/>
              <a:t>Collusion outcome</a:t>
            </a:r>
          </a:p>
          <a:p>
            <a:pPr>
              <a:buFontTx/>
              <a:buChar char="-"/>
            </a:pPr>
            <a:r>
              <a:rPr lang="fr-FR" dirty="0"/>
              <a:t>Monopoly with </a:t>
            </a:r>
            <a:r>
              <a:rPr lang="fr-FR" dirty="0" err="1"/>
              <a:t>different</a:t>
            </a:r>
            <a:r>
              <a:rPr lang="fr-FR" dirty="0"/>
              <a:t> production sites : </a:t>
            </a:r>
          </a:p>
          <a:p>
            <a:pPr lvl="1">
              <a:buFontTx/>
              <a:buChar char="-"/>
            </a:pPr>
            <a:r>
              <a:rPr lang="fr-FR" dirty="0"/>
              <a:t>One with variable production </a:t>
            </a:r>
            <a:r>
              <a:rPr lang="fr-FR" dirty="0" err="1"/>
              <a:t>cost</a:t>
            </a:r>
            <a:r>
              <a:rPr lang="fr-FR" dirty="0"/>
              <a:t>, </a:t>
            </a:r>
            <a:r>
              <a:rPr lang="fr-FR" dirty="0" err="1"/>
              <a:t>which</a:t>
            </a:r>
            <a:r>
              <a:rPr lang="fr-FR" dirty="0"/>
              <a:t> </a:t>
            </a:r>
            <a:r>
              <a:rPr lang="fr-FR" dirty="0" err="1"/>
              <a:t>increases</a:t>
            </a:r>
            <a:r>
              <a:rPr lang="fr-FR" dirty="0"/>
              <a:t> as stock </a:t>
            </a:r>
            <a:r>
              <a:rPr lang="fr-FR" dirty="0" err="1"/>
              <a:t>decreases</a:t>
            </a:r>
            <a:endParaRPr lang="fr-FR" dirty="0"/>
          </a:p>
          <a:p>
            <a:pPr lvl="1">
              <a:buFontTx/>
              <a:buChar char="-"/>
            </a:pPr>
            <a:r>
              <a:rPr lang="fr-FR" dirty="0"/>
              <a:t>One with constant production </a:t>
            </a:r>
            <a:r>
              <a:rPr lang="fr-FR" dirty="0" err="1"/>
              <a:t>cost</a:t>
            </a:r>
            <a:endParaRPr lang="fr-FR" dirty="0"/>
          </a:p>
          <a:p>
            <a:pPr>
              <a:buFontTx/>
              <a:buChar char="-"/>
            </a:pPr>
            <a:r>
              <a:rPr lang="fr-FR" dirty="0"/>
              <a:t>Use the variable production </a:t>
            </a:r>
            <a:r>
              <a:rPr lang="fr-FR" dirty="0" err="1"/>
              <a:t>method</a:t>
            </a:r>
            <a:r>
              <a:rPr lang="fr-FR" dirty="0"/>
              <a:t> </a:t>
            </a:r>
            <a:r>
              <a:rPr lang="fr-FR" dirty="0" err="1"/>
              <a:t>until</a:t>
            </a:r>
            <a:r>
              <a:rPr lang="fr-FR" dirty="0"/>
              <a:t> </a:t>
            </a:r>
            <a:r>
              <a:rPr lang="fr-FR" dirty="0" err="1"/>
              <a:t>it</a:t>
            </a:r>
            <a:r>
              <a:rPr lang="fr-FR" dirty="0"/>
              <a:t> </a:t>
            </a:r>
            <a:r>
              <a:rPr lang="fr-FR" dirty="0" err="1"/>
              <a:t>is</a:t>
            </a:r>
            <a:r>
              <a:rPr lang="fr-FR" dirty="0"/>
              <a:t> as </a:t>
            </a:r>
            <a:r>
              <a:rPr lang="fr-FR" dirty="0" err="1"/>
              <a:t>costly</a:t>
            </a:r>
            <a:r>
              <a:rPr lang="fr-FR" dirty="0"/>
              <a:t> as the constant production </a:t>
            </a:r>
            <a:r>
              <a:rPr lang="fr-FR" dirty="0" err="1"/>
              <a:t>cost</a:t>
            </a:r>
            <a:r>
              <a:rPr lang="fr-FR" dirty="0"/>
              <a:t> </a:t>
            </a:r>
            <a:r>
              <a:rPr lang="fr-FR" dirty="0" err="1"/>
              <a:t>method</a:t>
            </a:r>
            <a:endParaRPr lang="fr-FR" dirty="0"/>
          </a:p>
          <a:p>
            <a:pPr>
              <a:buFontTx/>
              <a:buChar char="-"/>
            </a:pPr>
            <a:r>
              <a:rPr lang="fr-FR" dirty="0" err="1"/>
              <a:t>Results</a:t>
            </a:r>
            <a:r>
              <a:rPr lang="fr-FR" dirty="0"/>
              <a:t> in </a:t>
            </a:r>
            <a:r>
              <a:rPr lang="fr-FR" dirty="0" err="1"/>
              <a:t>even</a:t>
            </a:r>
            <a:r>
              <a:rPr lang="fr-FR" dirty="0"/>
              <a:t> </a:t>
            </a:r>
            <a:r>
              <a:rPr lang="fr-FR" dirty="0" err="1"/>
              <a:t>larger</a:t>
            </a:r>
            <a:r>
              <a:rPr lang="fr-FR" dirty="0"/>
              <a:t> conservation </a:t>
            </a:r>
            <a:r>
              <a:rPr lang="fr-FR" dirty="0" err="1"/>
              <a:t>benefits</a:t>
            </a:r>
            <a:r>
              <a:rPr lang="fr-FR" dirty="0"/>
              <a:t> : </a:t>
            </a:r>
          </a:p>
          <a:p>
            <a:pPr lvl="1">
              <a:buFontTx/>
              <a:buChar char="-"/>
            </a:pPr>
            <a:r>
              <a:rPr lang="fr-FR" dirty="0"/>
              <a:t>Restriction of </a:t>
            </a:r>
            <a:r>
              <a:rPr lang="fr-FR" dirty="0" err="1"/>
              <a:t>quantities</a:t>
            </a:r>
            <a:r>
              <a:rPr lang="fr-FR" dirty="0"/>
              <a:t> and relative </a:t>
            </a:r>
            <a:r>
              <a:rPr lang="fr-FR" dirty="0" err="1"/>
              <a:t>cost</a:t>
            </a:r>
            <a:r>
              <a:rPr lang="fr-FR" dirty="0"/>
              <a:t> effect</a:t>
            </a:r>
          </a:p>
          <a:p>
            <a:pPr>
              <a:buFontTx/>
              <a:buChar char="-"/>
            </a:pPr>
            <a:endParaRPr lang="fr-FR" dirty="0"/>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400" dirty="0"/>
          </a:p>
          <a:p>
            <a:pPr marL="0" indent="0">
              <a:buNone/>
            </a:pPr>
            <a:endParaRPr lang="fr-FR" sz="24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7" name="Image 6" descr="Une image contenant diagramme, ligne, Tracé&#10;&#10;Description générée automatiquement">
            <a:extLst>
              <a:ext uri="{FF2B5EF4-FFF2-40B4-BE49-F238E27FC236}">
                <a16:creationId xmlns:a16="http://schemas.microsoft.com/office/drawing/2014/main" id="{BFC69980-CA3C-BFD2-AB1E-DF165EA89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134" y="808990"/>
            <a:ext cx="4623235" cy="5547360"/>
          </a:xfrm>
          <a:prstGeom prst="rect">
            <a:avLst/>
          </a:prstGeom>
        </p:spPr>
      </p:pic>
    </p:spTree>
    <p:extLst>
      <p:ext uri="{BB962C8B-B14F-4D97-AF65-F5344CB8AC3E}">
        <p14:creationId xmlns:p14="http://schemas.microsoft.com/office/powerpoint/2010/main" val="2900424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5646D">
            <a:alpha val="70000"/>
          </a:srgbClr>
        </a:solidFill>
        <a:effectLst/>
      </p:bgPr>
    </p:bg>
    <p:spTree>
      <p:nvGrpSpPr>
        <p:cNvPr id="1" name="">
          <a:extLst>
            <a:ext uri="{FF2B5EF4-FFF2-40B4-BE49-F238E27FC236}">
              <a16:creationId xmlns:a16="http://schemas.microsoft.com/office/drawing/2014/main" id="{394AF703-117B-22C8-DCFF-D5EDFEBDD19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D0F5FB2-B00A-13F4-FED8-CF1C42853D10}"/>
              </a:ext>
            </a:extLst>
          </p:cNvPr>
          <p:cNvSpPr>
            <a:spLocks noGrp="1"/>
          </p:cNvSpPr>
          <p:nvPr>
            <p:ph type="title"/>
          </p:nvPr>
        </p:nvSpPr>
        <p:spPr>
          <a:xfrm>
            <a:off x="695325" y="1709738"/>
            <a:ext cx="106521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Calibration</a:t>
            </a:r>
          </a:p>
        </p:txBody>
      </p:sp>
      <p:sp>
        <p:nvSpPr>
          <p:cNvPr id="3" name="Espace réservé du texte 2">
            <a:extLst>
              <a:ext uri="{FF2B5EF4-FFF2-40B4-BE49-F238E27FC236}">
                <a16:creationId xmlns:a16="http://schemas.microsoft.com/office/drawing/2014/main" id="{F0BA09D1-AFEA-30BC-AB05-354A80A4704D}"/>
              </a:ext>
            </a:extLst>
          </p:cNvPr>
          <p:cNvSpPr>
            <a:spLocks noGrp="1"/>
          </p:cNvSpPr>
          <p:nvPr>
            <p:ph type="body" idx="1"/>
          </p:nvPr>
        </p:nvSpPr>
        <p:spPr/>
        <p:txBody>
          <a:bodyPr>
            <a:normAutofit/>
          </a:bodyPr>
          <a:lstStyle/>
          <a:p>
            <a:pPr marL="0" indent="0">
              <a:buNone/>
            </a:pP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list</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4"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5" name="Connecteur droit 4">
            <a:extLst>
              <a:ext uri="{FF2B5EF4-FFF2-40B4-BE49-F238E27FC236}">
                <a16:creationId xmlns:a16="http://schemas.microsoft.com/office/drawing/2014/main" id="{E684D043-2EF3-C66A-DB81-92712C1ABC3E}"/>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6" name="Espace réservé de la date 3">
            <a:extLst>
              <a:ext uri="{FF2B5EF4-FFF2-40B4-BE49-F238E27FC236}">
                <a16:creationId xmlns:a16="http://schemas.microsoft.com/office/drawing/2014/main" id="{05BC1B3C-A539-A79C-1AB9-38C194BF0C8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spTree>
    <p:extLst>
      <p:ext uri="{BB962C8B-B14F-4D97-AF65-F5344CB8AC3E}">
        <p14:creationId xmlns:p14="http://schemas.microsoft.com/office/powerpoint/2010/main" val="2461532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C73FD-25EE-C7C3-2B74-5643EDB1D5A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989A58A-CD7D-FF38-B986-63D2B2BA5E82}"/>
              </a:ext>
            </a:extLst>
          </p:cNvPr>
          <p:cNvSpPr>
            <a:spLocks noGrp="1"/>
          </p:cNvSpPr>
          <p:nvPr>
            <p:ph type="title"/>
          </p:nvPr>
        </p:nvSpPr>
        <p:spPr>
          <a:xfrm>
            <a:off x="736600" y="365125"/>
            <a:ext cx="10515600" cy="579755"/>
          </a:xfrm>
        </p:spPr>
        <p:txBody>
          <a:bodyPr>
            <a:noAutofit/>
          </a:bodyPr>
          <a:lstStyle/>
          <a:p>
            <a:r>
              <a:rPr lang="fr-FR" sz="2400" dirty="0" err="1"/>
              <a:t>Biological</a:t>
            </a:r>
            <a:r>
              <a:rPr lang="fr-FR" sz="2400" dirty="0"/>
              <a:t> data</a:t>
            </a:r>
          </a:p>
        </p:txBody>
      </p:sp>
      <p:sp>
        <p:nvSpPr>
          <p:cNvPr id="4" name="Espace réservé de la date 3">
            <a:extLst>
              <a:ext uri="{FF2B5EF4-FFF2-40B4-BE49-F238E27FC236}">
                <a16:creationId xmlns:a16="http://schemas.microsoft.com/office/drawing/2014/main" id="{615608FB-B6E9-4417-DE9F-5CD075B8D5C5}"/>
              </a:ext>
            </a:extLst>
          </p:cNvPr>
          <p:cNvSpPr>
            <a:spLocks noGrp="1"/>
          </p:cNvSpPr>
          <p:nvPr>
            <p:ph type="dt" sz="half" idx="10"/>
          </p:nvPr>
        </p:nvSpPr>
        <p:spPr/>
        <p:txBody>
          <a:bodyPr/>
          <a:lstStyle/>
          <a:p>
            <a:r>
              <a:rPr lang="fr-FR"/>
              <a:t>Simon Jean – PhD Defense</a:t>
            </a:r>
            <a:endParaRPr lang="fr-FR" dirty="0"/>
          </a:p>
        </p:txBody>
      </p:sp>
      <p:sp>
        <p:nvSpPr>
          <p:cNvPr id="5" name="Espace réservé du contenu 4">
            <a:extLst>
              <a:ext uri="{FF2B5EF4-FFF2-40B4-BE49-F238E27FC236}">
                <a16:creationId xmlns:a16="http://schemas.microsoft.com/office/drawing/2014/main" id="{42306CA8-C90F-E55D-48B4-5D1A3F36F5A9}"/>
              </a:ext>
            </a:extLst>
          </p:cNvPr>
          <p:cNvSpPr>
            <a:spLocks noGrp="1"/>
          </p:cNvSpPr>
          <p:nvPr>
            <p:ph idx="1"/>
          </p:nvPr>
        </p:nvSpPr>
        <p:spPr>
          <a:xfrm>
            <a:off x="746352" y="886825"/>
            <a:ext cx="10836048" cy="2235108"/>
          </a:xfrm>
        </p:spPr>
        <p:txBody>
          <a:bodyPr>
            <a:normAutofit/>
          </a:bodyPr>
          <a:lstStyle/>
          <a:p>
            <a:r>
              <a:rPr lang="fr-FR" sz="2400" dirty="0"/>
              <a:t>Use reproductive data</a:t>
            </a:r>
            <a:r>
              <a:rPr lang="fr-FR" sz="2400" i="1" dirty="0"/>
              <a:t> r</a:t>
            </a:r>
            <a:r>
              <a:rPr lang="fr-FR" sz="2400" dirty="0"/>
              <a:t> from </a:t>
            </a:r>
            <a:r>
              <a:rPr lang="fr-FR" sz="2400" dirty="0" err="1"/>
              <a:t>FishBaseR</a:t>
            </a:r>
            <a:endParaRPr lang="fr-FR" sz="2400" dirty="0"/>
          </a:p>
          <a:p>
            <a:r>
              <a:rPr lang="fr-FR" sz="2400" dirty="0"/>
              <a:t>Use stock </a:t>
            </a:r>
            <a:r>
              <a:rPr lang="fr-FR" sz="2400" dirty="0" err="1"/>
              <a:t>assessment</a:t>
            </a:r>
            <a:r>
              <a:rPr lang="fr-FR" sz="2400" dirty="0"/>
              <a:t> for </a:t>
            </a:r>
            <a:r>
              <a:rPr lang="fr-FR" sz="2400" dirty="0" err="1"/>
              <a:t>carrying</a:t>
            </a:r>
            <a:r>
              <a:rPr lang="fr-FR" sz="2400" dirty="0"/>
              <a:t> </a:t>
            </a:r>
            <a:r>
              <a:rPr lang="fr-FR" sz="2400" dirty="0" err="1"/>
              <a:t>capacity</a:t>
            </a:r>
            <a:r>
              <a:rPr lang="fr-FR" sz="2400" dirty="0"/>
              <a:t> </a:t>
            </a:r>
            <a:r>
              <a:rPr lang="fr-FR" sz="2400" i="1" dirty="0"/>
              <a:t>K</a:t>
            </a:r>
            <a:endParaRPr lang="fr-FR" sz="2400" dirty="0"/>
          </a:p>
          <a:p>
            <a:r>
              <a:rPr lang="fr-FR" sz="2400" dirty="0"/>
              <a:t>Use Von Bertalanffy </a:t>
            </a:r>
            <a:r>
              <a:rPr lang="fr-FR" sz="2400" dirty="0" err="1"/>
              <a:t>growth</a:t>
            </a:r>
            <a:r>
              <a:rPr lang="fr-FR" sz="2400" dirty="0"/>
              <a:t> </a:t>
            </a:r>
            <a:r>
              <a:rPr lang="fr-FR" sz="2400" dirty="0" err="1"/>
              <a:t>between</a:t>
            </a:r>
            <a:r>
              <a:rPr lang="fr-FR" sz="2400" dirty="0"/>
              <a:t> captive and non captive </a:t>
            </a:r>
            <a:r>
              <a:rPr lang="fr-FR" sz="2400" dirty="0" err="1"/>
              <a:t>fish</a:t>
            </a:r>
            <a:r>
              <a:rPr lang="fr-FR" sz="2400" dirty="0"/>
              <a:t> to </a:t>
            </a:r>
            <a:r>
              <a:rPr lang="fr-FR" sz="2400" dirty="0" err="1"/>
              <a:t>assess</a:t>
            </a:r>
            <a:r>
              <a:rPr lang="fr-FR" sz="2400" dirty="0"/>
              <a:t>:</a:t>
            </a:r>
          </a:p>
          <a:p>
            <a:pPr lvl="1"/>
            <a:r>
              <a:rPr lang="fr-FR" sz="2000" dirty="0"/>
              <a:t>How long </a:t>
            </a:r>
            <a:r>
              <a:rPr lang="fr-FR" sz="2000" dirty="0" err="1"/>
              <a:t>it</a:t>
            </a:r>
            <a:r>
              <a:rPr lang="fr-FR" sz="2000" dirty="0"/>
              <a:t> </a:t>
            </a:r>
            <a:r>
              <a:rPr lang="fr-FR" sz="2000" dirty="0" err="1"/>
              <a:t>takes</a:t>
            </a:r>
            <a:r>
              <a:rPr lang="fr-FR" sz="2000" dirty="0"/>
              <a:t> to </a:t>
            </a:r>
            <a:r>
              <a:rPr lang="fr-FR" sz="2000" dirty="0" err="1"/>
              <a:t>grow</a:t>
            </a:r>
            <a:r>
              <a:rPr lang="fr-FR" sz="2000" dirty="0"/>
              <a:t> in the two </a:t>
            </a:r>
            <a:r>
              <a:rPr lang="fr-FR" sz="2000" dirty="0" err="1"/>
              <a:t>environments</a:t>
            </a:r>
            <a:endParaRPr lang="fr-FR" sz="2000" dirty="0"/>
          </a:p>
          <a:p>
            <a:pPr lvl="1"/>
            <a:r>
              <a:rPr lang="fr-FR" sz="2000" dirty="0"/>
              <a:t>And how long </a:t>
            </a:r>
            <a:r>
              <a:rPr lang="fr-FR" sz="2000" dirty="0" err="1"/>
              <a:t>does</a:t>
            </a:r>
            <a:r>
              <a:rPr lang="fr-FR" sz="2000" dirty="0"/>
              <a:t> </a:t>
            </a:r>
            <a:r>
              <a:rPr lang="fr-FR" sz="2000" dirty="0" err="1"/>
              <a:t>it</a:t>
            </a:r>
            <a:r>
              <a:rPr lang="fr-FR" sz="2000" dirty="0"/>
              <a:t> take to </a:t>
            </a:r>
            <a:r>
              <a:rPr lang="fr-FR" sz="2000" dirty="0" err="1"/>
              <a:t>grow</a:t>
            </a:r>
            <a:r>
              <a:rPr lang="fr-FR" sz="2000" dirty="0"/>
              <a:t> to the </a:t>
            </a:r>
            <a:r>
              <a:rPr lang="fr-FR" sz="2000" dirty="0" err="1"/>
              <a:t>average</a:t>
            </a:r>
            <a:r>
              <a:rPr lang="fr-FR" sz="2000" dirty="0"/>
              <a:t> totoaba </a:t>
            </a:r>
            <a:r>
              <a:rPr lang="fr-FR" sz="2000" dirty="0" err="1"/>
              <a:t>observed</a:t>
            </a:r>
            <a:r>
              <a:rPr lang="fr-FR" sz="2000" dirty="0"/>
              <a:t> on the </a:t>
            </a:r>
            <a:r>
              <a:rPr lang="fr-FR" sz="2000" dirty="0" err="1"/>
              <a:t>markets</a:t>
            </a:r>
            <a:r>
              <a:rPr lang="fr-FR" sz="2000" dirty="0"/>
              <a:t> </a:t>
            </a:r>
          </a:p>
        </p:txBody>
      </p:sp>
      <p:sp>
        <p:nvSpPr>
          <p:cNvPr id="10" name="Titre 1">
            <a:extLst>
              <a:ext uri="{FF2B5EF4-FFF2-40B4-BE49-F238E27FC236}">
                <a16:creationId xmlns:a16="http://schemas.microsoft.com/office/drawing/2014/main" id="{1B13C0E0-6430-8DE7-8B03-43C36A3992E2}"/>
              </a:ext>
            </a:extLst>
          </p:cNvPr>
          <p:cNvSpPr txBox="1">
            <a:spLocks/>
          </p:cNvSpPr>
          <p:nvPr/>
        </p:nvSpPr>
        <p:spPr>
          <a:xfrm>
            <a:off x="731838" y="2960916"/>
            <a:ext cx="10515600" cy="5797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fr-FR" sz="2400" dirty="0" err="1"/>
              <a:t>Fishing</a:t>
            </a:r>
            <a:r>
              <a:rPr lang="fr-FR" sz="2400" dirty="0"/>
              <a:t> </a:t>
            </a:r>
            <a:r>
              <a:rPr lang="fr-FR" sz="2400" dirty="0" err="1"/>
              <a:t>cost</a:t>
            </a:r>
            <a:endParaRPr lang="fr-FR" sz="2400" dirty="0"/>
          </a:p>
        </p:txBody>
      </p:sp>
      <p:sp>
        <p:nvSpPr>
          <p:cNvPr id="12" name="Espace réservé du contenu 4">
            <a:extLst>
              <a:ext uri="{FF2B5EF4-FFF2-40B4-BE49-F238E27FC236}">
                <a16:creationId xmlns:a16="http://schemas.microsoft.com/office/drawing/2014/main" id="{C45D687A-B511-92BD-F011-C69726AFF33E}"/>
              </a:ext>
            </a:extLst>
          </p:cNvPr>
          <p:cNvSpPr txBox="1">
            <a:spLocks/>
          </p:cNvSpPr>
          <p:nvPr/>
        </p:nvSpPr>
        <p:spPr>
          <a:xfrm>
            <a:off x="746351" y="3616871"/>
            <a:ext cx="10713811" cy="25839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err="1"/>
              <a:t>Reconstruct</a:t>
            </a:r>
            <a:r>
              <a:rPr lang="fr-FR" sz="2400" dirty="0"/>
              <a:t> </a:t>
            </a:r>
            <a:r>
              <a:rPr lang="fr-FR" sz="2400" dirty="0" err="1"/>
              <a:t>observed</a:t>
            </a:r>
            <a:r>
              <a:rPr lang="fr-FR" sz="2400" dirty="0"/>
              <a:t> </a:t>
            </a:r>
            <a:r>
              <a:rPr lang="fr-FR" sz="2400" dirty="0" err="1"/>
              <a:t>cost</a:t>
            </a:r>
            <a:r>
              <a:rPr lang="fr-FR" sz="2400" dirty="0"/>
              <a:t>, </a:t>
            </a:r>
            <a:r>
              <a:rPr lang="fr-FR" sz="2400" dirty="0" err="1"/>
              <a:t>including</a:t>
            </a:r>
            <a:r>
              <a:rPr lang="fr-FR" sz="2400" dirty="0"/>
              <a:t> fuel, </a:t>
            </a:r>
            <a:r>
              <a:rPr lang="fr-FR" sz="2400" dirty="0" err="1"/>
              <a:t>gear</a:t>
            </a:r>
            <a:r>
              <a:rPr lang="fr-FR" sz="2400" dirty="0"/>
              <a:t>, </a:t>
            </a:r>
            <a:r>
              <a:rPr lang="fr-FR" sz="2400" dirty="0" err="1"/>
              <a:t>gear</a:t>
            </a:r>
            <a:r>
              <a:rPr lang="fr-FR" sz="2400" dirty="0"/>
              <a:t> replacement, bribes </a:t>
            </a:r>
            <a:r>
              <a:rPr lang="fr-FR" sz="2400" dirty="0" err="1"/>
              <a:t>across</a:t>
            </a:r>
            <a:r>
              <a:rPr lang="fr-FR" sz="2400" dirty="0"/>
              <a:t> </a:t>
            </a:r>
            <a:r>
              <a:rPr lang="fr-FR" sz="2400" dirty="0" err="1"/>
              <a:t>seasons</a:t>
            </a:r>
            <a:r>
              <a:rPr lang="fr-FR" sz="2400" dirty="0"/>
              <a:t> (</a:t>
            </a:r>
            <a:r>
              <a:rPr lang="fr-FR" sz="2400" dirty="0" err="1"/>
              <a:t>low</a:t>
            </a:r>
            <a:r>
              <a:rPr lang="fr-FR" sz="2400" dirty="0"/>
              <a:t>, middle, high)</a:t>
            </a:r>
          </a:p>
          <a:p>
            <a:r>
              <a:rPr lang="fr-FR" sz="2400" dirty="0"/>
              <a:t>Match with </a:t>
            </a:r>
            <a:r>
              <a:rPr lang="fr-FR" sz="2400" dirty="0" err="1"/>
              <a:t>seasonal</a:t>
            </a:r>
            <a:r>
              <a:rPr lang="fr-FR" sz="2400" dirty="0"/>
              <a:t> </a:t>
            </a:r>
            <a:r>
              <a:rPr lang="fr-FR" sz="2400" dirty="0" err="1"/>
              <a:t>fishing</a:t>
            </a:r>
            <a:r>
              <a:rPr lang="fr-FR" sz="2400" dirty="0"/>
              <a:t> effort to </a:t>
            </a:r>
            <a:r>
              <a:rPr lang="fr-FR" sz="2400" dirty="0" err="1"/>
              <a:t>build</a:t>
            </a:r>
            <a:r>
              <a:rPr lang="fr-FR" sz="2400" dirty="0"/>
              <a:t> </a:t>
            </a:r>
            <a:r>
              <a:rPr lang="fr-FR" sz="2400" dirty="0" err="1"/>
              <a:t>seasonal</a:t>
            </a:r>
            <a:r>
              <a:rPr lang="fr-FR" sz="2400" dirty="0"/>
              <a:t> (</a:t>
            </a:r>
            <a:r>
              <a:rPr lang="fr-FR" sz="2400" dirty="0" err="1"/>
              <a:t>increasing</a:t>
            </a:r>
            <a:r>
              <a:rPr lang="fr-FR" sz="2400" dirty="0"/>
              <a:t>) </a:t>
            </a:r>
            <a:r>
              <a:rPr lang="fr-FR" sz="2400" dirty="0" err="1"/>
              <a:t>cost</a:t>
            </a:r>
            <a:r>
              <a:rPr lang="fr-FR" sz="2400" dirty="0"/>
              <a:t> of effort</a:t>
            </a:r>
          </a:p>
          <a:p>
            <a:r>
              <a:rPr lang="fr-FR" sz="2400" dirty="0"/>
              <a:t>Find </a:t>
            </a:r>
            <a:r>
              <a:rPr lang="fr-FR" sz="2400" dirty="0" err="1"/>
              <a:t>linear</a:t>
            </a:r>
            <a:r>
              <a:rPr lang="fr-FR" sz="2400" dirty="0"/>
              <a:t> </a:t>
            </a:r>
            <a:r>
              <a:rPr lang="fr-FR" sz="2400" dirty="0" err="1"/>
              <a:t>quadratic</a:t>
            </a:r>
            <a:r>
              <a:rPr lang="fr-FR" sz="2400" dirty="0"/>
              <a:t> approximation </a:t>
            </a:r>
            <a:r>
              <a:rPr lang="fr-FR" sz="2400" dirty="0" err="1"/>
              <a:t>that</a:t>
            </a:r>
            <a:r>
              <a:rPr lang="fr-FR" sz="2400" dirty="0"/>
              <a:t> best matches the </a:t>
            </a:r>
            <a:r>
              <a:rPr lang="fr-FR" sz="2400" dirty="0" err="1"/>
              <a:t>observed</a:t>
            </a:r>
            <a:r>
              <a:rPr lang="fr-FR" sz="2400" dirty="0"/>
              <a:t> trend</a:t>
            </a:r>
            <a:endParaRPr lang="fr-FR" sz="2000" dirty="0"/>
          </a:p>
        </p:txBody>
      </p:sp>
    </p:spTree>
    <p:extLst>
      <p:ext uri="{BB962C8B-B14F-4D97-AF65-F5344CB8AC3E}">
        <p14:creationId xmlns:p14="http://schemas.microsoft.com/office/powerpoint/2010/main" val="26474509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6B0BD-D700-BB94-5845-DC053466AF2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F80712C-BDAF-BD0A-AEB5-B552CF57BBC0}"/>
              </a:ext>
            </a:extLst>
          </p:cNvPr>
          <p:cNvSpPr>
            <a:spLocks noGrp="1"/>
          </p:cNvSpPr>
          <p:nvPr>
            <p:ph type="title"/>
          </p:nvPr>
        </p:nvSpPr>
        <p:spPr>
          <a:xfrm>
            <a:off x="736600" y="365125"/>
            <a:ext cx="10515600" cy="579755"/>
          </a:xfrm>
        </p:spPr>
        <p:txBody>
          <a:bodyPr>
            <a:noAutofit/>
          </a:bodyPr>
          <a:lstStyle/>
          <a:p>
            <a:r>
              <a:rPr lang="fr-FR" sz="2400" dirty="0"/>
              <a:t>Demand data</a:t>
            </a:r>
          </a:p>
        </p:txBody>
      </p:sp>
      <p:sp>
        <p:nvSpPr>
          <p:cNvPr id="4" name="Espace réservé de la date 3">
            <a:extLst>
              <a:ext uri="{FF2B5EF4-FFF2-40B4-BE49-F238E27FC236}">
                <a16:creationId xmlns:a16="http://schemas.microsoft.com/office/drawing/2014/main" id="{AA4AD4FE-21BA-BF45-3346-B30217C3DDA7}"/>
              </a:ext>
            </a:extLst>
          </p:cNvPr>
          <p:cNvSpPr>
            <a:spLocks noGrp="1"/>
          </p:cNvSpPr>
          <p:nvPr>
            <p:ph type="dt" sz="half" idx="10"/>
          </p:nvPr>
        </p:nvSpPr>
        <p:spPr/>
        <p:txBody>
          <a:bodyPr/>
          <a:lstStyle/>
          <a:p>
            <a:r>
              <a:rPr lang="fr-FR"/>
              <a:t>Simon Jean – PhD Defense</a:t>
            </a:r>
            <a:endParaRPr lang="fr-FR" dirty="0"/>
          </a:p>
        </p:txBody>
      </p:sp>
      <p:sp>
        <p:nvSpPr>
          <p:cNvPr id="5" name="Espace réservé du contenu 4">
            <a:extLst>
              <a:ext uri="{FF2B5EF4-FFF2-40B4-BE49-F238E27FC236}">
                <a16:creationId xmlns:a16="http://schemas.microsoft.com/office/drawing/2014/main" id="{95FF9EEA-4DB1-730D-9B08-4DD113C311C8}"/>
              </a:ext>
            </a:extLst>
          </p:cNvPr>
          <p:cNvSpPr>
            <a:spLocks noGrp="1"/>
          </p:cNvSpPr>
          <p:nvPr>
            <p:ph idx="1"/>
          </p:nvPr>
        </p:nvSpPr>
        <p:spPr>
          <a:xfrm>
            <a:off x="746352" y="886825"/>
            <a:ext cx="10836048" cy="1769289"/>
          </a:xfrm>
        </p:spPr>
        <p:txBody>
          <a:bodyPr>
            <a:normAutofit/>
          </a:bodyPr>
          <a:lstStyle/>
          <a:p>
            <a:r>
              <a:rPr lang="fr-FR" sz="2200" dirty="0"/>
              <a:t>Use </a:t>
            </a:r>
            <a:r>
              <a:rPr lang="fr-FR" sz="2200" dirty="0" err="1"/>
              <a:t>seizure</a:t>
            </a:r>
            <a:r>
              <a:rPr lang="fr-FR" sz="2200" dirty="0"/>
              <a:t> data from 2013 to 2017 </a:t>
            </a:r>
            <a:r>
              <a:rPr lang="fr-FR" sz="2200" dirty="0" err="1"/>
              <a:t>which</a:t>
            </a:r>
            <a:r>
              <a:rPr lang="fr-FR" sz="2200" dirty="0"/>
              <a:t> </a:t>
            </a:r>
            <a:r>
              <a:rPr lang="fr-FR" sz="2200" dirty="0" err="1"/>
              <a:t>map</a:t>
            </a:r>
            <a:r>
              <a:rPr lang="fr-FR" sz="2200" dirty="0"/>
              <a:t> </a:t>
            </a:r>
            <a:r>
              <a:rPr lang="fr-FR" sz="2200" dirty="0" err="1"/>
              <a:t>quantity</a:t>
            </a:r>
            <a:r>
              <a:rPr lang="fr-FR" sz="2200" dirty="0"/>
              <a:t>, </a:t>
            </a:r>
            <a:r>
              <a:rPr lang="fr-FR" sz="2200" dirty="0" err="1"/>
              <a:t>price</a:t>
            </a:r>
            <a:r>
              <a:rPr lang="fr-FR" sz="2200" dirty="0"/>
              <a:t> and size of </a:t>
            </a:r>
            <a:r>
              <a:rPr lang="fr-FR" sz="2200" dirty="0" err="1"/>
              <a:t>swim</a:t>
            </a:r>
            <a:r>
              <a:rPr lang="fr-FR" sz="2200" dirty="0"/>
              <a:t> </a:t>
            </a:r>
            <a:r>
              <a:rPr lang="fr-FR" sz="2200" dirty="0" err="1"/>
              <a:t>bladder</a:t>
            </a:r>
            <a:r>
              <a:rPr lang="fr-FR" sz="2200" dirty="0"/>
              <a:t> </a:t>
            </a:r>
            <a:br>
              <a:rPr lang="fr-FR" sz="2200" dirty="0"/>
            </a:br>
            <a:r>
              <a:rPr lang="fr-FR" sz="2200" i="1" dirty="0"/>
              <a:t>Assume a single market</a:t>
            </a:r>
            <a:endParaRPr lang="fr-FR" sz="2200" dirty="0"/>
          </a:p>
          <a:p>
            <a:r>
              <a:rPr lang="fr-FR" sz="2200" dirty="0"/>
              <a:t>Use stock </a:t>
            </a:r>
            <a:r>
              <a:rPr lang="fr-FR" sz="2200" dirty="0" err="1"/>
              <a:t>assessment</a:t>
            </a:r>
            <a:r>
              <a:rPr lang="fr-FR" sz="2200" dirty="0"/>
              <a:t> for catch and </a:t>
            </a:r>
            <a:r>
              <a:rPr lang="fr-FR" sz="2200" dirty="0" err="1"/>
              <a:t>biological</a:t>
            </a:r>
            <a:r>
              <a:rPr lang="fr-FR" sz="2200" dirty="0"/>
              <a:t> production </a:t>
            </a:r>
          </a:p>
          <a:p>
            <a:r>
              <a:rPr lang="fr-FR" sz="2200" dirty="0" err="1"/>
              <a:t>Regress</a:t>
            </a:r>
            <a:r>
              <a:rPr lang="fr-FR" sz="2200" dirty="0"/>
              <a:t> </a:t>
            </a:r>
            <a:r>
              <a:rPr lang="fr-FR" sz="2200" dirty="0" err="1"/>
              <a:t>observed</a:t>
            </a:r>
            <a:r>
              <a:rPr lang="fr-FR" sz="2200" dirty="0"/>
              <a:t> </a:t>
            </a:r>
            <a:r>
              <a:rPr lang="fr-FR" sz="2200" dirty="0" err="1"/>
              <a:t>price</a:t>
            </a:r>
            <a:r>
              <a:rPr lang="fr-FR" sz="2200" dirty="0"/>
              <a:t> on </a:t>
            </a:r>
            <a:r>
              <a:rPr lang="fr-FR" sz="2200" dirty="0" err="1"/>
              <a:t>estimated</a:t>
            </a:r>
            <a:r>
              <a:rPr lang="fr-FR" sz="2200" dirty="0"/>
              <a:t> catch</a:t>
            </a:r>
          </a:p>
        </p:txBody>
      </p:sp>
      <p:sp>
        <p:nvSpPr>
          <p:cNvPr id="10" name="Titre 1">
            <a:extLst>
              <a:ext uri="{FF2B5EF4-FFF2-40B4-BE49-F238E27FC236}">
                <a16:creationId xmlns:a16="http://schemas.microsoft.com/office/drawing/2014/main" id="{F70646C7-AB22-EFEF-6722-ECBA982C6D01}"/>
              </a:ext>
            </a:extLst>
          </p:cNvPr>
          <p:cNvSpPr txBox="1">
            <a:spLocks/>
          </p:cNvSpPr>
          <p:nvPr/>
        </p:nvSpPr>
        <p:spPr>
          <a:xfrm>
            <a:off x="731838" y="2960916"/>
            <a:ext cx="10515600" cy="5797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fr-FR" sz="2400" dirty="0"/>
              <a:t>Farming costs</a:t>
            </a:r>
          </a:p>
        </p:txBody>
      </p:sp>
      <p:sp>
        <p:nvSpPr>
          <p:cNvPr id="12" name="Espace réservé du contenu 4">
            <a:extLst>
              <a:ext uri="{FF2B5EF4-FFF2-40B4-BE49-F238E27FC236}">
                <a16:creationId xmlns:a16="http://schemas.microsoft.com/office/drawing/2014/main" id="{20600BE0-253A-1BB7-FD8F-311BB1EAA13F}"/>
              </a:ext>
            </a:extLst>
          </p:cNvPr>
          <p:cNvSpPr txBox="1">
            <a:spLocks/>
          </p:cNvSpPr>
          <p:nvPr/>
        </p:nvSpPr>
        <p:spPr>
          <a:xfrm>
            <a:off x="746351" y="3616871"/>
            <a:ext cx="10713811" cy="25839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Set up costs and </a:t>
            </a:r>
            <a:r>
              <a:rPr lang="fr-FR" sz="2400" dirty="0" err="1"/>
              <a:t>operational</a:t>
            </a:r>
            <a:r>
              <a:rPr lang="fr-FR" sz="2400" dirty="0"/>
              <a:t> costs </a:t>
            </a:r>
            <a:r>
              <a:rPr lang="fr-FR" sz="2400" dirty="0" err="1"/>
              <a:t>including</a:t>
            </a:r>
            <a:r>
              <a:rPr lang="fr-FR" sz="2400" dirty="0"/>
              <a:t> : </a:t>
            </a:r>
            <a:r>
              <a:rPr lang="fr-FR" sz="2400" dirty="0" err="1"/>
              <a:t>sphere</a:t>
            </a:r>
            <a:r>
              <a:rPr lang="fr-FR" sz="2400" dirty="0"/>
              <a:t>, </a:t>
            </a:r>
            <a:r>
              <a:rPr lang="fr-FR" sz="2400" dirty="0" err="1"/>
              <a:t>feed</a:t>
            </a:r>
            <a:r>
              <a:rPr lang="fr-FR" sz="2400" dirty="0"/>
              <a:t>, </a:t>
            </a:r>
            <a:r>
              <a:rPr lang="fr-FR" sz="2400" dirty="0" err="1"/>
              <a:t>labor</a:t>
            </a:r>
            <a:r>
              <a:rPr lang="fr-FR" sz="2400" dirty="0"/>
              <a:t>, fuel, maintenance, </a:t>
            </a:r>
            <a:r>
              <a:rPr lang="fr-FR" sz="2400" dirty="0" err="1"/>
              <a:t>cleaning</a:t>
            </a:r>
            <a:r>
              <a:rPr lang="fr-FR" sz="2400" dirty="0"/>
              <a:t>, administrative from </a:t>
            </a:r>
            <a:r>
              <a:rPr lang="fr-FR" sz="2400" dirty="0" err="1"/>
              <a:t>Earth</a:t>
            </a:r>
            <a:r>
              <a:rPr lang="fr-FR" sz="2400" dirty="0"/>
              <a:t> </a:t>
            </a:r>
            <a:r>
              <a:rPr lang="fr-FR" sz="2400" dirty="0" err="1"/>
              <a:t>Ocean</a:t>
            </a:r>
            <a:r>
              <a:rPr lang="fr-FR" sz="2400" dirty="0"/>
              <a:t> </a:t>
            </a:r>
            <a:r>
              <a:rPr lang="fr-FR" sz="2400" dirty="0" err="1"/>
              <a:t>Farms</a:t>
            </a:r>
            <a:endParaRPr lang="fr-FR" sz="2400" dirty="0"/>
          </a:p>
          <a:p>
            <a:r>
              <a:rPr lang="fr-FR" sz="2400" dirty="0"/>
              <a:t>10% </a:t>
            </a:r>
            <a:r>
              <a:rPr lang="fr-FR" sz="2400" dirty="0" err="1"/>
              <a:t>annual</a:t>
            </a:r>
            <a:r>
              <a:rPr lang="fr-FR" sz="2400" dirty="0"/>
              <a:t> </a:t>
            </a:r>
            <a:r>
              <a:rPr lang="fr-FR" sz="2400" dirty="0" err="1"/>
              <a:t>interest</a:t>
            </a:r>
            <a:r>
              <a:rPr lang="fr-FR" sz="2400" dirty="0"/>
              <a:t> rate to </a:t>
            </a:r>
            <a:r>
              <a:rPr lang="fr-FR" sz="2400" dirty="0" err="1"/>
              <a:t>form</a:t>
            </a:r>
            <a:r>
              <a:rPr lang="fr-FR" sz="2400" dirty="0"/>
              <a:t> a conservative </a:t>
            </a:r>
            <a:r>
              <a:rPr lang="fr-FR" sz="2400" dirty="0" err="1"/>
              <a:t>estimate</a:t>
            </a:r>
            <a:r>
              <a:rPr lang="fr-FR" sz="2400" dirty="0"/>
              <a:t>. </a:t>
            </a:r>
            <a:endParaRPr lang="fr-FR" sz="2000" dirty="0"/>
          </a:p>
        </p:txBody>
      </p:sp>
    </p:spTree>
    <p:extLst>
      <p:ext uri="{BB962C8B-B14F-4D97-AF65-F5344CB8AC3E}">
        <p14:creationId xmlns:p14="http://schemas.microsoft.com/office/powerpoint/2010/main" val="1111709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5646D">
            <a:alpha val="70000"/>
          </a:srgbClr>
        </a:solidFill>
        <a:effectLst/>
      </p:bgPr>
    </p:bg>
    <p:spTree>
      <p:nvGrpSpPr>
        <p:cNvPr id="1" name="">
          <a:extLst>
            <a:ext uri="{FF2B5EF4-FFF2-40B4-BE49-F238E27FC236}">
              <a16:creationId xmlns:a16="http://schemas.microsoft.com/office/drawing/2014/main" id="{919AEEDF-9902-BB60-A385-AAABF5D5ED6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52985F-E053-D5DF-0457-2340E65708FD}"/>
              </a:ext>
            </a:extLst>
          </p:cNvPr>
          <p:cNvSpPr>
            <a:spLocks noGrp="1"/>
          </p:cNvSpPr>
          <p:nvPr>
            <p:ph type="title"/>
          </p:nvPr>
        </p:nvSpPr>
        <p:spPr>
          <a:xfrm>
            <a:off x="695325" y="1709738"/>
            <a:ext cx="106521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Sensitivity analysis</a:t>
            </a:r>
          </a:p>
        </p:txBody>
      </p:sp>
      <p:sp>
        <p:nvSpPr>
          <p:cNvPr id="3" name="Espace réservé du texte 2">
            <a:extLst>
              <a:ext uri="{FF2B5EF4-FFF2-40B4-BE49-F238E27FC236}">
                <a16:creationId xmlns:a16="http://schemas.microsoft.com/office/drawing/2014/main" id="{35E3CD33-647E-E95F-E01C-14F5C51A6B1E}"/>
              </a:ext>
            </a:extLst>
          </p:cNvPr>
          <p:cNvSpPr>
            <a:spLocks noGrp="1"/>
          </p:cNvSpPr>
          <p:nvPr>
            <p:ph type="body" idx="1"/>
          </p:nvPr>
        </p:nvSpPr>
        <p:spPr/>
        <p:txBody>
          <a:bodyPr>
            <a:normAutofit/>
          </a:bodyPr>
          <a:lstStyle/>
          <a:p>
            <a:pPr marL="0" indent="0">
              <a:buNone/>
            </a:pP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list</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4"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5" name="Connecteur droit 4">
            <a:extLst>
              <a:ext uri="{FF2B5EF4-FFF2-40B4-BE49-F238E27FC236}">
                <a16:creationId xmlns:a16="http://schemas.microsoft.com/office/drawing/2014/main" id="{405DE1BA-CC75-A24D-B34A-9D0116370C67}"/>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6" name="Espace réservé de la date 3">
            <a:extLst>
              <a:ext uri="{FF2B5EF4-FFF2-40B4-BE49-F238E27FC236}">
                <a16:creationId xmlns:a16="http://schemas.microsoft.com/office/drawing/2014/main" id="{270A79FD-79D8-1F98-C808-D62AB2463FD8}"/>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spTree>
    <p:extLst>
      <p:ext uri="{BB962C8B-B14F-4D97-AF65-F5344CB8AC3E}">
        <p14:creationId xmlns:p14="http://schemas.microsoft.com/office/powerpoint/2010/main" val="16595169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9A055-622E-8F56-2A64-BE523DE5421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C0EF588-064D-F8CB-A196-3585FB53239D}"/>
              </a:ext>
            </a:extLst>
          </p:cNvPr>
          <p:cNvSpPr>
            <a:spLocks noGrp="1"/>
          </p:cNvSpPr>
          <p:nvPr>
            <p:ph type="title"/>
          </p:nvPr>
        </p:nvSpPr>
        <p:spPr>
          <a:xfrm>
            <a:off x="736600" y="365125"/>
            <a:ext cx="10515600" cy="579755"/>
          </a:xfrm>
        </p:spPr>
        <p:txBody>
          <a:bodyPr>
            <a:noAutofit/>
          </a:bodyPr>
          <a:lstStyle/>
          <a:p>
            <a:r>
              <a:rPr lang="fr-FR" sz="2400" dirty="0" err="1"/>
              <a:t>Departing</a:t>
            </a:r>
            <a:r>
              <a:rPr lang="fr-FR" sz="2400" dirty="0"/>
              <a:t> from the conservative </a:t>
            </a:r>
            <a:br>
              <a:rPr lang="fr-FR" sz="2400" dirty="0"/>
            </a:br>
            <a:r>
              <a:rPr lang="fr-FR" sz="2400" dirty="0"/>
              <a:t>transaction </a:t>
            </a:r>
            <a:r>
              <a:rPr lang="fr-FR" sz="2400" dirty="0" err="1"/>
              <a:t>cost</a:t>
            </a:r>
            <a:r>
              <a:rPr lang="fr-FR" sz="2400" dirty="0"/>
              <a:t> </a:t>
            </a:r>
            <a:r>
              <a:rPr lang="fr-FR" sz="2400" dirty="0" err="1"/>
              <a:t>estimate</a:t>
            </a:r>
            <a:endParaRPr lang="fr-FR" sz="2400" dirty="0"/>
          </a:p>
        </p:txBody>
      </p:sp>
      <p:sp>
        <p:nvSpPr>
          <p:cNvPr id="4" name="Espace réservé de la date 3">
            <a:extLst>
              <a:ext uri="{FF2B5EF4-FFF2-40B4-BE49-F238E27FC236}">
                <a16:creationId xmlns:a16="http://schemas.microsoft.com/office/drawing/2014/main" id="{B0B5896A-03CD-2AA2-527C-C23B879DAAA6}"/>
              </a:ext>
            </a:extLst>
          </p:cNvPr>
          <p:cNvSpPr>
            <a:spLocks noGrp="1"/>
          </p:cNvSpPr>
          <p:nvPr>
            <p:ph type="dt" sz="half" idx="10"/>
          </p:nvPr>
        </p:nvSpPr>
        <p:spPr/>
        <p:txBody>
          <a:bodyPr/>
          <a:lstStyle/>
          <a:p>
            <a:r>
              <a:rPr lang="fr-FR"/>
              <a:t>Simon Jean – PhD Defense</a:t>
            </a:r>
            <a:endParaRPr lang="fr-FR" dirty="0"/>
          </a:p>
        </p:txBody>
      </p:sp>
      <p:pic>
        <p:nvPicPr>
          <p:cNvPr id="9" name="Image 8" descr="Une image contenant texte, capture d’écran, ligne, Tracé&#10;&#10;Description générée automatiquement">
            <a:extLst>
              <a:ext uri="{FF2B5EF4-FFF2-40B4-BE49-F238E27FC236}">
                <a16:creationId xmlns:a16="http://schemas.microsoft.com/office/drawing/2014/main" id="{E2CE4097-1CAC-2E4A-FA7B-C806462C2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383" y="571046"/>
            <a:ext cx="4102944" cy="5785304"/>
          </a:xfrm>
          <a:prstGeom prst="rect">
            <a:avLst/>
          </a:prstGeom>
        </p:spPr>
      </p:pic>
      <p:sp>
        <p:nvSpPr>
          <p:cNvPr id="10" name="Espace réservé du contenu 5">
            <a:extLst>
              <a:ext uri="{FF2B5EF4-FFF2-40B4-BE49-F238E27FC236}">
                <a16:creationId xmlns:a16="http://schemas.microsoft.com/office/drawing/2014/main" id="{93EB3AF8-8D92-D1F1-D73D-5104AEF6B7BF}"/>
              </a:ext>
            </a:extLst>
          </p:cNvPr>
          <p:cNvSpPr>
            <a:spLocks noGrp="1"/>
          </p:cNvSpPr>
          <p:nvPr>
            <p:ph idx="1"/>
          </p:nvPr>
        </p:nvSpPr>
        <p:spPr>
          <a:xfrm>
            <a:off x="731837" y="2056823"/>
            <a:ext cx="5364163" cy="2771775"/>
          </a:xfrm>
        </p:spPr>
        <p:txBody>
          <a:bodyPr>
            <a:normAutofit/>
          </a:bodyPr>
          <a:lstStyle/>
          <a:p>
            <a:pPr>
              <a:buFontTx/>
              <a:buChar char="-"/>
            </a:pPr>
            <a:r>
              <a:rPr lang="fr-FR" sz="2400" dirty="0"/>
              <a:t>With large transaction costs :</a:t>
            </a:r>
          </a:p>
          <a:p>
            <a:pPr lvl="1">
              <a:buFontTx/>
              <a:buChar char="-"/>
            </a:pPr>
            <a:r>
              <a:rPr lang="fr-FR" sz="2000" dirty="0"/>
              <a:t>Better </a:t>
            </a:r>
            <a:r>
              <a:rPr lang="fr-FR" sz="2000" dirty="0" err="1"/>
              <a:t>results</a:t>
            </a:r>
            <a:r>
              <a:rPr lang="fr-FR" sz="2000" dirty="0"/>
              <a:t> in the case of Bertrand </a:t>
            </a:r>
            <a:r>
              <a:rPr lang="fr-FR" sz="2000" dirty="0" err="1"/>
              <a:t>competition</a:t>
            </a:r>
            <a:endParaRPr lang="fr-FR" sz="2000" dirty="0"/>
          </a:p>
          <a:p>
            <a:pPr lvl="1">
              <a:buFontTx/>
              <a:buChar char="-"/>
            </a:pPr>
            <a:r>
              <a:rPr lang="fr-FR" sz="2000" dirty="0"/>
              <a:t>Small </a:t>
            </a:r>
            <a:r>
              <a:rPr lang="fr-FR" sz="2000" dirty="0" err="1"/>
              <a:t>results</a:t>
            </a:r>
            <a:r>
              <a:rPr lang="fr-FR" sz="2000" dirty="0"/>
              <a:t> in the Cournot case</a:t>
            </a:r>
          </a:p>
          <a:p>
            <a:pPr>
              <a:buFontTx/>
              <a:buChar char="-"/>
            </a:pPr>
            <a:r>
              <a:rPr lang="fr-FR" sz="2400" dirty="0" err="1"/>
              <a:t>Increase</a:t>
            </a:r>
            <a:r>
              <a:rPr lang="fr-FR" sz="2400" dirty="0"/>
              <a:t> in farming costs are an issue and cause </a:t>
            </a:r>
            <a:r>
              <a:rPr lang="fr-FR" sz="2400" dirty="0" err="1"/>
              <a:t>decline</a:t>
            </a:r>
            <a:r>
              <a:rPr lang="fr-FR" sz="2400" dirty="0"/>
              <a:t> in </a:t>
            </a:r>
            <a:r>
              <a:rPr lang="fr-FR" sz="2400" dirty="0" err="1"/>
              <a:t>steady</a:t>
            </a:r>
            <a:r>
              <a:rPr lang="fr-FR" sz="2400" dirty="0"/>
              <a:t> state population</a:t>
            </a:r>
          </a:p>
          <a:p>
            <a:pPr>
              <a:buFontTx/>
              <a:buChar char="-"/>
            </a:pPr>
            <a:endParaRPr lang="fr-FR" sz="2400" dirty="0"/>
          </a:p>
          <a:p>
            <a:pPr marL="0" indent="0">
              <a:buNone/>
            </a:pPr>
            <a:endParaRPr lang="fr-FR" sz="2400" dirty="0"/>
          </a:p>
          <a:p>
            <a:pPr marL="0" indent="0">
              <a:buNone/>
            </a:pPr>
            <a:endParaRPr lang="fr-FR" sz="2400" dirty="0"/>
          </a:p>
          <a:p>
            <a:pPr marL="0" indent="0">
              <a:buNone/>
            </a:pPr>
            <a:endParaRPr lang="fr-FR" sz="2400" dirty="0"/>
          </a:p>
          <a:p>
            <a:pPr marL="0" indent="0">
              <a:buNone/>
            </a:pPr>
            <a:endParaRPr lang="fr-FR" sz="2400" dirty="0"/>
          </a:p>
          <a:p>
            <a:pPr marL="0" indent="0">
              <a:buNone/>
            </a:pPr>
            <a:endParaRPr lang="fr-FR" sz="2400" dirty="0"/>
          </a:p>
          <a:p>
            <a:pPr marL="0" indent="0">
              <a:buNone/>
            </a:pPr>
            <a:endParaRPr lang="fr-FR" sz="2400" dirty="0"/>
          </a:p>
        </p:txBody>
      </p:sp>
    </p:spTree>
    <p:extLst>
      <p:ext uri="{BB962C8B-B14F-4D97-AF65-F5344CB8AC3E}">
        <p14:creationId xmlns:p14="http://schemas.microsoft.com/office/powerpoint/2010/main" val="42215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BF8E4-5479-781B-17C4-B0514820FAB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BD833AA-F56E-2BE0-CEDA-7F88D2FB4C97}"/>
              </a:ext>
            </a:extLst>
          </p:cNvPr>
          <p:cNvSpPr>
            <a:spLocks noGrp="1"/>
          </p:cNvSpPr>
          <p:nvPr>
            <p:ph type="title"/>
          </p:nvPr>
        </p:nvSpPr>
        <p:spPr>
          <a:xfrm>
            <a:off x="695325" y="136525"/>
            <a:ext cx="10515600" cy="1325563"/>
          </a:xfrm>
        </p:spPr>
        <p:txBody>
          <a:bodyPr>
            <a:normAutofit/>
          </a:bodyPr>
          <a:lstStyle/>
          <a:p>
            <a:r>
              <a:rPr lang="fr-FR" sz="3200" dirty="0">
                <a:solidFill>
                  <a:srgbClr val="05646D"/>
                </a:solidFill>
              </a:rPr>
              <a:t>A review of </a:t>
            </a:r>
            <a:r>
              <a:rPr lang="fr-FR" sz="3200" dirty="0" err="1">
                <a:solidFill>
                  <a:srgbClr val="05646D"/>
                </a:solidFill>
              </a:rPr>
              <a:t>bioeconomic</a:t>
            </a:r>
            <a:r>
              <a:rPr lang="fr-FR" sz="3200" dirty="0">
                <a:solidFill>
                  <a:srgbClr val="05646D"/>
                </a:solidFill>
              </a:rPr>
              <a:t> modeling on land</a:t>
            </a:r>
          </a:p>
        </p:txBody>
      </p:sp>
      <p:sp>
        <p:nvSpPr>
          <p:cNvPr id="5" name="Espace réservé de la date 4">
            <a:extLst>
              <a:ext uri="{FF2B5EF4-FFF2-40B4-BE49-F238E27FC236}">
                <a16:creationId xmlns:a16="http://schemas.microsoft.com/office/drawing/2014/main" id="{70AA247A-7BD4-9BA6-FA23-2535C86D3EF7}"/>
              </a:ext>
            </a:extLst>
          </p:cNvPr>
          <p:cNvSpPr>
            <a:spLocks noGrp="1"/>
          </p:cNvSpPr>
          <p:nvPr>
            <p:ph type="dt" sz="half" idx="10"/>
          </p:nvPr>
        </p:nvSpPr>
        <p:spPr/>
        <p:txBody>
          <a:bodyPr/>
          <a:lstStyle/>
          <a:p>
            <a:r>
              <a:rPr lang="fr-FR"/>
              <a:t>Simon Jean – PhD Defense</a:t>
            </a:r>
            <a:endParaRPr lang="fr-FR" dirty="0"/>
          </a:p>
        </p:txBody>
      </p:sp>
      <p:sp>
        <p:nvSpPr>
          <p:cNvPr id="7" name="ZoneTexte 6">
            <a:extLst>
              <a:ext uri="{FF2B5EF4-FFF2-40B4-BE49-F238E27FC236}">
                <a16:creationId xmlns:a16="http://schemas.microsoft.com/office/drawing/2014/main" id="{240B3BD2-8184-DB2D-4FA7-D5F777E6013E}"/>
              </a:ext>
            </a:extLst>
          </p:cNvPr>
          <p:cNvSpPr txBox="1"/>
          <p:nvPr/>
        </p:nvSpPr>
        <p:spPr>
          <a:xfrm>
            <a:off x="731838" y="1671935"/>
            <a:ext cx="9703501" cy="461665"/>
          </a:xfrm>
          <a:prstGeom prst="rect">
            <a:avLst/>
          </a:prstGeom>
          <a:noFill/>
        </p:spPr>
        <p:txBody>
          <a:bodyPr wrap="square">
            <a:spAutoFit/>
          </a:bodyPr>
          <a:lstStyle/>
          <a:p>
            <a:r>
              <a:rPr lang="fr-FR" sz="2400" dirty="0">
                <a:latin typeface="Roboto Condensed" panose="02000000000000000000" pitchFamily="2" charset="0"/>
                <a:ea typeface="Roboto Condensed" panose="02000000000000000000" pitchFamily="2" charset="0"/>
                <a:cs typeface="Roboto Condensed" panose="02000000000000000000" pitchFamily="2" charset="0"/>
              </a:rPr>
              <a:t>Method :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Systematic</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review (319 articles)</a:t>
            </a:r>
          </a:p>
        </p:txBody>
      </p:sp>
      <p:sp>
        <p:nvSpPr>
          <p:cNvPr id="9" name="ZoneTexte 8">
            <a:extLst>
              <a:ext uri="{FF2B5EF4-FFF2-40B4-BE49-F238E27FC236}">
                <a16:creationId xmlns:a16="http://schemas.microsoft.com/office/drawing/2014/main" id="{587693BE-842C-EE2F-E95C-085E14026011}"/>
              </a:ext>
            </a:extLst>
          </p:cNvPr>
          <p:cNvSpPr txBox="1"/>
          <p:nvPr/>
        </p:nvSpPr>
        <p:spPr>
          <a:xfrm>
            <a:off x="695325" y="1172165"/>
            <a:ext cx="10801350" cy="461665"/>
          </a:xfrm>
          <a:prstGeom prst="rect">
            <a:avLst/>
          </a:prstGeom>
          <a:noFill/>
        </p:spPr>
        <p:txBody>
          <a:bodyPr wrap="square">
            <a:spAutoFit/>
          </a:bodyPr>
          <a:lstStyle/>
          <a:p>
            <a:pPr marL="0" indent="0">
              <a:buNone/>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Question : </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what are the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methods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and questions of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bioeconomic</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modeling on land? </a:t>
            </a:r>
          </a:p>
        </p:txBody>
      </p:sp>
      <p:sp>
        <p:nvSpPr>
          <p:cNvPr id="21" name="ZoneTexte 20">
            <a:extLst>
              <a:ext uri="{FF2B5EF4-FFF2-40B4-BE49-F238E27FC236}">
                <a16:creationId xmlns:a16="http://schemas.microsoft.com/office/drawing/2014/main" id="{513B2296-A93A-5EA9-83FD-38EE944CFEBC}"/>
              </a:ext>
            </a:extLst>
          </p:cNvPr>
          <p:cNvSpPr txBox="1"/>
          <p:nvPr/>
        </p:nvSpPr>
        <p:spPr>
          <a:xfrm>
            <a:off x="10758973" y="6400412"/>
            <a:ext cx="737702" cy="276999"/>
          </a:xfrm>
          <a:prstGeom prst="rect">
            <a:avLst/>
          </a:prstGeom>
          <a:noFill/>
        </p:spPr>
        <p:txBody>
          <a:bodyPr wrap="none" rtlCol="0">
            <a:spAutoFit/>
          </a:bodyPr>
          <a:lstStyle/>
          <a:p>
            <a:r>
              <a:rPr lang="fr-FR" sz="1200" dirty="0">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rPr>
              <a:t>Appendix</a:t>
            </a:r>
            <a:endParaRPr lang="fr-FR" sz="12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1" name="Rectangle : coins arrondis 10">
            <a:extLst>
              <a:ext uri="{FF2B5EF4-FFF2-40B4-BE49-F238E27FC236}">
                <a16:creationId xmlns:a16="http://schemas.microsoft.com/office/drawing/2014/main" id="{AD3A24FE-FC26-CFFB-6B50-7AA6FBB364E7}"/>
              </a:ext>
            </a:extLst>
          </p:cNvPr>
          <p:cNvSpPr/>
          <p:nvPr/>
        </p:nvSpPr>
        <p:spPr>
          <a:xfrm>
            <a:off x="2836864" y="2301582"/>
            <a:ext cx="4210050" cy="3705225"/>
          </a:xfrm>
          <a:prstGeom prst="roundRect">
            <a:avLst/>
          </a:prstGeom>
          <a:solidFill>
            <a:srgbClr val="FFD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Harvesting</a:t>
            </a:r>
            <a:r>
              <a:rPr lang="fr-FR" sz="200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and control</a:t>
            </a:r>
          </a:p>
          <a:p>
            <a:pPr algn="ctr"/>
            <a:b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A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species</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population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is</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monetized</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managed</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by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different</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agents to</a:t>
            </a:r>
          </a:p>
          <a:p>
            <a:pPr algn="ctr"/>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ctr">
              <a:buFontTx/>
              <a:buChar char="-"/>
            </a:pP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Maximize</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flow of net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benefits</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consumption</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beyond</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pPr marL="285750" indent="-285750" algn="ctr">
              <a:buFontTx/>
              <a:buChar char="-"/>
            </a:pPr>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ctr">
              <a:buFontTx/>
              <a:buChar char="-"/>
            </a:pP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Minimze</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losses</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from  invasions of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pests</a:t>
            </a:r>
            <a:r>
              <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in </a:t>
            </a:r>
            <a:r>
              <a:rPr lang="fr-FR" sz="200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forest</a:t>
            </a:r>
            <a:endParaRPr lang="fr-FR" sz="20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2" name="Rectangle : coins arrondis 11">
            <a:extLst>
              <a:ext uri="{FF2B5EF4-FFF2-40B4-BE49-F238E27FC236}">
                <a16:creationId xmlns:a16="http://schemas.microsoft.com/office/drawing/2014/main" id="{E7A9E84F-846B-C641-9C6C-B6ABD868DA46}"/>
              </a:ext>
            </a:extLst>
          </p:cNvPr>
          <p:cNvSpPr/>
          <p:nvPr/>
        </p:nvSpPr>
        <p:spPr>
          <a:xfrm>
            <a:off x="7250111" y="2301581"/>
            <a:ext cx="4210050" cy="3705225"/>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dirty="0">
                <a:latin typeface="Roboto Condensed" panose="02000000000000000000" pitchFamily="2" charset="0"/>
                <a:ea typeface="Roboto Condensed" panose="02000000000000000000" pitchFamily="2" charset="0"/>
                <a:cs typeface="Roboto Condensed" panose="02000000000000000000" pitchFamily="2" charset="0"/>
              </a:rPr>
              <a:t>Conservation</a:t>
            </a:r>
          </a:p>
          <a:p>
            <a:pPr algn="ctr"/>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A planner tries to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protect</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 collection of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species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through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space</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and time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under</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 budget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constraint</a:t>
            </a:r>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ctr">
              <a:buFontTx/>
              <a:buChar char="-"/>
            </a:pP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How to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fill</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Noah’s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Ark</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lgn="ctr">
              <a:buFontTx/>
              <a:buChar char="-"/>
            </a:pPr>
            <a:endPar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ctr">
              <a:buFontTx/>
              <a:buChar char="-"/>
            </a:pP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How to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incentivize</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conservation in productive </a:t>
            </a:r>
            <a:r>
              <a:rPr lang="fr-FR" sz="2000" dirty="0" err="1">
                <a:latin typeface="Roboto Condensed Light" panose="02000000000000000000" pitchFamily="2" charset="0"/>
                <a:ea typeface="Roboto Condensed Light" panose="02000000000000000000" pitchFamily="2" charset="0"/>
                <a:cs typeface="Roboto Condensed Light" panose="02000000000000000000" pitchFamily="2" charset="0"/>
              </a:rPr>
              <a:t>landscapes</a:t>
            </a:r>
            <a:r>
              <a:rPr lang="fr-FR" sz="20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p>
        </p:txBody>
      </p:sp>
      <p:sp>
        <p:nvSpPr>
          <p:cNvPr id="14" name="ZoneTexte 13">
            <a:extLst>
              <a:ext uri="{FF2B5EF4-FFF2-40B4-BE49-F238E27FC236}">
                <a16:creationId xmlns:a16="http://schemas.microsoft.com/office/drawing/2014/main" id="{9EB61C4E-9389-66E3-03B2-A6D63084B2DE}"/>
              </a:ext>
            </a:extLst>
          </p:cNvPr>
          <p:cNvSpPr txBox="1"/>
          <p:nvPr/>
        </p:nvSpPr>
        <p:spPr>
          <a:xfrm>
            <a:off x="731838" y="2230032"/>
            <a:ext cx="9703501" cy="461665"/>
          </a:xfrm>
          <a:prstGeom prst="rect">
            <a:avLst/>
          </a:prstGeom>
          <a:noFill/>
        </p:spPr>
        <p:txBody>
          <a:bodyPr wrap="square">
            <a:spAutoFit/>
          </a:bodyPr>
          <a:lstStyle/>
          <a:p>
            <a:r>
              <a:rPr lang="fr-FR" sz="2400" dirty="0" err="1">
                <a:latin typeface="Roboto Condensed" panose="02000000000000000000" pitchFamily="2" charset="0"/>
                <a:ea typeface="Roboto Condensed" panose="02000000000000000000" pitchFamily="2" charset="0"/>
                <a:cs typeface="Roboto Condensed" panose="02000000000000000000" pitchFamily="2" charset="0"/>
              </a:rPr>
              <a:t>Results</a:t>
            </a:r>
            <a:r>
              <a:rPr lang="fr-FR" sz="2400" dirty="0">
                <a:latin typeface="Roboto Condensed" panose="02000000000000000000" pitchFamily="2" charset="0"/>
                <a:ea typeface="Roboto Condensed" panose="02000000000000000000" pitchFamily="2" charset="0"/>
                <a:cs typeface="Roboto Condensed" panose="02000000000000000000" pitchFamily="2" charset="0"/>
              </a:rPr>
              <a:t> :</a:t>
            </a:r>
            <a:endPar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0" name="Rectangle 19">
            <a:extLst>
              <a:ext uri="{FF2B5EF4-FFF2-40B4-BE49-F238E27FC236}">
                <a16:creationId xmlns:a16="http://schemas.microsoft.com/office/drawing/2014/main" id="{15973242-1F73-948E-C94A-54E90B0A6D8F}"/>
              </a:ext>
            </a:extLst>
          </p:cNvPr>
          <p:cNvSpPr/>
          <p:nvPr/>
        </p:nvSpPr>
        <p:spPr>
          <a:xfrm>
            <a:off x="0" y="1075733"/>
            <a:ext cx="11496675" cy="1092792"/>
          </a:xfrm>
          <a:prstGeom prst="rect">
            <a:avLst/>
          </a:prstGeom>
          <a:solidFill>
            <a:schemeClr val="bg1">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CDA61A18-8F48-85EB-D776-8585BEFD9213}"/>
              </a:ext>
            </a:extLst>
          </p:cNvPr>
          <p:cNvSpPr txBox="1"/>
          <p:nvPr/>
        </p:nvSpPr>
        <p:spPr>
          <a:xfrm>
            <a:off x="731838" y="2753204"/>
            <a:ext cx="9703501" cy="2308324"/>
          </a:xfrm>
          <a:prstGeom prst="rect">
            <a:avLst/>
          </a:prstGeom>
          <a:noFill/>
        </p:spPr>
        <p:txBody>
          <a:bodyPr wrap="square">
            <a:spAutoFit/>
          </a:bodyPr>
          <a:lstStyle/>
          <a:p>
            <a:r>
              <a:rPr lang="fr-FR" sz="2400" dirty="0" err="1">
                <a:latin typeface="Roboto Condensed" panose="02000000000000000000" pitchFamily="2" charset="0"/>
                <a:ea typeface="Roboto Condensed" panose="02000000000000000000" pitchFamily="2" charset="0"/>
                <a:cs typeface="Roboto Condensed" panose="02000000000000000000" pitchFamily="2" charset="0"/>
              </a:rPr>
              <a:t>Identified</a:t>
            </a:r>
            <a:r>
              <a:rPr lang="fr-FR" sz="2400" dirty="0">
                <a:latin typeface="Roboto Condensed" panose="02000000000000000000" pitchFamily="2" charset="0"/>
                <a:ea typeface="Roboto Condensed" panose="02000000000000000000" pitchFamily="2" charset="0"/>
                <a:cs typeface="Roboto Condensed" panose="02000000000000000000" pitchFamily="2" charset="0"/>
              </a:rPr>
              <a:t> gaps:</a:t>
            </a:r>
          </a:p>
          <a:p>
            <a:pPr marL="342900" indent="-342900">
              <a:buFontTx/>
              <a:buChar char="-"/>
            </a:pP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Spatial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processes</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chapters</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2 &amp; 3</a:t>
            </a:r>
          </a:p>
          <a:p>
            <a:pPr marL="342900" indent="-342900">
              <a:buFontTx/>
              <a:buChar char="-"/>
            </a:pP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Strategic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behavior</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 </a:t>
            </a:r>
            <a:r>
              <a:rPr lang="fr-FR" sz="2400" i="1" dirty="0" err="1">
                <a:latin typeface="Roboto Condensed Light" panose="02000000000000000000" pitchFamily="2" charset="0"/>
                <a:ea typeface="Roboto Condensed Light" panose="02000000000000000000" pitchFamily="2" charset="0"/>
                <a:cs typeface="Roboto Condensed Light" panose="02000000000000000000" pitchFamily="2" charset="0"/>
              </a:rPr>
              <a:t>chapters</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 3 &amp; 4</a:t>
            </a:r>
          </a:p>
          <a:p>
            <a:pPr marL="342900" indent="-342900">
              <a:buFontTx/>
              <a:buChar char="-"/>
            </a:pP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Uncertainty</a:t>
            </a:r>
            <a:endPar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342900" indent="-342900">
              <a:buFontTx/>
              <a:buChar char="-"/>
            </a:pP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Inclusion of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statistical</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methods</a:t>
            </a:r>
            <a:endPar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342900" indent="-342900">
              <a:buFontTx/>
              <a:buChar char="-"/>
            </a:pPr>
            <a:endPar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3" name="ZoneTexte 22">
            <a:extLst>
              <a:ext uri="{FF2B5EF4-FFF2-40B4-BE49-F238E27FC236}">
                <a16:creationId xmlns:a16="http://schemas.microsoft.com/office/drawing/2014/main" id="{31E84746-89A9-5211-288A-10E5E9EC3928}"/>
              </a:ext>
            </a:extLst>
          </p:cNvPr>
          <p:cNvSpPr txBox="1"/>
          <p:nvPr/>
        </p:nvSpPr>
        <p:spPr>
          <a:xfrm>
            <a:off x="1793174" y="2230032"/>
            <a:ext cx="9703501" cy="461665"/>
          </a:xfrm>
          <a:prstGeom prst="rect">
            <a:avLst/>
          </a:prstGeom>
          <a:noFill/>
        </p:spPr>
        <p:txBody>
          <a:bodyPr wrap="square">
            <a:spAutoFit/>
          </a:bodyPr>
          <a:lstStyle/>
          <a:p>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harvesting</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and control </a:t>
            </a:r>
            <a:r>
              <a:rPr lang="fr-FR" sz="2400" i="1" dirty="0">
                <a:latin typeface="Roboto Condensed Light" panose="02000000000000000000" pitchFamily="2" charset="0"/>
                <a:ea typeface="Roboto Condensed Light" panose="02000000000000000000" pitchFamily="2" charset="0"/>
                <a:cs typeface="Roboto Condensed Light" panose="02000000000000000000" pitchFamily="2" charset="0"/>
              </a:rPr>
              <a:t>v</a:t>
            </a:r>
            <a:r>
              <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rPr>
              <a:t>. conservation </a:t>
            </a:r>
            <a:r>
              <a:rPr lang="fr-FR" sz="2400" dirty="0" err="1">
                <a:latin typeface="Roboto Condensed Light" panose="02000000000000000000" pitchFamily="2" charset="0"/>
                <a:ea typeface="Roboto Condensed Light" panose="02000000000000000000" pitchFamily="2" charset="0"/>
                <a:cs typeface="Roboto Condensed Light" panose="02000000000000000000" pitchFamily="2" charset="0"/>
              </a:rPr>
              <a:t>paradigms</a:t>
            </a:r>
            <a:endParaRPr lang="fr-FR" sz="2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4" name="Rectangle 23">
            <a:extLst>
              <a:ext uri="{FF2B5EF4-FFF2-40B4-BE49-F238E27FC236}">
                <a16:creationId xmlns:a16="http://schemas.microsoft.com/office/drawing/2014/main" id="{9E353DDF-61FE-703D-F8C7-F73ACA088F7D}"/>
              </a:ext>
            </a:extLst>
          </p:cNvPr>
          <p:cNvSpPr/>
          <p:nvPr/>
        </p:nvSpPr>
        <p:spPr>
          <a:xfrm>
            <a:off x="204787" y="2217239"/>
            <a:ext cx="11496675" cy="484499"/>
          </a:xfrm>
          <a:prstGeom prst="rect">
            <a:avLst/>
          </a:prstGeom>
          <a:solidFill>
            <a:schemeClr val="bg1">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0FA34F85-4394-B2B2-7879-4B11F0CE2BDE}"/>
              </a:ext>
            </a:extLst>
          </p:cNvPr>
          <p:cNvSpPr txBox="1"/>
          <p:nvPr/>
        </p:nvSpPr>
        <p:spPr>
          <a:xfrm>
            <a:off x="1379537" y="5570178"/>
            <a:ext cx="10080625" cy="646331"/>
          </a:xfrm>
          <a:prstGeom prst="rect">
            <a:avLst/>
          </a:prstGeom>
          <a:noFill/>
        </p:spPr>
        <p:txBody>
          <a:bodyPr wrap="square">
            <a:spAutoFit/>
          </a:bodyPr>
          <a:lstStyle/>
          <a:p>
            <a:pPr marL="457200" lvl="1" indent="0">
              <a:buNone/>
            </a:pPr>
            <a:r>
              <a:rPr lang="fr-FR" dirty="0" err="1">
                <a:latin typeface="Roboto Condensed" panose="02000000000000000000" pitchFamily="2" charset="0"/>
                <a:ea typeface="Roboto Condensed" panose="02000000000000000000" pitchFamily="2" charset="0"/>
                <a:cs typeface="Roboto Condensed" panose="02000000000000000000" pitchFamily="2" charset="0"/>
              </a:rPr>
              <a:t>Bioeconomic</a:t>
            </a:r>
            <a:r>
              <a:rPr lang="fr-FR" dirty="0">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models</a:t>
            </a:r>
            <a:r>
              <a:rPr lang="fr-FR" dirty="0">
                <a:latin typeface="Roboto Condensed" panose="02000000000000000000" pitchFamily="2" charset="0"/>
                <a:ea typeface="Roboto Condensed" panose="02000000000000000000" pitchFamily="2" charset="0"/>
                <a:cs typeface="Roboto Condensed" panose="02000000000000000000" pitchFamily="2" charset="0"/>
              </a:rPr>
              <a:t> for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terrestrial</a:t>
            </a:r>
            <a:r>
              <a:rPr lang="fr-FR" dirty="0">
                <a:latin typeface="Roboto Condensed" panose="02000000000000000000" pitchFamily="2" charset="0"/>
                <a:ea typeface="Roboto Condensed" panose="02000000000000000000" pitchFamily="2" charset="0"/>
                <a:cs typeface="Roboto Condensed" panose="02000000000000000000" pitchFamily="2" charset="0"/>
              </a:rPr>
              <a:t> social </a:t>
            </a:r>
            <a:r>
              <a:rPr lang="fr-FR" dirty="0" err="1">
                <a:latin typeface="Roboto Condensed" panose="02000000000000000000" pitchFamily="2" charset="0"/>
                <a:ea typeface="Roboto Condensed" panose="02000000000000000000" pitchFamily="2" charset="0"/>
                <a:cs typeface="Roboto Condensed" panose="02000000000000000000" pitchFamily="2" charset="0"/>
              </a:rPr>
              <a:t>ecological</a:t>
            </a:r>
            <a:r>
              <a:rPr lang="fr-FR" dirty="0">
                <a:latin typeface="Roboto Condensed" panose="02000000000000000000" pitchFamily="2" charset="0"/>
                <a:ea typeface="Roboto Condensed" panose="02000000000000000000" pitchFamily="2" charset="0"/>
                <a:cs typeface="Roboto Condensed" panose="02000000000000000000" pitchFamily="2" charset="0"/>
              </a:rPr>
              <a:t> system management: a review, </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with L. </a:t>
            </a:r>
            <a:r>
              <a:rPr lang="fr-FR" dirty="0" err="1">
                <a:latin typeface="Roboto Condensed Light" panose="02000000000000000000" pitchFamily="2" charset="0"/>
                <a:ea typeface="Roboto Condensed Light" panose="02000000000000000000" pitchFamily="2" charset="0"/>
                <a:cs typeface="Roboto Condensed Light" panose="02000000000000000000" pitchFamily="2" charset="0"/>
              </a:rPr>
              <a:t>Mouysset</a:t>
            </a:r>
            <a: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t>, </a:t>
            </a:r>
            <a:br>
              <a:rPr lang="fr-FR"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i="1" dirty="0">
                <a:latin typeface="Roboto Condensed Light" panose="02000000000000000000" pitchFamily="2" charset="0"/>
                <a:ea typeface="Roboto Condensed Light" panose="02000000000000000000" pitchFamily="2" charset="0"/>
                <a:cs typeface="Roboto Condensed Light" panose="02000000000000000000" pitchFamily="2" charset="0"/>
              </a:rPr>
              <a:t>International Review of </a:t>
            </a:r>
            <a:r>
              <a:rPr lang="fr-FR" i="1" dirty="0" err="1">
                <a:latin typeface="Roboto Condensed Light" panose="02000000000000000000" pitchFamily="2" charset="0"/>
                <a:ea typeface="Roboto Condensed Light" panose="02000000000000000000" pitchFamily="2" charset="0"/>
                <a:cs typeface="Roboto Condensed Light" panose="02000000000000000000" pitchFamily="2" charset="0"/>
              </a:rPr>
              <a:t>Environmental</a:t>
            </a:r>
            <a:r>
              <a:rPr lang="fr-FR" i="1" dirty="0">
                <a:latin typeface="Roboto Condensed Light" panose="02000000000000000000" pitchFamily="2" charset="0"/>
                <a:ea typeface="Roboto Condensed Light" panose="02000000000000000000" pitchFamily="2" charset="0"/>
                <a:cs typeface="Roboto Condensed Light" panose="02000000000000000000" pitchFamily="2" charset="0"/>
              </a:rPr>
              <a:t> and Resource Economics, 16 (1), 2022</a:t>
            </a:r>
            <a:endParaRPr lang="fr-FR" sz="2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30" name="Graphique 29" descr="Liste de contrôle contour">
            <a:extLst>
              <a:ext uri="{FF2B5EF4-FFF2-40B4-BE49-F238E27FC236}">
                <a16:creationId xmlns:a16="http://schemas.microsoft.com/office/drawing/2014/main" id="{59BF2C66-BC65-A89C-F91C-F49D0F011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821" y="5510460"/>
            <a:ext cx="756920" cy="756920"/>
          </a:xfrm>
          <a:prstGeom prst="rect">
            <a:avLst/>
          </a:prstGeom>
        </p:spPr>
      </p:pic>
    </p:spTree>
    <p:extLst>
      <p:ext uri="{BB962C8B-B14F-4D97-AF65-F5344CB8AC3E}">
        <p14:creationId xmlns:p14="http://schemas.microsoft.com/office/powerpoint/2010/main" val="3824911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11" grpId="0" animBg="1"/>
      <p:bldP spid="11" grpId="1" animBg="1"/>
      <p:bldP spid="12" grpId="0" animBg="1"/>
      <p:bldP spid="12" grpId="1" animBg="1"/>
      <p:bldP spid="20" grpId="0" animBg="1"/>
      <p:bldP spid="23" grpId="0"/>
      <p:bldP spid="24" grpId="0" animBg="1"/>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4642-5912-2059-170E-E12BF14FBE5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B2A0CBA-D396-B3D4-AE34-7AFCD1A6F491}"/>
              </a:ext>
            </a:extLst>
          </p:cNvPr>
          <p:cNvSpPr>
            <a:spLocks noGrp="1"/>
          </p:cNvSpPr>
          <p:nvPr>
            <p:ph type="title"/>
          </p:nvPr>
        </p:nvSpPr>
        <p:spPr>
          <a:xfrm>
            <a:off x="736600" y="365125"/>
            <a:ext cx="10515600" cy="579755"/>
          </a:xfrm>
        </p:spPr>
        <p:txBody>
          <a:bodyPr>
            <a:noAutofit/>
          </a:bodyPr>
          <a:lstStyle/>
          <a:p>
            <a:r>
              <a:rPr lang="fr-FR" sz="2400" dirty="0" err="1"/>
              <a:t>Departing</a:t>
            </a:r>
            <a:r>
              <a:rPr lang="fr-FR" sz="2400" dirty="0"/>
              <a:t> from the conservative </a:t>
            </a:r>
            <a:br>
              <a:rPr lang="fr-FR" sz="2400" dirty="0"/>
            </a:br>
            <a:r>
              <a:rPr lang="fr-FR" sz="2400" dirty="0"/>
              <a:t>transaction </a:t>
            </a:r>
            <a:r>
              <a:rPr lang="fr-FR" sz="2400" dirty="0" err="1"/>
              <a:t>cost</a:t>
            </a:r>
            <a:r>
              <a:rPr lang="fr-FR" sz="2400" dirty="0"/>
              <a:t> </a:t>
            </a:r>
            <a:r>
              <a:rPr lang="fr-FR" sz="2400" dirty="0" err="1"/>
              <a:t>estimate</a:t>
            </a:r>
            <a:endParaRPr lang="fr-FR" sz="2400" dirty="0"/>
          </a:p>
        </p:txBody>
      </p:sp>
      <p:sp>
        <p:nvSpPr>
          <p:cNvPr id="4" name="Espace réservé de la date 3">
            <a:extLst>
              <a:ext uri="{FF2B5EF4-FFF2-40B4-BE49-F238E27FC236}">
                <a16:creationId xmlns:a16="http://schemas.microsoft.com/office/drawing/2014/main" id="{BF3F4CA8-EB74-5255-587C-C665E88C9142}"/>
              </a:ext>
            </a:extLst>
          </p:cNvPr>
          <p:cNvSpPr>
            <a:spLocks noGrp="1"/>
          </p:cNvSpPr>
          <p:nvPr>
            <p:ph type="dt" sz="half" idx="10"/>
          </p:nvPr>
        </p:nvSpPr>
        <p:spPr/>
        <p:txBody>
          <a:bodyPr/>
          <a:lstStyle/>
          <a:p>
            <a:r>
              <a:rPr lang="fr-FR"/>
              <a:t>Simon Jean – PhD Defense</a:t>
            </a:r>
            <a:endParaRPr lang="fr-FR" dirty="0"/>
          </a:p>
        </p:txBody>
      </p:sp>
      <p:sp>
        <p:nvSpPr>
          <p:cNvPr id="10" name="Espace réservé du contenu 5">
            <a:extLst>
              <a:ext uri="{FF2B5EF4-FFF2-40B4-BE49-F238E27FC236}">
                <a16:creationId xmlns:a16="http://schemas.microsoft.com/office/drawing/2014/main" id="{AEE5ACD0-E529-B2AD-31DC-F16963E97E82}"/>
              </a:ext>
            </a:extLst>
          </p:cNvPr>
          <p:cNvSpPr>
            <a:spLocks noGrp="1"/>
          </p:cNvSpPr>
          <p:nvPr>
            <p:ph idx="1"/>
          </p:nvPr>
        </p:nvSpPr>
        <p:spPr>
          <a:xfrm>
            <a:off x="736600" y="2905846"/>
            <a:ext cx="5364163" cy="1046307"/>
          </a:xfrm>
        </p:spPr>
        <p:txBody>
          <a:bodyPr>
            <a:normAutofit lnSpcReduction="10000"/>
          </a:bodyPr>
          <a:lstStyle/>
          <a:p>
            <a:pPr marL="0" indent="0">
              <a:buNone/>
            </a:pPr>
            <a:r>
              <a:rPr lang="fr-FR" sz="2400" dirty="0" err="1"/>
              <a:t>Laundering</a:t>
            </a:r>
            <a:r>
              <a:rPr lang="fr-FR" sz="2400" dirty="0"/>
              <a:t> effect : </a:t>
            </a:r>
            <a:r>
              <a:rPr lang="fr-FR" sz="2400" dirty="0" err="1"/>
              <a:t>legalizing</a:t>
            </a:r>
            <a:r>
              <a:rPr lang="fr-FR" sz="2400" dirty="0"/>
              <a:t> the </a:t>
            </a:r>
            <a:r>
              <a:rPr lang="fr-FR" sz="2400" dirty="0" err="1"/>
              <a:t>trade</a:t>
            </a:r>
            <a:r>
              <a:rPr lang="fr-FR" sz="2400" dirty="0"/>
              <a:t> of totoaba (with export permit) </a:t>
            </a:r>
            <a:r>
              <a:rPr lang="fr-FR" sz="2400" dirty="0" err="1"/>
              <a:t>lowers</a:t>
            </a:r>
            <a:r>
              <a:rPr lang="fr-FR" sz="2400" dirty="0"/>
              <a:t> the transaction costs</a:t>
            </a:r>
          </a:p>
          <a:p>
            <a:pPr>
              <a:buFontTx/>
              <a:buChar char="-"/>
            </a:pPr>
            <a:endParaRPr lang="fr-FR" sz="2400" dirty="0"/>
          </a:p>
          <a:p>
            <a:pPr marL="0" indent="0">
              <a:buNone/>
            </a:pPr>
            <a:endParaRPr lang="fr-FR" sz="2400" dirty="0"/>
          </a:p>
          <a:p>
            <a:pPr marL="0" indent="0">
              <a:buNone/>
            </a:pPr>
            <a:endParaRPr lang="fr-FR" sz="2400" dirty="0"/>
          </a:p>
          <a:p>
            <a:pPr marL="0" indent="0">
              <a:buNone/>
            </a:pPr>
            <a:endParaRPr lang="fr-FR" sz="2400" dirty="0"/>
          </a:p>
          <a:p>
            <a:pPr marL="0" indent="0">
              <a:buNone/>
            </a:pPr>
            <a:endParaRPr lang="fr-FR" sz="2400" dirty="0"/>
          </a:p>
          <a:p>
            <a:pPr marL="0" indent="0">
              <a:buNone/>
            </a:pPr>
            <a:endParaRPr lang="fr-FR" sz="2400" dirty="0"/>
          </a:p>
          <a:p>
            <a:pPr marL="0" indent="0">
              <a:buNone/>
            </a:pPr>
            <a:endParaRPr lang="fr-FR" sz="2400" dirty="0"/>
          </a:p>
        </p:txBody>
      </p:sp>
      <p:pic>
        <p:nvPicPr>
          <p:cNvPr id="5" name="Image 4" descr="Une image contenant diagramme, Tracé, ligne, texte&#10;&#10;Description générée automatiquement">
            <a:extLst>
              <a:ext uri="{FF2B5EF4-FFF2-40B4-BE49-F238E27FC236}">
                <a16:creationId xmlns:a16="http://schemas.microsoft.com/office/drawing/2014/main" id="{33A8399A-9736-964F-E660-9ACCD7A1C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4407" y="418646"/>
            <a:ext cx="5145852" cy="6174441"/>
          </a:xfrm>
          <a:prstGeom prst="rect">
            <a:avLst/>
          </a:prstGeom>
        </p:spPr>
      </p:pic>
    </p:spTree>
    <p:extLst>
      <p:ext uri="{BB962C8B-B14F-4D97-AF65-F5344CB8AC3E}">
        <p14:creationId xmlns:p14="http://schemas.microsoft.com/office/powerpoint/2010/main" val="3483524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E12B5-7EE1-5B1E-73ED-4A31BA96880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EA536C1-115D-4604-6E6D-E30856C2BCF1}"/>
              </a:ext>
            </a:extLst>
          </p:cNvPr>
          <p:cNvSpPr>
            <a:spLocks noGrp="1"/>
          </p:cNvSpPr>
          <p:nvPr>
            <p:ph type="title"/>
          </p:nvPr>
        </p:nvSpPr>
        <p:spPr>
          <a:xfrm>
            <a:off x="736600" y="365125"/>
            <a:ext cx="10515600" cy="579755"/>
          </a:xfrm>
        </p:spPr>
        <p:txBody>
          <a:bodyPr>
            <a:noAutofit/>
          </a:bodyPr>
          <a:lstStyle/>
          <a:p>
            <a:r>
              <a:rPr lang="fr-FR" sz="2400" dirty="0"/>
              <a:t>Joint </a:t>
            </a:r>
            <a:r>
              <a:rPr lang="fr-FR" sz="2400" dirty="0" err="1"/>
              <a:t>effects</a:t>
            </a:r>
            <a:r>
              <a:rPr lang="fr-FR" sz="2400" dirty="0"/>
              <a:t> of </a:t>
            </a:r>
            <a:r>
              <a:rPr lang="fr-FR" sz="2400" dirty="0" err="1"/>
              <a:t>substitutability</a:t>
            </a:r>
            <a:r>
              <a:rPr lang="fr-FR" sz="2400" dirty="0"/>
              <a:t>, demand </a:t>
            </a:r>
            <a:br>
              <a:rPr lang="fr-FR" sz="2400" dirty="0"/>
            </a:br>
            <a:r>
              <a:rPr lang="fr-FR" sz="2400" dirty="0" err="1"/>
              <a:t>increase</a:t>
            </a:r>
            <a:r>
              <a:rPr lang="fr-FR" sz="2400" dirty="0"/>
              <a:t> and </a:t>
            </a:r>
            <a:r>
              <a:rPr lang="fr-FR" sz="2400" dirty="0" err="1"/>
              <a:t>laundering</a:t>
            </a:r>
            <a:endParaRPr lang="fr-FR" sz="2400" dirty="0"/>
          </a:p>
        </p:txBody>
      </p:sp>
      <p:sp>
        <p:nvSpPr>
          <p:cNvPr id="4" name="Espace réservé de la date 3">
            <a:extLst>
              <a:ext uri="{FF2B5EF4-FFF2-40B4-BE49-F238E27FC236}">
                <a16:creationId xmlns:a16="http://schemas.microsoft.com/office/drawing/2014/main" id="{99341C21-F804-3396-334D-E72ED718EBCB}"/>
              </a:ext>
            </a:extLst>
          </p:cNvPr>
          <p:cNvSpPr>
            <a:spLocks noGrp="1"/>
          </p:cNvSpPr>
          <p:nvPr>
            <p:ph type="dt" sz="half" idx="10"/>
          </p:nvPr>
        </p:nvSpPr>
        <p:spPr/>
        <p:txBody>
          <a:bodyPr/>
          <a:lstStyle/>
          <a:p>
            <a:r>
              <a:rPr lang="fr-FR"/>
              <a:t>Simon Jean – PhD Defense</a:t>
            </a:r>
            <a:endParaRPr lang="fr-FR" dirty="0"/>
          </a:p>
        </p:txBody>
      </p:sp>
      <p:pic>
        <p:nvPicPr>
          <p:cNvPr id="8" name="Image 7" descr="Une image contenant texte, diagramme, capture d’écran, ligne&#10;&#10;Description générée automatiquement">
            <a:extLst>
              <a:ext uri="{FF2B5EF4-FFF2-40B4-BE49-F238E27FC236}">
                <a16:creationId xmlns:a16="http://schemas.microsoft.com/office/drawing/2014/main" id="{6F877FBB-92CE-3B19-E42F-B65A085BF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570" y="1087927"/>
            <a:ext cx="7187460" cy="5389073"/>
          </a:xfrm>
          <a:prstGeom prst="rect">
            <a:avLst/>
          </a:prstGeom>
        </p:spPr>
      </p:pic>
    </p:spTree>
    <p:extLst>
      <p:ext uri="{BB962C8B-B14F-4D97-AF65-F5344CB8AC3E}">
        <p14:creationId xmlns:p14="http://schemas.microsoft.com/office/powerpoint/2010/main" val="2749437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5646D">
            <a:alpha val="70000"/>
          </a:srgbClr>
        </a:solidFill>
        <a:effectLst/>
      </p:bgPr>
    </p:bg>
    <p:spTree>
      <p:nvGrpSpPr>
        <p:cNvPr id="1" name="">
          <a:extLst>
            <a:ext uri="{FF2B5EF4-FFF2-40B4-BE49-F238E27FC236}">
              <a16:creationId xmlns:a16="http://schemas.microsoft.com/office/drawing/2014/main" id="{B9E21398-CCC2-5A05-6B4F-1ADE5659A64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3280D1C-ACDA-3F24-6836-D8E60426A8E5}"/>
              </a:ext>
            </a:extLst>
          </p:cNvPr>
          <p:cNvSpPr>
            <a:spLocks noGrp="1"/>
          </p:cNvSpPr>
          <p:nvPr>
            <p:ph type="title"/>
          </p:nvPr>
        </p:nvSpPr>
        <p:spPr>
          <a:xfrm>
            <a:off x="695325" y="1709738"/>
            <a:ext cx="10652125" cy="2852737"/>
          </a:xfrm>
        </p:spPr>
        <p:txBody>
          <a:bodyPr/>
          <a:lstStyle/>
          <a:p>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Contributions and critiques</a:t>
            </a:r>
          </a:p>
        </p:txBody>
      </p:sp>
      <p:sp>
        <p:nvSpPr>
          <p:cNvPr id="3" name="Espace réservé du texte 2">
            <a:extLst>
              <a:ext uri="{FF2B5EF4-FFF2-40B4-BE49-F238E27FC236}">
                <a16:creationId xmlns:a16="http://schemas.microsoft.com/office/drawing/2014/main" id="{994B2ADE-D6EC-23C4-5A64-9D9F5992D311}"/>
              </a:ext>
            </a:extLst>
          </p:cNvPr>
          <p:cNvSpPr>
            <a:spLocks noGrp="1"/>
          </p:cNvSpPr>
          <p:nvPr>
            <p:ph type="body" idx="1"/>
          </p:nvPr>
        </p:nvSpPr>
        <p:spPr/>
        <p:txBody>
          <a:bodyPr>
            <a:normAutofit/>
          </a:bodyPr>
          <a:lstStyle/>
          <a:p>
            <a:pPr marL="0" indent="0">
              <a:buNone/>
            </a:pP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Back to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appendix</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 </a:t>
            </a:r>
            <a:r>
              <a:rPr lang="fr-FR" dirty="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3" action="ppaction://hlinksldjump">
                  <a:extLst>
                    <a:ext uri="{A12FA001-AC4F-418D-AE19-62706E023703}">
                      <ahyp:hlinkClr xmlns:ahyp="http://schemas.microsoft.com/office/drawing/2018/hyperlinkcolor" val="tx"/>
                    </a:ext>
                  </a:extLst>
                </a:hlinkClick>
              </a:rPr>
              <a:t>list</a:t>
            </a: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b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hlinkClick r:id="rId4" action="ppaction://hlinksldjump">
                  <a:extLst>
                    <a:ext uri="{A12FA001-AC4F-418D-AE19-62706E023703}">
                      <ahyp:hlinkClr xmlns:ahyp="http://schemas.microsoft.com/office/drawing/2018/hyperlinkcolor" val="tx"/>
                    </a:ext>
                  </a:extLst>
                </a:hlinkClick>
              </a:rPr>
              <a:t>Back to chapter</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5" name="Connecteur droit 4">
            <a:extLst>
              <a:ext uri="{FF2B5EF4-FFF2-40B4-BE49-F238E27FC236}">
                <a16:creationId xmlns:a16="http://schemas.microsoft.com/office/drawing/2014/main" id="{C928C07F-F1D0-765D-DD0F-91FB4C4AB1D4}"/>
              </a:ext>
            </a:extLst>
          </p:cNvPr>
          <p:cNvCxnSpPr>
            <a:cxnSpLocks/>
          </p:cNvCxnSpPr>
          <p:nvPr/>
        </p:nvCxnSpPr>
        <p:spPr>
          <a:xfrm>
            <a:off x="695325" y="4562475"/>
            <a:ext cx="5400675" cy="0"/>
          </a:xfrm>
          <a:prstGeom prst="line">
            <a:avLst/>
          </a:prstGeom>
          <a:ln w="3175">
            <a:solidFill>
              <a:schemeClr val="bg1"/>
            </a:solidFill>
          </a:ln>
        </p:spPr>
        <p:style>
          <a:lnRef idx="2">
            <a:schemeClr val="dk1"/>
          </a:lnRef>
          <a:fillRef idx="0">
            <a:schemeClr val="dk1"/>
          </a:fillRef>
          <a:effectRef idx="1">
            <a:schemeClr val="dk1"/>
          </a:effectRef>
          <a:fontRef idx="minor">
            <a:schemeClr val="tx1"/>
          </a:fontRef>
        </p:style>
      </p:cxnSp>
      <p:sp>
        <p:nvSpPr>
          <p:cNvPr id="6" name="Espace réservé de la date 3">
            <a:extLst>
              <a:ext uri="{FF2B5EF4-FFF2-40B4-BE49-F238E27FC236}">
                <a16:creationId xmlns:a16="http://schemas.microsoft.com/office/drawing/2014/main" id="{B0445F61-0135-259F-F340-6BDC5D86D96F}"/>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rPr>
              <a:t>Simon Jean – PhD Defense</a:t>
            </a:r>
          </a:p>
        </p:txBody>
      </p:sp>
    </p:spTree>
    <p:extLst>
      <p:ext uri="{BB962C8B-B14F-4D97-AF65-F5344CB8AC3E}">
        <p14:creationId xmlns:p14="http://schemas.microsoft.com/office/powerpoint/2010/main" val="8274142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B4B5F-DC26-5EF4-B290-E18458CC746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84EC587-B741-B64D-C16F-BB4F7EFCEA7B}"/>
              </a:ext>
            </a:extLst>
          </p:cNvPr>
          <p:cNvSpPr>
            <a:spLocks noGrp="1"/>
          </p:cNvSpPr>
          <p:nvPr>
            <p:ph type="title"/>
          </p:nvPr>
        </p:nvSpPr>
        <p:spPr>
          <a:xfrm>
            <a:off x="736600" y="365125"/>
            <a:ext cx="10515600" cy="579755"/>
          </a:xfrm>
        </p:spPr>
        <p:txBody>
          <a:bodyPr>
            <a:noAutofit/>
          </a:bodyPr>
          <a:lstStyle/>
          <a:p>
            <a:r>
              <a:rPr lang="fr-FR" sz="2800" dirty="0"/>
              <a:t>Main </a:t>
            </a:r>
            <a:r>
              <a:rPr lang="fr-FR" sz="2800" dirty="0" err="1"/>
              <a:t>differences</a:t>
            </a:r>
            <a:r>
              <a:rPr lang="fr-FR" sz="2800" dirty="0"/>
              <a:t> and contributions </a:t>
            </a:r>
            <a:r>
              <a:rPr lang="fr-FR" sz="2800" dirty="0" err="1"/>
              <a:t>compared</a:t>
            </a:r>
            <a:r>
              <a:rPr lang="fr-FR" sz="2800" dirty="0"/>
              <a:t> with the original article</a:t>
            </a:r>
          </a:p>
        </p:txBody>
      </p:sp>
      <p:sp>
        <p:nvSpPr>
          <p:cNvPr id="4" name="Espace réservé de la date 3">
            <a:extLst>
              <a:ext uri="{FF2B5EF4-FFF2-40B4-BE49-F238E27FC236}">
                <a16:creationId xmlns:a16="http://schemas.microsoft.com/office/drawing/2014/main" id="{C8317165-5F4B-F731-A040-08541525FE8A}"/>
              </a:ext>
            </a:extLst>
          </p:cNvPr>
          <p:cNvSpPr>
            <a:spLocks noGrp="1"/>
          </p:cNvSpPr>
          <p:nvPr>
            <p:ph type="dt" sz="half" idx="10"/>
          </p:nvPr>
        </p:nvSpPr>
        <p:spPr/>
        <p:txBody>
          <a:bodyPr/>
          <a:lstStyle/>
          <a:p>
            <a:r>
              <a:rPr lang="fr-FR"/>
              <a:t>Simon Jean – PhD Defense</a:t>
            </a:r>
            <a:endParaRPr lang="fr-FR" dirty="0"/>
          </a:p>
        </p:txBody>
      </p:sp>
      <p:sp>
        <p:nvSpPr>
          <p:cNvPr id="6" name="Espace réservé du contenu 5">
            <a:extLst>
              <a:ext uri="{FF2B5EF4-FFF2-40B4-BE49-F238E27FC236}">
                <a16:creationId xmlns:a16="http://schemas.microsoft.com/office/drawing/2014/main" id="{7FEBB2DB-B41E-CEFC-FBE5-E0631AEFC9FF}"/>
              </a:ext>
            </a:extLst>
          </p:cNvPr>
          <p:cNvSpPr>
            <a:spLocks noGrp="1"/>
          </p:cNvSpPr>
          <p:nvPr>
            <p:ph idx="1"/>
          </p:nvPr>
        </p:nvSpPr>
        <p:spPr>
          <a:xfrm>
            <a:off x="731837" y="1158241"/>
            <a:ext cx="10840403" cy="1083310"/>
          </a:xfrm>
        </p:spPr>
        <p:txBody>
          <a:bodyPr>
            <a:normAutofit/>
          </a:bodyPr>
          <a:lstStyle/>
          <a:p>
            <a:pPr>
              <a:buFontTx/>
              <a:buChar char="-"/>
            </a:pP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We</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use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different</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counterfactual</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scenarios and find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different</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theoretical</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conclusions:</a:t>
            </a:r>
            <a:endParaRPr lang="fr-FR" sz="1200" dirty="0">
              <a:latin typeface="Roboto Condensed" panose="02000000000000000000" pitchFamily="2" charset="0"/>
              <a:ea typeface="Roboto Condensed" panose="02000000000000000000" pitchFamily="2" charset="0"/>
              <a:cs typeface="Roboto Condensed" panose="02000000000000000000" pitchFamily="2" charset="0"/>
            </a:endParaRPr>
          </a:p>
          <a:p>
            <a:pPr lvl="1">
              <a:buFontTx/>
              <a:buChar char="-"/>
            </a:pPr>
            <a:r>
              <a:rPr lang="fr-FR" sz="2000" dirty="0"/>
              <a:t>They </a:t>
            </a:r>
            <a:r>
              <a:rPr lang="fr-FR" sz="2000" dirty="0" err="1"/>
              <a:t>reach</a:t>
            </a:r>
            <a:r>
              <a:rPr lang="fr-FR" sz="2000" dirty="0"/>
              <a:t> the conclusion </a:t>
            </a:r>
            <a:r>
              <a:rPr lang="fr-FR" sz="2000" dirty="0" err="1"/>
              <a:t>that</a:t>
            </a:r>
            <a:r>
              <a:rPr lang="fr-FR" sz="2000" dirty="0"/>
              <a:t> Bertrand </a:t>
            </a:r>
            <a:r>
              <a:rPr lang="fr-FR" sz="2000" dirty="0" err="1"/>
              <a:t>competition</a:t>
            </a:r>
            <a:r>
              <a:rPr lang="fr-FR" sz="2000" dirty="0"/>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always</a:t>
            </a:r>
            <a:r>
              <a:rPr lang="fr-FR" sz="2000" dirty="0"/>
              <a:t> leads to </a:t>
            </a:r>
            <a:r>
              <a:rPr lang="fr-FR" sz="2000" dirty="0" err="1"/>
              <a:t>drastic</a:t>
            </a:r>
            <a:r>
              <a:rPr lang="fr-FR" sz="2000" dirty="0"/>
              <a:t> stock </a:t>
            </a:r>
            <a:r>
              <a:rPr lang="fr-FR" sz="2000" dirty="0" err="1"/>
              <a:t>decline</a:t>
            </a:r>
            <a:endParaRPr lang="fr-FR" sz="2000" dirty="0"/>
          </a:p>
          <a:p>
            <a:pPr lvl="1">
              <a:buFontTx/>
              <a:buChar char="-"/>
            </a:pPr>
            <a:r>
              <a:rPr lang="fr-FR" sz="2000" dirty="0"/>
              <a:t>This conclusion </a:t>
            </a:r>
            <a:r>
              <a:rPr lang="fr-FR" sz="2000" dirty="0" err="1"/>
              <a:t>is</a:t>
            </a:r>
            <a:r>
              <a:rPr lang="fr-FR" sz="2000" dirty="0"/>
              <a:t> </a:t>
            </a:r>
            <a:r>
              <a:rPr lang="fr-FR" sz="2000" dirty="0" err="1"/>
              <a:t>reached</a:t>
            </a:r>
            <a:r>
              <a:rPr lang="fr-FR" sz="2000" dirty="0"/>
              <a:t> on false </a:t>
            </a:r>
            <a:r>
              <a:rPr lang="fr-FR" sz="2000" dirty="0" err="1"/>
              <a:t>premises</a:t>
            </a:r>
            <a:r>
              <a:rPr lang="fr-FR" sz="2000" dirty="0"/>
              <a:t> as they </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do not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consider</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the correct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counterfactual</a:t>
            </a:r>
            <a:endParaRPr lang="fr-FR" sz="20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7" name="Espace réservé du contenu 5">
            <a:extLst>
              <a:ext uri="{FF2B5EF4-FFF2-40B4-BE49-F238E27FC236}">
                <a16:creationId xmlns:a16="http://schemas.microsoft.com/office/drawing/2014/main" id="{20D0B59B-53E4-F772-F3BA-DF0C97D4361F}"/>
              </a:ext>
            </a:extLst>
          </p:cNvPr>
          <p:cNvSpPr txBox="1">
            <a:spLocks/>
          </p:cNvSpPr>
          <p:nvPr/>
        </p:nvSpPr>
        <p:spPr>
          <a:xfrm>
            <a:off x="731839" y="4290538"/>
            <a:ext cx="10760870" cy="1910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fr-FR" sz="2000" dirty="0">
                <a:latin typeface="Roboto Condensed" panose="02000000000000000000" pitchFamily="2" charset="0"/>
                <a:ea typeface="Roboto Condensed" panose="02000000000000000000" pitchFamily="2" charset="0"/>
                <a:cs typeface="Roboto Condensed" panose="02000000000000000000" pitchFamily="2" charset="0"/>
              </a:rPr>
              <a:t>Key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element</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overlooked</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previously</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increase</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in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poaching</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is</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limited</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by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technology</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and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supply</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2000" dirty="0" err="1">
                <a:latin typeface="Roboto Condensed" panose="02000000000000000000" pitchFamily="2" charset="0"/>
                <a:ea typeface="Roboto Condensed" panose="02000000000000000000" pitchFamily="2" charset="0"/>
                <a:cs typeface="Roboto Condensed" panose="02000000000000000000" pitchFamily="2" charset="0"/>
              </a:rPr>
              <a:t>chain</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a:t>
            </a:r>
          </a:p>
          <a:p>
            <a:pPr lvl="1">
              <a:buFontTx/>
              <a:buChar char="-"/>
            </a:pPr>
            <a:r>
              <a:rPr lang="fr-FR" sz="2200" dirty="0"/>
              <a:t>As stocks plumet, </a:t>
            </a:r>
            <a:r>
              <a:rPr lang="fr-FR" sz="2200" dirty="0" err="1"/>
              <a:t>fishing</a:t>
            </a:r>
            <a:r>
              <a:rPr lang="fr-FR" sz="2200" dirty="0"/>
              <a:t> costs </a:t>
            </a:r>
            <a:r>
              <a:rPr lang="fr-FR" sz="2200" dirty="0" err="1"/>
              <a:t>increase</a:t>
            </a:r>
            <a:br>
              <a:rPr lang="fr-FR" sz="2200" dirty="0"/>
            </a:br>
            <a:r>
              <a:rPr lang="fr-FR" sz="2200" i="1" dirty="0"/>
              <a:t>Key </a:t>
            </a:r>
            <a:r>
              <a:rPr lang="fr-FR" sz="2200" i="1" dirty="0" err="1"/>
              <a:t>assumption</a:t>
            </a:r>
            <a:r>
              <a:rPr lang="fr-FR" sz="2200" i="1" dirty="0"/>
              <a:t> : constant CPUE and no </a:t>
            </a:r>
            <a:r>
              <a:rPr lang="fr-FR" sz="2200" i="1" dirty="0" err="1"/>
              <a:t>hyperstability</a:t>
            </a:r>
            <a:endParaRPr lang="fr-FR" sz="2200" i="1" dirty="0"/>
          </a:p>
          <a:p>
            <a:pPr lvl="1">
              <a:buFontTx/>
              <a:buChar char="-"/>
            </a:pPr>
            <a:r>
              <a:rPr lang="fr-FR" sz="2200" dirty="0"/>
              <a:t>Traders dépend on the </a:t>
            </a:r>
            <a:r>
              <a:rPr lang="fr-FR" sz="2200" dirty="0" err="1"/>
              <a:t>poachers</a:t>
            </a:r>
            <a:endParaRPr lang="fr-FR" sz="2200" dirty="0"/>
          </a:p>
          <a:p>
            <a:pPr lvl="1">
              <a:buFontTx/>
              <a:buChar char="-"/>
            </a:pPr>
            <a:endParaRPr lang="fr-FR" sz="2200" dirty="0"/>
          </a:p>
          <a:p>
            <a:pPr marL="457200" lvl="1" indent="0">
              <a:buFont typeface="Arial" panose="020B0604020202020204" pitchFamily="34" charset="0"/>
              <a:buNone/>
            </a:pPr>
            <a:endParaRPr lang="fr-FR" sz="2200"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10" name="Tableau 9">
            <a:extLst>
              <a:ext uri="{FF2B5EF4-FFF2-40B4-BE49-F238E27FC236}">
                <a16:creationId xmlns:a16="http://schemas.microsoft.com/office/drawing/2014/main" id="{13E304DC-E552-2C31-3620-42DD283138C2}"/>
              </a:ext>
            </a:extLst>
          </p:cNvPr>
          <p:cNvGraphicFramePr>
            <a:graphicFrameLocks noGrp="1"/>
          </p:cNvGraphicFramePr>
          <p:nvPr>
            <p:extLst>
              <p:ext uri="{D42A27DB-BD31-4B8C-83A1-F6EECF244321}">
                <p14:modId xmlns:p14="http://schemas.microsoft.com/office/powerpoint/2010/main" val="2727040312"/>
              </p:ext>
            </p:extLst>
          </p:nvPr>
        </p:nvGraphicFramePr>
        <p:xfrm>
          <a:off x="1930400" y="2420620"/>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788269001"/>
                    </a:ext>
                  </a:extLst>
                </a:gridCol>
                <a:gridCol w="2709333">
                  <a:extLst>
                    <a:ext uri="{9D8B030D-6E8A-4147-A177-3AD203B41FA5}">
                      <a16:colId xmlns:a16="http://schemas.microsoft.com/office/drawing/2014/main" val="1380051991"/>
                    </a:ext>
                  </a:extLst>
                </a:gridCol>
                <a:gridCol w="2709333">
                  <a:extLst>
                    <a:ext uri="{9D8B030D-6E8A-4147-A177-3AD203B41FA5}">
                      <a16:colId xmlns:a16="http://schemas.microsoft.com/office/drawing/2014/main" val="592990505"/>
                    </a:ext>
                  </a:extLst>
                </a:gridCol>
              </a:tblGrid>
              <a:tr h="370840">
                <a:tc>
                  <a:txBody>
                    <a:bodyPr/>
                    <a:lstStyle/>
                    <a:p>
                      <a:endParaRPr lang="fr-FR"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On a single </a:t>
                      </a:r>
                      <a:r>
                        <a:rPr lang="fr-FR" b="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product</a:t>
                      </a:r>
                      <a:r>
                        <a:rPr lang="fr-FR"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market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On a two </a:t>
                      </a:r>
                      <a:r>
                        <a:rPr lang="fr-FR" b="0"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products</a:t>
                      </a:r>
                      <a:r>
                        <a:rPr lang="fr-FR" b="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market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6286025"/>
                  </a:ext>
                </a:extLst>
              </a:tr>
              <a:tr h="370840">
                <a:tc>
                  <a:txBody>
                    <a:bodyPr/>
                    <a:lstStyle/>
                    <a:p>
                      <a:r>
                        <a:rPr lang="fr-FR"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Firm</a:t>
                      </a:r>
                      <a:r>
                        <a:rPr lang="fr-FR"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behaving</a:t>
                      </a:r>
                      <a:r>
                        <a:rPr lang="fr-FR"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like a </a:t>
                      </a:r>
                      <a:r>
                        <a:rPr lang="fr-FR"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monopoly</a:t>
                      </a:r>
                      <a:endParaRPr lang="fr-FR"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5141320"/>
                  </a:ext>
                </a:extLst>
              </a:tr>
              <a:tr h="370840">
                <a:tc>
                  <a:txBody>
                    <a:bodyPr/>
                    <a:lstStyle/>
                    <a:p>
                      <a:r>
                        <a:rPr lang="fr-FR"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Firm</a:t>
                      </a:r>
                      <a:r>
                        <a:rPr lang="fr-FR"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behaving</a:t>
                      </a:r>
                      <a:r>
                        <a:rPr lang="fr-FR"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 like a Bertrand </a:t>
                      </a:r>
                      <a:r>
                        <a:rPr lang="fr-FR" dirty="0" err="1">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rPr>
                        <a:t>duopoly</a:t>
                      </a:r>
                      <a:endParaRPr lang="fr-FR"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8035216"/>
                  </a:ext>
                </a:extLst>
              </a:tr>
            </a:tbl>
          </a:graphicData>
        </a:graphic>
      </p:graphicFrame>
      <p:sp>
        <p:nvSpPr>
          <p:cNvPr id="11" name="Signe de multiplication 10">
            <a:extLst>
              <a:ext uri="{FF2B5EF4-FFF2-40B4-BE49-F238E27FC236}">
                <a16:creationId xmlns:a16="http://schemas.microsoft.com/office/drawing/2014/main" id="{C7F34385-A235-0023-217F-0D4FDB54343B}"/>
              </a:ext>
            </a:extLst>
          </p:cNvPr>
          <p:cNvSpPr/>
          <p:nvPr/>
        </p:nvSpPr>
        <p:spPr>
          <a:xfrm>
            <a:off x="8416610" y="2852738"/>
            <a:ext cx="518160" cy="563880"/>
          </a:xfrm>
          <a:prstGeom prst="mathMultiply">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Signe de multiplication 11">
            <a:extLst>
              <a:ext uri="{FF2B5EF4-FFF2-40B4-BE49-F238E27FC236}">
                <a16:creationId xmlns:a16="http://schemas.microsoft.com/office/drawing/2014/main" id="{F8E91F13-5693-8CB1-FFDE-A7F545A1A489}"/>
              </a:ext>
            </a:extLst>
          </p:cNvPr>
          <p:cNvSpPr/>
          <p:nvPr/>
        </p:nvSpPr>
        <p:spPr>
          <a:xfrm>
            <a:off x="8645208" y="3462179"/>
            <a:ext cx="518160" cy="563880"/>
          </a:xfrm>
          <a:prstGeom prst="mathMultiply">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Signe de multiplication 12">
            <a:extLst>
              <a:ext uri="{FF2B5EF4-FFF2-40B4-BE49-F238E27FC236}">
                <a16:creationId xmlns:a16="http://schemas.microsoft.com/office/drawing/2014/main" id="{76713A87-11BE-A943-CD95-0C862AA89C25}"/>
              </a:ext>
            </a:extLst>
          </p:cNvPr>
          <p:cNvSpPr/>
          <p:nvPr/>
        </p:nvSpPr>
        <p:spPr>
          <a:xfrm>
            <a:off x="5836920" y="2852738"/>
            <a:ext cx="518160" cy="563880"/>
          </a:xfrm>
          <a:prstGeom prst="mathMultiply">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Signe de multiplication 13">
            <a:extLst>
              <a:ext uri="{FF2B5EF4-FFF2-40B4-BE49-F238E27FC236}">
                <a16:creationId xmlns:a16="http://schemas.microsoft.com/office/drawing/2014/main" id="{64C49518-B298-00BD-C975-B121745B190A}"/>
              </a:ext>
            </a:extLst>
          </p:cNvPr>
          <p:cNvSpPr/>
          <p:nvPr/>
        </p:nvSpPr>
        <p:spPr>
          <a:xfrm>
            <a:off x="8157530" y="3462179"/>
            <a:ext cx="518160" cy="563880"/>
          </a:xfrm>
          <a:prstGeom prst="mathMultiply">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56554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CCBA6-4C25-4AD2-6E27-3E15230EE00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77947D7-24C0-4D25-014F-2F6D9C854CC7}"/>
              </a:ext>
            </a:extLst>
          </p:cNvPr>
          <p:cNvSpPr>
            <a:spLocks noGrp="1"/>
          </p:cNvSpPr>
          <p:nvPr>
            <p:ph type="title"/>
          </p:nvPr>
        </p:nvSpPr>
        <p:spPr>
          <a:xfrm>
            <a:off x="736600" y="365125"/>
            <a:ext cx="10515600" cy="579755"/>
          </a:xfrm>
        </p:spPr>
        <p:txBody>
          <a:bodyPr>
            <a:noAutofit/>
          </a:bodyPr>
          <a:lstStyle/>
          <a:p>
            <a:r>
              <a:rPr lang="fr-FR" sz="2800" dirty="0"/>
              <a:t>Policy </a:t>
            </a:r>
            <a:r>
              <a:rPr lang="fr-FR" sz="2800" dirty="0" err="1"/>
              <a:t>effects</a:t>
            </a:r>
            <a:r>
              <a:rPr lang="fr-FR" sz="2800" dirty="0"/>
              <a:t> on the </a:t>
            </a:r>
            <a:r>
              <a:rPr lang="fr-FR" sz="2800" dirty="0" err="1"/>
              <a:t>supply</a:t>
            </a:r>
            <a:r>
              <a:rPr lang="fr-FR" sz="2800" dirty="0"/>
              <a:t> </a:t>
            </a:r>
            <a:r>
              <a:rPr lang="fr-FR" sz="2800" dirty="0" err="1"/>
              <a:t>chain</a:t>
            </a:r>
            <a:endParaRPr lang="fr-FR" sz="2800" dirty="0"/>
          </a:p>
        </p:txBody>
      </p:sp>
      <p:sp>
        <p:nvSpPr>
          <p:cNvPr id="4" name="Espace réservé de la date 3">
            <a:extLst>
              <a:ext uri="{FF2B5EF4-FFF2-40B4-BE49-F238E27FC236}">
                <a16:creationId xmlns:a16="http://schemas.microsoft.com/office/drawing/2014/main" id="{F9F61AF3-5744-27DC-3EE0-4155DFC04AD4}"/>
              </a:ext>
            </a:extLst>
          </p:cNvPr>
          <p:cNvSpPr>
            <a:spLocks noGrp="1"/>
          </p:cNvSpPr>
          <p:nvPr>
            <p:ph type="dt" sz="half" idx="10"/>
          </p:nvPr>
        </p:nvSpPr>
        <p:spPr/>
        <p:txBody>
          <a:bodyPr/>
          <a:lstStyle/>
          <a:p>
            <a:r>
              <a:rPr lang="fr-FR"/>
              <a:t>Simon Jean – PhD Defense</a:t>
            </a:r>
            <a:endParaRPr lang="fr-FR" dirty="0"/>
          </a:p>
        </p:txBody>
      </p:sp>
      <p:pic>
        <p:nvPicPr>
          <p:cNvPr id="9" name="Image 8" descr="Une image contenant texte, capture d’écran, Police, nombre&#10;&#10;Description générée automatiquement">
            <a:extLst>
              <a:ext uri="{FF2B5EF4-FFF2-40B4-BE49-F238E27FC236}">
                <a16:creationId xmlns:a16="http://schemas.microsoft.com/office/drawing/2014/main" id="{56B59614-548E-6A15-321B-3ECD5B8C6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228" y="1393557"/>
            <a:ext cx="9695543" cy="4070885"/>
          </a:xfrm>
          <a:prstGeom prst="rect">
            <a:avLst/>
          </a:prstGeom>
        </p:spPr>
      </p:pic>
    </p:spTree>
    <p:extLst>
      <p:ext uri="{BB962C8B-B14F-4D97-AF65-F5344CB8AC3E}">
        <p14:creationId xmlns:p14="http://schemas.microsoft.com/office/powerpoint/2010/main" val="1402871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646D"/>
        </a:solidFill>
        <a:effectLst/>
      </p:bgPr>
    </p:bg>
    <p:spTree>
      <p:nvGrpSpPr>
        <p:cNvPr id="1" name="">
          <a:extLst>
            <a:ext uri="{FF2B5EF4-FFF2-40B4-BE49-F238E27FC236}">
              <a16:creationId xmlns:a16="http://schemas.microsoft.com/office/drawing/2014/main" id="{F961A477-4E0D-5F43-6472-C8EF5615F93E}"/>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12EBF5-3408-F1DF-5542-2559443F2E39}"/>
              </a:ext>
            </a:extLst>
          </p:cNvPr>
          <p:cNvSpPr>
            <a:spLocks noGrp="1"/>
          </p:cNvSpPr>
          <p:nvPr>
            <p:ph idx="1"/>
          </p:nvPr>
        </p:nvSpPr>
        <p:spPr>
          <a:xfrm>
            <a:off x="731838" y="1690688"/>
            <a:ext cx="5935662" cy="4486274"/>
          </a:xfrm>
        </p:spPr>
        <p:txBody>
          <a:bodyPr>
            <a:normAutofit fontScale="77500" lnSpcReduction="20000"/>
          </a:bodyPr>
          <a:lstStyle/>
          <a:p>
            <a:pPr marL="0" indent="0">
              <a:buNone/>
            </a:pPr>
            <a:r>
              <a:rPr lang="fr-FR" sz="2600" dirty="0">
                <a:solidFill>
                  <a:schemeClr val="bg1">
                    <a:alpha val="60000"/>
                  </a:schemeClr>
                </a:solidFill>
              </a:rPr>
              <a:t>A review of </a:t>
            </a:r>
            <a:r>
              <a:rPr lang="fr-FR" sz="2600" dirty="0" err="1">
                <a:solidFill>
                  <a:schemeClr val="bg1">
                    <a:alpha val="60000"/>
                  </a:schemeClr>
                </a:solidFill>
              </a:rPr>
              <a:t>bioeconomic</a:t>
            </a:r>
            <a:r>
              <a:rPr lang="fr-FR" sz="2600" dirty="0">
                <a:solidFill>
                  <a:schemeClr val="bg1">
                    <a:alpha val="60000"/>
                  </a:schemeClr>
                </a:solidFill>
              </a:rPr>
              <a:t> modeling on land</a:t>
            </a:r>
            <a:br>
              <a:rPr lang="fr-FR" sz="2600" dirty="0">
                <a:solidFill>
                  <a:schemeClr val="bg1">
                    <a:alpha val="60000"/>
                  </a:schemeClr>
                </a:solidFill>
              </a:rPr>
            </a:br>
            <a:r>
              <a:rPr lang="fr-FR" sz="2600" i="1" dirty="0" err="1">
                <a:solidFill>
                  <a:schemeClr val="bg1">
                    <a:alpha val="60000"/>
                  </a:schemeClr>
                </a:solidFill>
              </a:rPr>
              <a:t>Systematic</a:t>
            </a:r>
            <a:r>
              <a:rPr lang="fr-FR" sz="2600" i="1" dirty="0">
                <a:solidFill>
                  <a:schemeClr val="bg1">
                    <a:alpha val="60000"/>
                  </a:schemeClr>
                </a:solidFill>
              </a:rPr>
              <a:t> </a:t>
            </a:r>
            <a:r>
              <a:rPr lang="fr-FR" sz="2600" i="1" dirty="0" err="1">
                <a:solidFill>
                  <a:schemeClr val="bg1">
                    <a:alpha val="60000"/>
                  </a:schemeClr>
                </a:solidFill>
              </a:rPr>
              <a:t>methodological</a:t>
            </a:r>
            <a:r>
              <a:rPr lang="fr-FR" sz="2600" i="1" dirty="0">
                <a:solidFill>
                  <a:schemeClr val="bg1">
                    <a:alpha val="60000"/>
                  </a:schemeClr>
                </a:solidFill>
              </a:rPr>
              <a:t> and narrative analysis</a:t>
            </a:r>
          </a:p>
          <a:p>
            <a:pPr marL="0" indent="0">
              <a:buNone/>
            </a:pPr>
            <a:endParaRPr lang="fr-FR" i="1" dirty="0">
              <a:solidFill>
                <a:schemeClr val="bg1"/>
              </a:solidFill>
            </a:endParaRPr>
          </a:p>
          <a:p>
            <a:pPr marL="0" indent="0">
              <a:buNone/>
            </a:pP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How to manage spatial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wildfire</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risks</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while</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safeguarding</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biodiversity</a:t>
            </a:r>
            <a: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habitat? </a:t>
            </a:r>
            <a:br>
              <a:rPr lang="fr-FR"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br>
            <a:r>
              <a:rPr lang="fr-FR"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 graph </a:t>
            </a:r>
            <a:r>
              <a:rPr lang="fr-FR"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theoretical</a:t>
            </a:r>
            <a:r>
              <a:rPr lang="fr-FR"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fr-FR"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approach</a:t>
            </a:r>
            <a:r>
              <a:rPr lang="fr-FR"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to multi-objective </a:t>
            </a:r>
            <a:br>
              <a:rPr lang="fr-FR"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br>
            <a:r>
              <a:rPr lang="fr-FR"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spatial </a:t>
            </a:r>
            <a:r>
              <a:rPr lang="fr-FR" i="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optimization</a:t>
            </a:r>
            <a:endParaRPr lang="fr-FR" i="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indent="0">
              <a:buNone/>
            </a:pPr>
            <a:endParaRPr lang="fr-FR" sz="2600" i="1" dirty="0">
              <a:solidFill>
                <a:schemeClr val="bg1"/>
              </a:solidFill>
            </a:endParaRPr>
          </a:p>
          <a:p>
            <a:pPr marL="0" indent="0">
              <a:buNone/>
            </a:pP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Controling</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and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fencing</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with invasive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species</a:t>
            </a:r>
            <a:br>
              <a:rPr lang="fr-FR" sz="2600" dirty="0">
                <a:solidFill>
                  <a:schemeClr val="bg1">
                    <a:alpha val="60000"/>
                  </a:schemeClr>
                </a:solidFill>
              </a:rPr>
            </a:br>
            <a:r>
              <a:rPr lang="fr-FR" sz="2600" i="1" dirty="0" err="1">
                <a:solidFill>
                  <a:schemeClr val="bg1">
                    <a:alpha val="60000"/>
                  </a:schemeClr>
                </a:solidFill>
              </a:rPr>
              <a:t>Endogenizing</a:t>
            </a:r>
            <a:r>
              <a:rPr lang="fr-FR" sz="2600" i="1" dirty="0">
                <a:solidFill>
                  <a:schemeClr val="bg1">
                    <a:alpha val="60000"/>
                  </a:schemeClr>
                </a:solidFill>
              </a:rPr>
              <a:t> </a:t>
            </a:r>
            <a:r>
              <a:rPr lang="fr-FR" sz="2600" i="1" dirty="0" err="1">
                <a:solidFill>
                  <a:schemeClr val="bg1">
                    <a:alpha val="60000"/>
                  </a:schemeClr>
                </a:solidFill>
              </a:rPr>
              <a:t>species</a:t>
            </a:r>
            <a:r>
              <a:rPr lang="fr-FR" sz="2600" i="1" dirty="0">
                <a:solidFill>
                  <a:schemeClr val="bg1">
                    <a:alpha val="60000"/>
                  </a:schemeClr>
                </a:solidFill>
              </a:rPr>
              <a:t> </a:t>
            </a:r>
            <a:r>
              <a:rPr lang="fr-FR" sz="2600" i="1" dirty="0" err="1">
                <a:solidFill>
                  <a:schemeClr val="bg1">
                    <a:alpha val="60000"/>
                  </a:schemeClr>
                </a:solidFill>
              </a:rPr>
              <a:t>movement</a:t>
            </a:r>
            <a:r>
              <a:rPr lang="fr-FR" sz="2600" i="1" dirty="0">
                <a:solidFill>
                  <a:schemeClr val="bg1">
                    <a:alpha val="60000"/>
                  </a:schemeClr>
                </a:solidFill>
              </a:rPr>
              <a:t> at the </a:t>
            </a:r>
            <a:r>
              <a:rPr lang="fr-FR" sz="2600" i="1" dirty="0" err="1">
                <a:solidFill>
                  <a:schemeClr val="bg1">
                    <a:alpha val="60000"/>
                  </a:schemeClr>
                </a:solidFill>
              </a:rPr>
              <a:t>landscape</a:t>
            </a:r>
            <a:r>
              <a:rPr lang="fr-FR" sz="2600" i="1" dirty="0">
                <a:solidFill>
                  <a:schemeClr val="bg1">
                    <a:alpha val="60000"/>
                  </a:schemeClr>
                </a:solidFill>
              </a:rPr>
              <a:t> </a:t>
            </a:r>
            <a:br>
              <a:rPr lang="fr-FR" sz="2600" i="1" dirty="0">
                <a:solidFill>
                  <a:schemeClr val="bg1">
                    <a:alpha val="60000"/>
                  </a:schemeClr>
                </a:solidFill>
              </a:rPr>
            </a:br>
            <a:r>
              <a:rPr lang="fr-FR" sz="2600" i="1" dirty="0" err="1">
                <a:solidFill>
                  <a:schemeClr val="bg1">
                    <a:alpha val="60000"/>
                  </a:schemeClr>
                </a:solidFill>
              </a:rPr>
              <a:t>scale</a:t>
            </a:r>
            <a:endParaRPr lang="fr-FR" sz="2600" i="1" dirty="0">
              <a:solidFill>
                <a:schemeClr val="bg1">
                  <a:alpha val="60000"/>
                </a:schemeClr>
              </a:solidFill>
            </a:endParaRPr>
          </a:p>
          <a:p>
            <a:pPr marL="0" indent="0">
              <a:buNone/>
            </a:pPr>
            <a:endParaRPr lang="fr-FR" sz="2600" i="1"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0" indent="0">
              <a:buNone/>
            </a:pP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Can farming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save</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fr-FR" sz="2600" i="1"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Totoaba </a:t>
            </a:r>
            <a:r>
              <a:rPr lang="fr-FR" sz="2600" i="1"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macdonaldi</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the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cocaine</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of the </a:t>
            </a:r>
            <a:r>
              <a:rPr lang="fr-FR" sz="2600"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sea</a:t>
            </a:r>
            <a: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br>
              <a:rPr lang="fr-FR" sz="2600"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fr-FR" sz="2600" i="1"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Market </a:t>
            </a:r>
            <a:r>
              <a:rPr lang="fr-FR" sz="2600" i="1" dirty="0" err="1">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strategic</a:t>
            </a:r>
            <a:r>
              <a:rPr lang="fr-FR" sz="2600" i="1" dirty="0">
                <a:solidFill>
                  <a:schemeClr val="bg1">
                    <a:alpha val="6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interactions for conservation</a:t>
            </a:r>
            <a:endParaRPr lang="fr-FR"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Espace réservé de la date 3">
            <a:extLst>
              <a:ext uri="{FF2B5EF4-FFF2-40B4-BE49-F238E27FC236}">
                <a16:creationId xmlns:a16="http://schemas.microsoft.com/office/drawing/2014/main" id="{E6F0B2E2-26F1-11DC-FF16-EDE82B5829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Roboto Condensed Light" panose="02000000000000000000" pitchFamily="2" charset="0"/>
                <a:ea typeface="+mn-ea"/>
                <a:cs typeface="+mn-cs"/>
              </a:rPr>
              <a:t>Simon Jean – PhD Defense</a:t>
            </a:r>
          </a:p>
        </p:txBody>
      </p:sp>
      <p:sp>
        <p:nvSpPr>
          <p:cNvPr id="5" name="Titre 1">
            <a:extLst>
              <a:ext uri="{FF2B5EF4-FFF2-40B4-BE49-F238E27FC236}">
                <a16:creationId xmlns:a16="http://schemas.microsoft.com/office/drawing/2014/main" id="{BBDABD88-42F1-9458-AE0E-FB8E5C44B5FC}"/>
              </a:ext>
            </a:extLst>
          </p:cNvPr>
          <p:cNvSpPr>
            <a:spLocks noGrp="1"/>
          </p:cNvSpPr>
          <p:nvPr>
            <p:ph type="title"/>
          </p:nvPr>
        </p:nvSpPr>
        <p:spPr>
          <a:xfrm>
            <a:off x="838200" y="365125"/>
            <a:ext cx="10515600" cy="1325563"/>
          </a:xfrm>
        </p:spPr>
        <p:txBody>
          <a:bodyPr/>
          <a:lstStyle/>
          <a:p>
            <a:r>
              <a:rPr lang="fr-FR" dirty="0">
                <a:solidFill>
                  <a:schemeClr val="bg1"/>
                </a:solidFill>
              </a:rPr>
              <a:t>Chapter 2</a:t>
            </a:r>
          </a:p>
        </p:txBody>
      </p:sp>
    </p:spTree>
    <p:extLst>
      <p:ext uri="{BB962C8B-B14F-4D97-AF65-F5344CB8AC3E}">
        <p14:creationId xmlns:p14="http://schemas.microsoft.com/office/powerpoint/2010/main" val="2780618061"/>
      </p:ext>
    </p:extLst>
  </p:cSld>
  <p:clrMapOvr>
    <a:masterClrMapping/>
  </p:clrMapOvr>
  <p:transition>
    <p:fade/>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7940</Words>
  <Application>Microsoft Office PowerPoint</Application>
  <PresentationFormat>Grand écran</PresentationFormat>
  <Paragraphs>938</Paragraphs>
  <Slides>84</Slides>
  <Notes>41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84</vt:i4>
      </vt:variant>
    </vt:vector>
  </HeadingPairs>
  <TitlesOfParts>
    <vt:vector size="93" baseType="lpstr">
      <vt:lpstr>Aptos</vt:lpstr>
      <vt:lpstr>Aptos Display</vt:lpstr>
      <vt:lpstr>Arial</vt:lpstr>
      <vt:lpstr>Cambria Math</vt:lpstr>
      <vt:lpstr>Google Sans</vt:lpstr>
      <vt:lpstr>Roboto Condensed</vt:lpstr>
      <vt:lpstr>Roboto Condensed Light</vt:lpstr>
      <vt:lpstr>Times New Roman</vt:lpstr>
      <vt:lpstr>Thème Office</vt:lpstr>
      <vt:lpstr>Modeling the biodiversity crisis : the roles of space and strategic behavior in bioeconomic modeling</vt:lpstr>
      <vt:lpstr>Biodiversity is facing an anthropogenic crisis</vt:lpstr>
      <vt:lpstr>Challenges associated with anthropogenic drivers</vt:lpstr>
      <vt:lpstr>Présentation PowerPoint</vt:lpstr>
      <vt:lpstr>Research questions</vt:lpstr>
      <vt:lpstr>This dissertation</vt:lpstr>
      <vt:lpstr>Chapter 1</vt:lpstr>
      <vt:lpstr>A review of bioeconomic modeling on land</vt:lpstr>
      <vt:lpstr>Chapter 2</vt:lpstr>
      <vt:lpstr>How to manage spatial wildfire risks while safeguarding habitat? </vt:lpstr>
      <vt:lpstr>Method : land planning using a dynamic graph theory approach</vt:lpstr>
      <vt:lpstr>Method : land planning using a dynamic graph theory approach</vt:lpstr>
      <vt:lpstr>Method : land planning using a dynamic graph theory approach</vt:lpstr>
      <vt:lpstr>Results: reconciling wildfire risk reduction and habitat connectivity</vt:lpstr>
      <vt:lpstr>Results: optimal spatial treatment allocation</vt:lpstr>
      <vt:lpstr>Présentation PowerPoint</vt:lpstr>
      <vt:lpstr>Chapter 3</vt:lpstr>
      <vt:lpstr>Dispersal is not an exogenous process</vt:lpstr>
      <vt:lpstr>Managing in situ population and dispersal flows</vt:lpstr>
      <vt:lpstr>Managing in situ population and dispersal flows</vt:lpstr>
      <vt:lpstr>Managing in situ population and dispersal flows</vt:lpstr>
      <vt:lpstr>Conclusions and take homes</vt:lpstr>
      <vt:lpstr>Chapter 4</vt:lpstr>
      <vt:lpstr>Meet Totoaba macdonaldi</vt:lpstr>
      <vt:lpstr>Curbing poaching with market based interventions in a strategic context</vt:lpstr>
      <vt:lpstr>Présentation PowerPoint</vt:lpstr>
      <vt:lpstr>Présentation PowerPoint</vt:lpstr>
      <vt:lpstr>Présentation PowerPoint</vt:lpstr>
      <vt:lpstr>Présentation PowerPoint</vt:lpstr>
      <vt:lpstr>Conclusion</vt:lpstr>
      <vt:lpstr>Key takeaways</vt:lpstr>
      <vt:lpstr>Future research</vt:lpstr>
      <vt:lpstr>Appendices</vt:lpstr>
      <vt:lpstr>Chapter 1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Chapter 2 </vt:lpstr>
      <vt:lpstr>Global connectivity metric</vt:lpstr>
      <vt:lpstr>Set-up</vt:lpstr>
      <vt:lpstr>Definition</vt:lpstr>
      <vt:lpstr>Properties</vt:lpstr>
      <vt:lpstr>Other results</vt:lpstr>
      <vt:lpstr>Properties</vt:lpstr>
      <vt:lpstr>Properties</vt:lpstr>
      <vt:lpstr>Properties</vt:lpstr>
      <vt:lpstr>Extensions</vt:lpstr>
      <vt:lpstr>Additional heterogeneity</vt:lpstr>
      <vt:lpstr>Different spread : empirical wildfire spread models</vt:lpstr>
      <vt:lpstr>Risk aversion in land planning</vt:lpstr>
      <vt:lpstr>Chapter 3 </vt:lpstr>
      <vt:lpstr>Chapter 4 </vt:lpstr>
      <vt:lpstr>Theoretical model</vt:lpstr>
      <vt:lpstr>Fishery dynamics</vt:lpstr>
      <vt:lpstr>Fishery dynamics (2)</vt:lpstr>
      <vt:lpstr>Monopolist trader</vt:lpstr>
      <vt:lpstr>Aquaculture and imperfect substitutability</vt:lpstr>
      <vt:lpstr>Aquaculture and imperfect substitutability (2)</vt:lpstr>
      <vt:lpstr>Imperfect competition – Cournot competition </vt:lpstr>
      <vt:lpstr>Imperfect competition – Cournot competition </vt:lpstr>
      <vt:lpstr>Imperfect competition – Bertrand competition </vt:lpstr>
      <vt:lpstr>Imperfect competition – Bertrand competition (2) </vt:lpstr>
      <vt:lpstr>Imperfect competition – Bertrand competition (3) </vt:lpstr>
      <vt:lpstr>Model extensions</vt:lpstr>
      <vt:lpstr>Oligopoly model : many farmers, many traders. </vt:lpstr>
      <vt:lpstr>Oligopoly model : many farmers, many traders. </vt:lpstr>
      <vt:lpstr>Cartel take-over</vt:lpstr>
      <vt:lpstr>Calibration</vt:lpstr>
      <vt:lpstr>Biological data</vt:lpstr>
      <vt:lpstr>Demand data</vt:lpstr>
      <vt:lpstr>Sensitivity analysis</vt:lpstr>
      <vt:lpstr>Departing from the conservative  transaction cost estimate</vt:lpstr>
      <vt:lpstr>Departing from the conservative  transaction cost estimate</vt:lpstr>
      <vt:lpstr>Joint effects of substitutability, demand  increase and laundering</vt:lpstr>
      <vt:lpstr>Contributions and critiques</vt:lpstr>
      <vt:lpstr>Main differences and contributions compared with the original article</vt:lpstr>
      <vt:lpstr>Policy effects on the supply chain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 Jean</dc:creator>
  <cp:lastModifiedBy>Simon Jean</cp:lastModifiedBy>
  <cp:revision>70</cp:revision>
  <dcterms:created xsi:type="dcterms:W3CDTF">2024-11-13T13:44:56Z</dcterms:created>
  <dcterms:modified xsi:type="dcterms:W3CDTF">2024-11-22T18:56:36Z</dcterms:modified>
</cp:coreProperties>
</file>